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8"/>
  </p:notesMasterIdLst>
  <p:sldIdLst>
    <p:sldId id="256" r:id="rId2"/>
    <p:sldId id="504" r:id="rId3"/>
    <p:sldId id="257" r:id="rId4"/>
    <p:sldId id="258" r:id="rId5"/>
    <p:sldId id="259" r:id="rId6"/>
    <p:sldId id="50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135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BFDD8-23A4-4282-85D0-56C864784AFD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7DFE-9011-43E9-A2A1-DB455489F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6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1140" y="51003"/>
            <a:ext cx="868171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E21A2-AA0D-4608-8278-6679B660FA07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lfios"/>
                <a:cs typeface="Alfio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B1369-39C9-456D-9DC2-F19F76BBDFC2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8"/>
                </a:lnTo>
                <a:lnTo>
                  <a:pt x="8982656" y="6502607"/>
                </a:lnTo>
                <a:lnTo>
                  <a:pt x="8960172" y="6543165"/>
                </a:lnTo>
                <a:lnTo>
                  <a:pt x="8932405" y="6579970"/>
                </a:lnTo>
                <a:lnTo>
                  <a:pt x="8899868" y="6612513"/>
                </a:lnTo>
                <a:lnTo>
                  <a:pt x="8863071" y="6640284"/>
                </a:lnTo>
                <a:lnTo>
                  <a:pt x="8822525" y="6662771"/>
                </a:lnTo>
                <a:lnTo>
                  <a:pt x="8778740" y="6679465"/>
                </a:lnTo>
                <a:lnTo>
                  <a:pt x="8732228" y="6689856"/>
                </a:lnTo>
                <a:lnTo>
                  <a:pt x="8683498" y="6693433"/>
                </a:lnTo>
                <a:lnTo>
                  <a:pt x="329920" y="6693433"/>
                </a:lnTo>
                <a:lnTo>
                  <a:pt x="281168" y="6689856"/>
                </a:lnTo>
                <a:lnTo>
                  <a:pt x="234636" y="6679465"/>
                </a:lnTo>
                <a:lnTo>
                  <a:pt x="190835" y="6662771"/>
                </a:lnTo>
                <a:lnTo>
                  <a:pt x="150276" y="6640284"/>
                </a:lnTo>
                <a:lnTo>
                  <a:pt x="113469" y="6612513"/>
                </a:lnTo>
                <a:lnTo>
                  <a:pt x="80925" y="6579970"/>
                </a:lnTo>
                <a:lnTo>
                  <a:pt x="53153" y="6543165"/>
                </a:lnTo>
                <a:lnTo>
                  <a:pt x="30664" y="6502607"/>
                </a:lnTo>
                <a:lnTo>
                  <a:pt x="13968" y="6458808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576064" y="1370253"/>
            <a:ext cx="3892550" cy="3898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lfios"/>
                <a:cs typeface="Alfio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32E9C-185B-486C-BAE5-F58241677CAE}" type="datetime1">
              <a:rPr lang="en-US" smtClean="0"/>
              <a:t>2/21/2023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31AD-3B72-4097-909B-AB70D97EE5EC}" type="datetime1">
              <a:rPr lang="en-US" smtClean="0"/>
              <a:t>2/21/2023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BAF88-E81A-4A25-92CF-BE3AD705C759}" type="datetime1">
              <a:rPr lang="en-US" smtClean="0"/>
              <a:t>2/21/2023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007" y="69722"/>
            <a:ext cx="9013825" cy="6693534"/>
          </a:xfrm>
          <a:custGeom>
            <a:avLst/>
            <a:gdLst/>
            <a:ahLst/>
            <a:cxnLst/>
            <a:rect l="l" t="t" r="r" b="b"/>
            <a:pathLst>
              <a:path w="9013825" h="6693534">
                <a:moveTo>
                  <a:pt x="0" y="329946"/>
                </a:moveTo>
                <a:lnTo>
                  <a:pt x="3577" y="281184"/>
                </a:lnTo>
                <a:lnTo>
                  <a:pt x="13968" y="234645"/>
                </a:lnTo>
                <a:lnTo>
                  <a:pt x="30664" y="190840"/>
                </a:lnTo>
                <a:lnTo>
                  <a:pt x="53153" y="150277"/>
                </a:lnTo>
                <a:lnTo>
                  <a:pt x="80925" y="113468"/>
                </a:lnTo>
                <a:lnTo>
                  <a:pt x="113469" y="80923"/>
                </a:lnTo>
                <a:lnTo>
                  <a:pt x="150276" y="53151"/>
                </a:lnTo>
                <a:lnTo>
                  <a:pt x="190835" y="30662"/>
                </a:lnTo>
                <a:lnTo>
                  <a:pt x="234636" y="13967"/>
                </a:lnTo>
                <a:lnTo>
                  <a:pt x="281168" y="3576"/>
                </a:lnTo>
                <a:lnTo>
                  <a:pt x="329920" y="0"/>
                </a:lnTo>
                <a:lnTo>
                  <a:pt x="8683498" y="0"/>
                </a:lnTo>
                <a:lnTo>
                  <a:pt x="8732228" y="3576"/>
                </a:lnTo>
                <a:lnTo>
                  <a:pt x="8778740" y="13967"/>
                </a:lnTo>
                <a:lnTo>
                  <a:pt x="8822525" y="30662"/>
                </a:lnTo>
                <a:lnTo>
                  <a:pt x="8863071" y="53151"/>
                </a:lnTo>
                <a:lnTo>
                  <a:pt x="8899868" y="80923"/>
                </a:lnTo>
                <a:lnTo>
                  <a:pt x="8932405" y="113468"/>
                </a:lnTo>
                <a:lnTo>
                  <a:pt x="8960172" y="150277"/>
                </a:lnTo>
                <a:lnTo>
                  <a:pt x="8982656" y="190840"/>
                </a:lnTo>
                <a:lnTo>
                  <a:pt x="8999349" y="234645"/>
                </a:lnTo>
                <a:lnTo>
                  <a:pt x="9009740" y="281184"/>
                </a:lnTo>
                <a:lnTo>
                  <a:pt x="9013317" y="329946"/>
                </a:lnTo>
                <a:lnTo>
                  <a:pt x="9013317" y="6363525"/>
                </a:lnTo>
                <a:lnTo>
                  <a:pt x="9009740" y="6412277"/>
                </a:lnTo>
                <a:lnTo>
                  <a:pt x="8999349" y="6458808"/>
                </a:lnTo>
                <a:lnTo>
                  <a:pt x="8982656" y="6502607"/>
                </a:lnTo>
                <a:lnTo>
                  <a:pt x="8960172" y="6543165"/>
                </a:lnTo>
                <a:lnTo>
                  <a:pt x="8932405" y="6579970"/>
                </a:lnTo>
                <a:lnTo>
                  <a:pt x="8899868" y="6612513"/>
                </a:lnTo>
                <a:lnTo>
                  <a:pt x="8863071" y="6640284"/>
                </a:lnTo>
                <a:lnTo>
                  <a:pt x="8822525" y="6662771"/>
                </a:lnTo>
                <a:lnTo>
                  <a:pt x="8778740" y="6679465"/>
                </a:lnTo>
                <a:lnTo>
                  <a:pt x="8732228" y="6689856"/>
                </a:lnTo>
                <a:lnTo>
                  <a:pt x="8683498" y="6693433"/>
                </a:lnTo>
                <a:lnTo>
                  <a:pt x="329920" y="6693433"/>
                </a:lnTo>
                <a:lnTo>
                  <a:pt x="281168" y="6689856"/>
                </a:lnTo>
                <a:lnTo>
                  <a:pt x="234636" y="6679465"/>
                </a:lnTo>
                <a:lnTo>
                  <a:pt x="190835" y="6662771"/>
                </a:lnTo>
                <a:lnTo>
                  <a:pt x="150276" y="6640284"/>
                </a:lnTo>
                <a:lnTo>
                  <a:pt x="113469" y="6612513"/>
                </a:lnTo>
                <a:lnTo>
                  <a:pt x="80925" y="6579970"/>
                </a:lnTo>
                <a:lnTo>
                  <a:pt x="53153" y="6543165"/>
                </a:lnTo>
                <a:lnTo>
                  <a:pt x="30664" y="6502607"/>
                </a:lnTo>
                <a:lnTo>
                  <a:pt x="13968" y="6458808"/>
                </a:lnTo>
                <a:lnTo>
                  <a:pt x="3577" y="6412277"/>
                </a:lnTo>
                <a:lnTo>
                  <a:pt x="0" y="6363525"/>
                </a:lnTo>
                <a:lnTo>
                  <a:pt x="0" y="329946"/>
                </a:lnTo>
                <a:close/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93444" y="1271142"/>
            <a:ext cx="7620634" cy="3318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lfios"/>
                <a:cs typeface="Alfio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93444" y="6291631"/>
            <a:ext cx="1694814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696363"/>
                </a:solidFill>
                <a:latin typeface="Alfios"/>
                <a:cs typeface="Alfios"/>
              </a:defRPr>
            </a:lvl1pPr>
          </a:lstStyle>
          <a:p>
            <a:pPr marL="12700">
              <a:lnSpc>
                <a:spcPts val="1520"/>
              </a:lnSpc>
            </a:pPr>
            <a:endParaRPr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04260-C1D9-47D0-BAF2-030CA42FD028}" type="datetime1">
              <a:rPr lang="en-US" smtClean="0"/>
              <a:t>2/21/2023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81660" y="6333975"/>
            <a:ext cx="387350" cy="226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1655"/>
              </a:lnSpc>
            </a:pPr>
            <a:fld id="{81D60167-4931-47E6-BA6A-407CBD079E47}" type="slidenum">
              <a:rPr spc="80" dirty="0"/>
              <a:t>‹#›</a:t>
            </a:fld>
            <a:endParaRPr spc="8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313" y="69722"/>
              <a:ext cx="9013825" cy="6692265"/>
            </a:xfrm>
            <a:custGeom>
              <a:avLst/>
              <a:gdLst/>
              <a:ahLst/>
              <a:cxnLst/>
              <a:rect l="l" t="t" r="r" b="b"/>
              <a:pathLst>
                <a:path w="9013825" h="6692265">
                  <a:moveTo>
                    <a:pt x="0" y="329946"/>
                  </a:moveTo>
                  <a:lnTo>
                    <a:pt x="3576" y="281184"/>
                  </a:lnTo>
                  <a:lnTo>
                    <a:pt x="13965" y="234645"/>
                  </a:lnTo>
                  <a:lnTo>
                    <a:pt x="30656" y="190840"/>
                  </a:lnTo>
                  <a:lnTo>
                    <a:pt x="53140" y="150277"/>
                  </a:lnTo>
                  <a:lnTo>
                    <a:pt x="80906" y="113468"/>
                  </a:lnTo>
                  <a:lnTo>
                    <a:pt x="113443" y="80923"/>
                  </a:lnTo>
                  <a:lnTo>
                    <a:pt x="150243" y="53151"/>
                  </a:lnTo>
                  <a:lnTo>
                    <a:pt x="190794" y="30662"/>
                  </a:lnTo>
                  <a:lnTo>
                    <a:pt x="234587" y="13967"/>
                  </a:lnTo>
                  <a:lnTo>
                    <a:pt x="281111" y="3576"/>
                  </a:lnTo>
                  <a:lnTo>
                    <a:pt x="329857" y="0"/>
                  </a:lnTo>
                  <a:lnTo>
                    <a:pt x="8683459" y="0"/>
                  </a:lnTo>
                  <a:lnTo>
                    <a:pt x="8732221" y="3576"/>
                  </a:lnTo>
                  <a:lnTo>
                    <a:pt x="8778760" y="13967"/>
                  </a:lnTo>
                  <a:lnTo>
                    <a:pt x="8822565" y="30662"/>
                  </a:lnTo>
                  <a:lnTo>
                    <a:pt x="8863128" y="53151"/>
                  </a:lnTo>
                  <a:lnTo>
                    <a:pt x="8899937" y="80923"/>
                  </a:lnTo>
                  <a:lnTo>
                    <a:pt x="8932482" y="113468"/>
                  </a:lnTo>
                  <a:lnTo>
                    <a:pt x="8960254" y="150277"/>
                  </a:lnTo>
                  <a:lnTo>
                    <a:pt x="8982743" y="190840"/>
                  </a:lnTo>
                  <a:lnTo>
                    <a:pt x="8999437" y="234645"/>
                  </a:lnTo>
                  <a:lnTo>
                    <a:pt x="9009828" y="281184"/>
                  </a:lnTo>
                  <a:lnTo>
                    <a:pt x="9013405" y="329946"/>
                  </a:lnTo>
                  <a:lnTo>
                    <a:pt x="9013405" y="6362369"/>
                  </a:lnTo>
                  <a:lnTo>
                    <a:pt x="9009828" y="6411115"/>
                  </a:lnTo>
                  <a:lnTo>
                    <a:pt x="8999437" y="6457639"/>
                  </a:lnTo>
                  <a:lnTo>
                    <a:pt x="8982743" y="6501432"/>
                  </a:lnTo>
                  <a:lnTo>
                    <a:pt x="8960254" y="6541983"/>
                  </a:lnTo>
                  <a:lnTo>
                    <a:pt x="8932482" y="6578782"/>
                  </a:lnTo>
                  <a:lnTo>
                    <a:pt x="8899937" y="6611320"/>
                  </a:lnTo>
                  <a:lnTo>
                    <a:pt x="8863128" y="6639086"/>
                  </a:lnTo>
                  <a:lnTo>
                    <a:pt x="8822565" y="6661570"/>
                  </a:lnTo>
                  <a:lnTo>
                    <a:pt x="8778760" y="6678261"/>
                  </a:lnTo>
                  <a:lnTo>
                    <a:pt x="8732221" y="6688650"/>
                  </a:lnTo>
                  <a:lnTo>
                    <a:pt x="8683459" y="6692226"/>
                  </a:lnTo>
                  <a:lnTo>
                    <a:pt x="329857" y="6692226"/>
                  </a:lnTo>
                  <a:lnTo>
                    <a:pt x="281111" y="6688650"/>
                  </a:lnTo>
                  <a:lnTo>
                    <a:pt x="234587" y="6678261"/>
                  </a:lnTo>
                  <a:lnTo>
                    <a:pt x="190794" y="6661570"/>
                  </a:lnTo>
                  <a:lnTo>
                    <a:pt x="150243" y="6639086"/>
                  </a:lnTo>
                  <a:lnTo>
                    <a:pt x="113443" y="6611320"/>
                  </a:lnTo>
                  <a:lnTo>
                    <a:pt x="80906" y="6578782"/>
                  </a:lnTo>
                  <a:lnTo>
                    <a:pt x="53140" y="6541983"/>
                  </a:lnTo>
                  <a:lnTo>
                    <a:pt x="30656" y="6501432"/>
                  </a:lnTo>
                  <a:lnTo>
                    <a:pt x="13965" y="6457639"/>
                  </a:lnTo>
                  <a:lnTo>
                    <a:pt x="3576" y="6411115"/>
                  </a:lnTo>
                  <a:lnTo>
                    <a:pt x="0" y="6362369"/>
                  </a:lnTo>
                  <a:lnTo>
                    <a:pt x="0" y="32994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28" y="1396682"/>
              <a:ext cx="9022080" cy="120650"/>
            </a:xfrm>
            <a:custGeom>
              <a:avLst/>
              <a:gdLst/>
              <a:ahLst/>
              <a:cxnLst/>
              <a:rect l="l" t="t" r="r" b="b"/>
              <a:pathLst>
                <a:path w="9022080" h="120650">
                  <a:moveTo>
                    <a:pt x="9021572" y="0"/>
                  </a:moveTo>
                  <a:lnTo>
                    <a:pt x="0" y="0"/>
                  </a:lnTo>
                  <a:lnTo>
                    <a:pt x="0" y="120586"/>
                  </a:lnTo>
                  <a:lnTo>
                    <a:pt x="9021572" y="120586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E6B0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928" y="2976714"/>
              <a:ext cx="9022080" cy="111125"/>
            </a:xfrm>
            <a:custGeom>
              <a:avLst/>
              <a:gdLst/>
              <a:ahLst/>
              <a:cxnLst/>
              <a:rect l="l" t="t" r="r" b="b"/>
              <a:pathLst>
                <a:path w="9022080" h="111125">
                  <a:moveTo>
                    <a:pt x="9021572" y="0"/>
                  </a:moveTo>
                  <a:lnTo>
                    <a:pt x="0" y="0"/>
                  </a:lnTo>
                  <a:lnTo>
                    <a:pt x="0" y="110528"/>
                  </a:lnTo>
                  <a:lnTo>
                    <a:pt x="9021572" y="110528"/>
                  </a:lnTo>
                  <a:lnTo>
                    <a:pt x="9021572" y="0"/>
                  </a:lnTo>
                  <a:close/>
                </a:path>
              </a:pathLst>
            </a:custGeom>
            <a:solidFill>
              <a:srgbClr val="9184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01210" y="3189224"/>
            <a:ext cx="79438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00" spc="-100" dirty="0">
                <a:solidFill>
                  <a:srgbClr val="696363"/>
                </a:solidFill>
                <a:latin typeface="Alfios"/>
                <a:cs typeface="Alfios"/>
              </a:rPr>
              <a:t>Unit</a:t>
            </a:r>
            <a:r>
              <a:rPr sz="2600" spc="-125" dirty="0">
                <a:solidFill>
                  <a:srgbClr val="696363"/>
                </a:solidFill>
                <a:latin typeface="Alfios"/>
                <a:cs typeface="Alfios"/>
              </a:rPr>
              <a:t> </a:t>
            </a:r>
            <a:r>
              <a:rPr sz="2600" spc="-25" dirty="0">
                <a:solidFill>
                  <a:srgbClr val="696363"/>
                </a:solidFill>
                <a:latin typeface="Alfios"/>
                <a:cs typeface="Alfios"/>
              </a:rPr>
              <a:t>2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928" y="1517269"/>
            <a:ext cx="9022080" cy="1459865"/>
          </a:xfrm>
          <a:prstGeom prst="rect">
            <a:avLst/>
          </a:prstGeom>
          <a:solidFill>
            <a:srgbClr val="D24716"/>
          </a:solidFill>
        </p:spPr>
        <p:txBody>
          <a:bodyPr vert="horz" wrap="square" lIns="0" tIns="382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10"/>
              </a:spcBef>
            </a:pPr>
            <a:r>
              <a:rPr sz="4000" spc="-15" dirty="0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sz="4000" spc="-2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08533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40" dirty="0">
                <a:solidFill>
                  <a:srgbClr val="696363"/>
                </a:solidFill>
                <a:latin typeface="Trebuchet MS"/>
                <a:cs typeface="Trebuchet MS"/>
              </a:rPr>
              <a:t>P</a:t>
            </a: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4000" spc="40" dirty="0">
                <a:solidFill>
                  <a:srgbClr val="696363"/>
                </a:solidFill>
                <a:latin typeface="Trebuchet MS"/>
                <a:cs typeface="Trebuchet MS"/>
              </a:rPr>
              <a:t>oces</a:t>
            </a:r>
            <a:r>
              <a:rPr sz="4000" spc="15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4000" spc="50" dirty="0">
                <a:solidFill>
                  <a:srgbClr val="696363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35430"/>
            <a:ext cx="7616190" cy="3744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Although </a:t>
            </a:r>
            <a:r>
              <a:rPr sz="2600" spc="-55" dirty="0">
                <a:latin typeface="Alfios"/>
                <a:cs typeface="Alfios"/>
              </a:rPr>
              <a:t>two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15" dirty="0">
                <a:latin typeface="Alfios"/>
                <a:cs typeface="Alfios"/>
              </a:rPr>
              <a:t>associated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90" dirty="0">
                <a:latin typeface="Alfios"/>
                <a:cs typeface="Alfios"/>
              </a:rPr>
              <a:t>same  </a:t>
            </a:r>
            <a:r>
              <a:rPr sz="2600" spc="-20" dirty="0">
                <a:latin typeface="Alfios"/>
                <a:cs typeface="Alfios"/>
              </a:rPr>
              <a:t>program, </a:t>
            </a:r>
            <a:r>
              <a:rPr sz="2600" spc="-70" dirty="0">
                <a:latin typeface="Alfios"/>
                <a:cs typeface="Alfios"/>
              </a:rPr>
              <a:t>they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10" dirty="0">
                <a:latin typeface="Alfios"/>
                <a:cs typeface="Alfios"/>
              </a:rPr>
              <a:t>nevertheless </a:t>
            </a:r>
            <a:r>
              <a:rPr sz="2600" spc="-15" dirty="0">
                <a:latin typeface="Alfios"/>
                <a:cs typeface="Alfios"/>
              </a:rPr>
              <a:t>considered </a:t>
            </a:r>
            <a:r>
              <a:rPr sz="2600" spc="-55" dirty="0">
                <a:latin typeface="Alfios"/>
                <a:cs typeface="Alfios"/>
              </a:rPr>
              <a:t>two </a:t>
            </a:r>
            <a:r>
              <a:rPr sz="2600" spc="-10" dirty="0">
                <a:latin typeface="Alfios"/>
                <a:cs typeface="Alfios"/>
              </a:rPr>
              <a:t>separate  </a:t>
            </a:r>
            <a:r>
              <a:rPr sz="2600" spc="-15" dirty="0">
                <a:latin typeface="Alfios"/>
                <a:cs typeface="Alfios"/>
              </a:rPr>
              <a:t>execution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sequences.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spc="-30" dirty="0">
                <a:latin typeface="Alfios"/>
                <a:cs typeface="Alfios"/>
              </a:rPr>
              <a:t>instance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dirty="0">
                <a:latin typeface="Alfios"/>
                <a:cs typeface="Alfios"/>
              </a:rPr>
              <a:t>users </a:t>
            </a:r>
            <a:r>
              <a:rPr sz="2600" spc="-114" dirty="0">
                <a:latin typeface="Alfios"/>
                <a:cs typeface="Alfios"/>
              </a:rPr>
              <a:t>may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50" dirty="0">
                <a:latin typeface="Alfios"/>
                <a:cs typeface="Alfios"/>
              </a:rPr>
              <a:t>running </a:t>
            </a:r>
            <a:r>
              <a:rPr sz="2600" spc="-25" dirty="0">
                <a:latin typeface="Alfios"/>
                <a:cs typeface="Alfios"/>
              </a:rPr>
              <a:t>different </a:t>
            </a:r>
            <a:r>
              <a:rPr sz="2600" spc="-20" dirty="0">
                <a:latin typeface="Alfios"/>
                <a:cs typeface="Alfios"/>
              </a:rPr>
              <a:t>copies </a:t>
            </a:r>
            <a:r>
              <a:rPr sz="2600" spc="-204" dirty="0">
                <a:latin typeface="Alfios"/>
                <a:cs typeface="Alfios"/>
              </a:rPr>
              <a:t>of  </a:t>
            </a:r>
            <a:r>
              <a:rPr sz="2600" spc="-45" dirty="0">
                <a:latin typeface="Alfios"/>
                <a:cs typeface="Alfios"/>
              </a:rPr>
              <a:t>mail </a:t>
            </a:r>
            <a:r>
              <a:rPr sz="2600" spc="-20" dirty="0">
                <a:latin typeface="Alfios"/>
                <a:cs typeface="Alfios"/>
              </a:rPr>
              <a:t>program,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same </a:t>
            </a:r>
            <a:r>
              <a:rPr sz="2600" spc="-10" dirty="0">
                <a:latin typeface="Alfios"/>
                <a:cs typeface="Alfios"/>
              </a:rPr>
              <a:t>user </a:t>
            </a:r>
            <a:r>
              <a:rPr sz="2600" spc="-114" dirty="0">
                <a:latin typeface="Alfios"/>
                <a:cs typeface="Alfios"/>
              </a:rPr>
              <a:t>may </a:t>
            </a:r>
            <a:r>
              <a:rPr sz="2600" spc="-85" dirty="0">
                <a:latin typeface="Alfios"/>
                <a:cs typeface="Alfios"/>
              </a:rPr>
              <a:t>invoke </a:t>
            </a:r>
            <a:r>
              <a:rPr sz="2600" spc="-105" dirty="0">
                <a:latin typeface="Alfios"/>
                <a:cs typeface="Alfios"/>
              </a:rPr>
              <a:t>many </a:t>
            </a:r>
            <a:r>
              <a:rPr sz="2600" spc="-15" dirty="0">
                <a:latin typeface="Alfios"/>
                <a:cs typeface="Alfios"/>
              </a:rPr>
              <a:t>copies </a:t>
            </a:r>
            <a:r>
              <a:rPr sz="2600" spc="-70" dirty="0">
                <a:latin typeface="Alfios"/>
                <a:cs typeface="Alfios"/>
              </a:rPr>
              <a:t>of  </a:t>
            </a:r>
            <a:r>
              <a:rPr sz="2600" spc="-50" dirty="0">
                <a:latin typeface="Alfios"/>
                <a:cs typeface="Alfios"/>
              </a:rPr>
              <a:t>web </a:t>
            </a:r>
            <a:r>
              <a:rPr sz="2600" spc="-45" dirty="0">
                <a:latin typeface="Alfios"/>
                <a:cs typeface="Alfios"/>
              </a:rPr>
              <a:t>browser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program.</a:t>
            </a:r>
            <a:endParaRPr sz="2600">
              <a:latin typeface="Alfios"/>
              <a:cs typeface="Alfios"/>
            </a:endParaRPr>
          </a:p>
          <a:p>
            <a:pPr marL="286385" marR="69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Alfios"/>
                <a:cs typeface="Alfios"/>
              </a:rPr>
              <a:t>Each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these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separate </a:t>
            </a:r>
            <a:r>
              <a:rPr sz="2600" dirty="0">
                <a:latin typeface="Alfios"/>
                <a:cs typeface="Alfios"/>
              </a:rPr>
              <a:t>process,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60" dirty="0">
                <a:latin typeface="Alfios"/>
                <a:cs typeface="Alfios"/>
              </a:rPr>
              <a:t>although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75" dirty="0">
                <a:latin typeface="Alfios"/>
                <a:cs typeface="Alfios"/>
              </a:rPr>
              <a:t>text  </a:t>
            </a:r>
            <a:r>
              <a:rPr sz="2600" spc="-20" dirty="0">
                <a:latin typeface="Alfios"/>
                <a:cs typeface="Alfios"/>
              </a:rPr>
              <a:t>sections are equivalent,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data, </a:t>
            </a:r>
            <a:r>
              <a:rPr sz="2600" spc="-45" dirty="0">
                <a:latin typeface="Alfios"/>
                <a:cs typeface="Alfios"/>
              </a:rPr>
              <a:t>heap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stack </a:t>
            </a:r>
            <a:r>
              <a:rPr sz="2600" spc="-20" dirty="0">
                <a:latin typeface="Alfios"/>
                <a:cs typeface="Alfios"/>
              </a:rPr>
              <a:t>section </a:t>
            </a:r>
            <a:r>
              <a:rPr sz="2600" spc="-105" dirty="0">
                <a:latin typeface="Alfios"/>
                <a:cs typeface="Alfios"/>
              </a:rPr>
              <a:t>may  vary.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2444" y="1357746"/>
            <a:ext cx="7881620" cy="23895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spc="60" dirty="0">
                <a:latin typeface="Alfios"/>
                <a:cs typeface="Alfios"/>
              </a:rPr>
              <a:t>#define </a:t>
            </a:r>
            <a:r>
              <a:rPr sz="2600" spc="-315" dirty="0">
                <a:latin typeface="Alfios"/>
                <a:cs typeface="Alfios"/>
              </a:rPr>
              <a:t>N </a:t>
            </a:r>
            <a:r>
              <a:rPr sz="2600" spc="-35" dirty="0">
                <a:latin typeface="Alfios"/>
                <a:cs typeface="Alfios"/>
              </a:rPr>
              <a:t>100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</a:t>
            </a:r>
            <a:r>
              <a:rPr sz="2600" spc="-33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  <a:p>
            <a:pPr marL="12700" marR="5080">
              <a:lnSpc>
                <a:spcPct val="119300"/>
              </a:lnSpc>
              <a:tabLst>
                <a:tab pos="2893060" algn="l"/>
                <a:tab pos="2950845" algn="l"/>
              </a:tabLst>
            </a:pPr>
            <a:r>
              <a:rPr sz="2600" spc="-25" dirty="0">
                <a:latin typeface="Alfios"/>
                <a:cs typeface="Alfios"/>
              </a:rPr>
              <a:t>typedef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int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semaphore;	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35" dirty="0">
                <a:latin typeface="Alfios"/>
                <a:cs typeface="Alfios"/>
              </a:rPr>
              <a:t>semaphores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special </a:t>
            </a:r>
            <a:r>
              <a:rPr sz="2600" spc="-85" dirty="0">
                <a:latin typeface="Alfios"/>
                <a:cs typeface="Alfios"/>
              </a:rPr>
              <a:t>kind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5" dirty="0">
                <a:latin typeface="Alfios"/>
                <a:cs typeface="Alfios"/>
              </a:rPr>
              <a:t>int </a:t>
            </a:r>
            <a:r>
              <a:rPr sz="2600" spc="-25" dirty="0">
                <a:latin typeface="Alfios"/>
                <a:cs typeface="Alfios"/>
              </a:rPr>
              <a:t>*/ 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15" dirty="0">
                <a:latin typeface="Alfios"/>
                <a:cs typeface="Alfios"/>
              </a:rPr>
              <a:t>mutex</a:t>
            </a:r>
            <a:r>
              <a:rPr sz="2600" spc="-5" dirty="0">
                <a:latin typeface="Alfios"/>
                <a:cs typeface="Alfios"/>
              </a:rPr>
              <a:t> </a:t>
            </a:r>
            <a:r>
              <a:rPr sz="2600" spc="320" dirty="0">
                <a:latin typeface="Alfios"/>
                <a:cs typeface="Alfios"/>
              </a:rPr>
              <a:t>=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30" dirty="0">
                <a:latin typeface="Alfios"/>
                <a:cs typeface="Alfios"/>
              </a:rPr>
              <a:t>1;		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45" dirty="0">
                <a:latin typeface="Alfios"/>
                <a:cs typeface="Alfios"/>
              </a:rPr>
              <a:t>controls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critical </a:t>
            </a:r>
            <a:r>
              <a:rPr sz="2600" spc="-25" dirty="0">
                <a:latin typeface="Alfios"/>
                <a:cs typeface="Alfios"/>
              </a:rPr>
              <a:t>region </a:t>
            </a:r>
            <a:r>
              <a:rPr sz="2600" spc="-15" dirty="0">
                <a:latin typeface="Alfios"/>
                <a:cs typeface="Alfios"/>
              </a:rPr>
              <a:t>*/ 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45" dirty="0">
                <a:latin typeface="Alfios"/>
                <a:cs typeface="Alfios"/>
              </a:rPr>
              <a:t>empty</a:t>
            </a:r>
            <a:r>
              <a:rPr sz="2600" spc="-20" dirty="0">
                <a:latin typeface="Alfios"/>
                <a:cs typeface="Alfios"/>
              </a:rPr>
              <a:t> </a:t>
            </a:r>
            <a:r>
              <a:rPr sz="2600" spc="315" dirty="0">
                <a:latin typeface="Alfios"/>
                <a:cs typeface="Alfios"/>
              </a:rPr>
              <a:t>=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105" dirty="0">
                <a:latin typeface="Alfios"/>
                <a:cs typeface="Alfios"/>
              </a:rPr>
              <a:t>N;		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40" dirty="0">
                <a:latin typeface="Alfios"/>
                <a:cs typeface="Alfios"/>
              </a:rPr>
              <a:t>counts </a:t>
            </a:r>
            <a:r>
              <a:rPr sz="2600" spc="-45" dirty="0">
                <a:latin typeface="Alfios"/>
                <a:cs typeface="Alfios"/>
              </a:rPr>
              <a:t>empty buffer </a:t>
            </a:r>
            <a:r>
              <a:rPr sz="2600" spc="-20" dirty="0">
                <a:latin typeface="Alfios"/>
                <a:cs typeface="Alfios"/>
              </a:rPr>
              <a:t>slots */ 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45" dirty="0">
                <a:latin typeface="Alfios"/>
                <a:cs typeface="Alfios"/>
              </a:rPr>
              <a:t>full</a:t>
            </a:r>
            <a:r>
              <a:rPr sz="2600" spc="5" dirty="0">
                <a:latin typeface="Alfios"/>
                <a:cs typeface="Alfios"/>
              </a:rPr>
              <a:t> </a:t>
            </a:r>
            <a:r>
              <a:rPr sz="2600" spc="315" dirty="0">
                <a:latin typeface="Alfios"/>
                <a:cs typeface="Alfios"/>
              </a:rPr>
              <a:t>=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30" dirty="0">
                <a:latin typeface="Alfios"/>
                <a:cs typeface="Alfios"/>
              </a:rPr>
              <a:t>0;		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40" dirty="0">
                <a:latin typeface="Alfios"/>
                <a:cs typeface="Alfios"/>
              </a:rPr>
              <a:t>counts </a:t>
            </a:r>
            <a:r>
              <a:rPr sz="2600" spc="-45" dirty="0">
                <a:latin typeface="Alfios"/>
                <a:cs typeface="Alfios"/>
              </a:rPr>
              <a:t>full buffer </a:t>
            </a:r>
            <a:r>
              <a:rPr sz="2600" spc="-20" dirty="0">
                <a:latin typeface="Alfios"/>
                <a:cs typeface="Alfios"/>
              </a:rPr>
              <a:t>slots</a:t>
            </a:r>
            <a:r>
              <a:rPr sz="2600" spc="-13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74663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spc="-155" dirty="0">
                <a:solidFill>
                  <a:srgbClr val="696363"/>
                </a:solidFill>
                <a:latin typeface="Trebuchet MS"/>
                <a:cs typeface="Trebuchet MS"/>
              </a:rPr>
              <a:t>The 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produce</a:t>
            </a:r>
            <a:r>
              <a:rPr sz="2700" spc="-690" baseline="64814" dirty="0"/>
              <a:t>h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2700" spc="-690" baseline="64814" dirty="0"/>
              <a:t>tt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-</a:t>
            </a:r>
            <a:r>
              <a:rPr sz="2700" spc="-690" baseline="64814" dirty="0"/>
              <a:t>p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c</a:t>
            </a:r>
            <a:r>
              <a:rPr sz="2700" spc="-690" baseline="64814" dirty="0"/>
              <a:t>s:/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o</a:t>
            </a:r>
            <a:r>
              <a:rPr sz="2700" spc="-690" baseline="64814" dirty="0"/>
              <a:t>/g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n</a:t>
            </a:r>
            <a:r>
              <a:rPr sz="2700" spc="-690" baseline="64814" dirty="0"/>
              <a:t>en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2700" spc="-690" baseline="64814" dirty="0"/>
              <a:t>uin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2700" spc="-690" baseline="64814" dirty="0"/>
              <a:t>en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m</a:t>
            </a:r>
            <a:r>
              <a:rPr sz="2700" spc="-690" baseline="64814" dirty="0"/>
              <a:t>ote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e</a:t>
            </a:r>
            <a:r>
              <a:rPr sz="2700" spc="-690" baseline="64814" dirty="0"/>
              <a:t>s.c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2700" spc="-690" baseline="64814" dirty="0"/>
              <a:t>om</a:t>
            </a:r>
            <a:r>
              <a:rPr sz="3600" spc="-459" dirty="0">
                <a:solidFill>
                  <a:srgbClr val="696363"/>
                </a:solidFill>
                <a:latin typeface="Trebuchet MS"/>
                <a:cs typeface="Trebuchet MS"/>
              </a:rPr>
              <a:t>problem </a:t>
            </a:r>
            <a:r>
              <a:rPr sz="3600" spc="-15" dirty="0">
                <a:solidFill>
                  <a:srgbClr val="696363"/>
                </a:solidFill>
                <a:latin typeface="Trebuchet MS"/>
                <a:cs typeface="Trebuchet MS"/>
              </a:rPr>
              <a:t>using  </a:t>
            </a:r>
            <a:r>
              <a:rPr sz="3600" spc="-60" dirty="0">
                <a:solidFill>
                  <a:srgbClr val="696363"/>
                </a:solidFill>
                <a:latin typeface="Trebuchet MS"/>
                <a:cs typeface="Trebuchet MS"/>
              </a:rPr>
              <a:t>semaphores.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447802"/>
            <a:ext cx="2232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5" dirty="0">
                <a:latin typeface="Alfios"/>
                <a:cs typeface="Alfios"/>
              </a:rPr>
              <a:t>void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producer(void)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644" y="813622"/>
            <a:ext cx="7637145" cy="48895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7020">
              <a:lnSpc>
                <a:spcPct val="100000"/>
              </a:lnSpc>
              <a:spcBef>
                <a:spcPts val="700"/>
              </a:spcBef>
            </a:pPr>
            <a:r>
              <a:rPr sz="2400" spc="459" dirty="0">
                <a:latin typeface="Alfios"/>
                <a:cs typeface="Alfios"/>
              </a:rPr>
              <a:t>{</a:t>
            </a:r>
            <a:endParaRPr sz="2400">
              <a:latin typeface="Alfios"/>
              <a:cs typeface="Alfios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2400" spc="-50" dirty="0">
                <a:latin typeface="Alfios"/>
                <a:cs typeface="Alfios"/>
              </a:rPr>
              <a:t>int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item;</a:t>
            </a:r>
            <a:endParaRPr sz="2400">
              <a:latin typeface="Alfios"/>
              <a:cs typeface="Alfios"/>
            </a:endParaRPr>
          </a:p>
          <a:p>
            <a:pPr marL="287020">
              <a:lnSpc>
                <a:spcPct val="100000"/>
              </a:lnSpc>
              <a:spcBef>
                <a:spcPts val="605"/>
              </a:spcBef>
            </a:pPr>
            <a:r>
              <a:rPr sz="2400" spc="-30" dirty="0">
                <a:latin typeface="Alfios"/>
                <a:cs typeface="Alfios"/>
              </a:rPr>
              <a:t>while </a:t>
            </a:r>
            <a:r>
              <a:rPr sz="2400" spc="-55" dirty="0">
                <a:latin typeface="Alfios"/>
                <a:cs typeface="Alfios"/>
              </a:rPr>
              <a:t>(TRUE){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210" dirty="0">
                <a:latin typeface="Alfios"/>
                <a:cs typeface="Alfios"/>
              </a:rPr>
              <a:t>TRUE </a:t>
            </a:r>
            <a:r>
              <a:rPr sz="2400" spc="-25" dirty="0">
                <a:latin typeface="Alfios"/>
                <a:cs typeface="Alfios"/>
              </a:rPr>
              <a:t>is the </a:t>
            </a:r>
            <a:r>
              <a:rPr sz="2400" spc="-35" dirty="0">
                <a:latin typeface="Alfios"/>
                <a:cs typeface="Alfios"/>
              </a:rPr>
              <a:t>constant </a:t>
            </a:r>
            <a:r>
              <a:rPr sz="2400" spc="-20" dirty="0">
                <a:latin typeface="Alfios"/>
                <a:cs typeface="Alfios"/>
              </a:rPr>
              <a:t>1</a:t>
            </a:r>
            <a:r>
              <a:rPr sz="2400" spc="-409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7020" marR="5080">
              <a:lnSpc>
                <a:spcPts val="3479"/>
              </a:lnSpc>
              <a:spcBef>
                <a:spcPts val="215"/>
              </a:spcBef>
            </a:pPr>
            <a:r>
              <a:rPr sz="2400" spc="-10" dirty="0">
                <a:latin typeface="Alfios"/>
                <a:cs typeface="Alfios"/>
              </a:rPr>
              <a:t>item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produce_item();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generate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something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put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spc="-65" dirty="0">
                <a:latin typeface="Alfios"/>
                <a:cs typeface="Alfios"/>
              </a:rPr>
              <a:t>down(&amp;empty); </a:t>
            </a:r>
            <a:r>
              <a:rPr sz="2400" spc="-5" dirty="0">
                <a:latin typeface="Alfios"/>
                <a:cs typeface="Alfios"/>
              </a:rPr>
              <a:t>/* decrement </a:t>
            </a:r>
            <a:r>
              <a:rPr sz="2400" spc="-40" dirty="0">
                <a:latin typeface="Alfios"/>
                <a:cs typeface="Alfios"/>
              </a:rPr>
              <a:t>empty count</a:t>
            </a:r>
            <a:r>
              <a:rPr sz="2400" spc="-3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7020" marR="2022475">
              <a:lnSpc>
                <a:spcPts val="3479"/>
              </a:lnSpc>
              <a:spcBef>
                <a:spcPts val="5"/>
              </a:spcBef>
            </a:pPr>
            <a:r>
              <a:rPr sz="2400" spc="-55" dirty="0">
                <a:latin typeface="Alfios"/>
                <a:cs typeface="Alfios"/>
              </a:rPr>
              <a:t>down(&amp;mutex);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-20" dirty="0">
                <a:latin typeface="Alfios"/>
                <a:cs typeface="Alfios"/>
              </a:rPr>
              <a:t>critical region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dirty="0">
                <a:latin typeface="Alfios"/>
                <a:cs typeface="Alfios"/>
              </a:rPr>
              <a:t>insert_item(item);</a:t>
            </a:r>
            <a:r>
              <a:rPr sz="2400" spc="-44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35" dirty="0">
                <a:latin typeface="Alfios"/>
                <a:cs typeface="Alfios"/>
              </a:rPr>
              <a:t>put </a:t>
            </a:r>
            <a:r>
              <a:rPr sz="2400" spc="-25" dirty="0">
                <a:latin typeface="Alfios"/>
                <a:cs typeface="Alfios"/>
              </a:rPr>
              <a:t>new </a:t>
            </a:r>
            <a:r>
              <a:rPr sz="2400" spc="-10" dirty="0">
                <a:latin typeface="Alfios"/>
                <a:cs typeface="Alfios"/>
              </a:rPr>
              <a:t>item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buffer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spc="-55" dirty="0">
                <a:latin typeface="Alfios"/>
                <a:cs typeface="Alfios"/>
              </a:rPr>
              <a:t>up(&amp;mutex);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20" dirty="0">
                <a:latin typeface="Alfios"/>
                <a:cs typeface="Alfios"/>
              </a:rPr>
              <a:t>leave critical region</a:t>
            </a:r>
            <a:r>
              <a:rPr sz="2400" spc="-37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7020">
              <a:lnSpc>
                <a:spcPct val="100000"/>
              </a:lnSpc>
              <a:spcBef>
                <a:spcPts val="390"/>
              </a:spcBef>
            </a:pPr>
            <a:r>
              <a:rPr sz="2400" spc="-70" dirty="0">
                <a:latin typeface="Alfios"/>
                <a:cs typeface="Alfios"/>
              </a:rPr>
              <a:t>up(&amp;full);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25" dirty="0">
                <a:latin typeface="Alfios"/>
                <a:cs typeface="Alfios"/>
              </a:rPr>
              <a:t>increment </a:t>
            </a:r>
            <a:r>
              <a:rPr sz="2400" spc="-40" dirty="0">
                <a:latin typeface="Alfios"/>
                <a:cs typeface="Alfios"/>
              </a:rPr>
              <a:t>count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full </a:t>
            </a:r>
            <a:r>
              <a:rPr sz="2400" spc="-20" dirty="0">
                <a:latin typeface="Alfios"/>
                <a:cs typeface="Alfios"/>
              </a:rPr>
              <a:t>slots</a:t>
            </a:r>
            <a:r>
              <a:rPr sz="2400" spc="-35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7020">
              <a:lnSpc>
                <a:spcPct val="100000"/>
              </a:lnSpc>
              <a:spcBef>
                <a:spcPts val="600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04698"/>
            <a:ext cx="2488565" cy="8921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600" spc="-65" dirty="0">
                <a:latin typeface="Alfios"/>
                <a:cs typeface="Alfios"/>
              </a:rPr>
              <a:t>void </a:t>
            </a:r>
            <a:r>
              <a:rPr sz="2600" spc="-40" dirty="0">
                <a:latin typeface="Alfios"/>
                <a:cs typeface="Alfios"/>
              </a:rPr>
              <a:t>consumer(void)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471067"/>
            <a:ext cx="7038975" cy="435546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390"/>
              </a:spcBef>
            </a:pPr>
            <a:r>
              <a:rPr sz="2600" spc="-55" dirty="0">
                <a:latin typeface="Alfios"/>
                <a:cs typeface="Alfios"/>
              </a:rPr>
              <a:t>int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item;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90"/>
              </a:spcBef>
            </a:pPr>
            <a:r>
              <a:rPr sz="2600" spc="-40" dirty="0">
                <a:latin typeface="Alfios"/>
                <a:cs typeface="Alfios"/>
              </a:rPr>
              <a:t>while </a:t>
            </a:r>
            <a:r>
              <a:rPr sz="2600" spc="-60" dirty="0">
                <a:latin typeface="Alfios"/>
                <a:cs typeface="Alfios"/>
              </a:rPr>
              <a:t>(TRUE){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45" dirty="0">
                <a:latin typeface="Alfios"/>
                <a:cs typeface="Alfios"/>
              </a:rPr>
              <a:t>infinite </a:t>
            </a:r>
            <a:r>
              <a:rPr sz="2600" spc="-55" dirty="0">
                <a:latin typeface="Alfios"/>
                <a:cs typeface="Alfios"/>
              </a:rPr>
              <a:t>loop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  <a:p>
            <a:pPr marL="286385" marR="1598930">
              <a:lnSpc>
                <a:spcPct val="109200"/>
              </a:lnSpc>
            </a:pPr>
            <a:r>
              <a:rPr sz="2600" spc="-85" dirty="0">
                <a:latin typeface="Alfios"/>
                <a:cs typeface="Alfios"/>
              </a:rPr>
              <a:t>down(&amp;full);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5" dirty="0">
                <a:latin typeface="Alfios"/>
                <a:cs typeface="Alfios"/>
              </a:rPr>
              <a:t>decrement </a:t>
            </a:r>
            <a:r>
              <a:rPr sz="2600" spc="-45" dirty="0">
                <a:latin typeface="Alfios"/>
                <a:cs typeface="Alfios"/>
              </a:rPr>
              <a:t>full </a:t>
            </a:r>
            <a:r>
              <a:rPr sz="2600" spc="-50" dirty="0">
                <a:latin typeface="Alfios"/>
                <a:cs typeface="Alfios"/>
              </a:rPr>
              <a:t>count </a:t>
            </a:r>
            <a:r>
              <a:rPr sz="2600" spc="-15" dirty="0">
                <a:latin typeface="Alfios"/>
                <a:cs typeface="Alfios"/>
              </a:rPr>
              <a:t>*/  </a:t>
            </a:r>
            <a:r>
              <a:rPr sz="2600" spc="-70" dirty="0">
                <a:latin typeface="Alfios"/>
                <a:cs typeface="Alfios"/>
              </a:rPr>
              <a:t>down(&amp;mutex);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15" dirty="0">
                <a:latin typeface="Alfios"/>
                <a:cs typeface="Alfios"/>
              </a:rPr>
              <a:t>critical </a:t>
            </a:r>
            <a:r>
              <a:rPr sz="2600" spc="-25" dirty="0">
                <a:latin typeface="Alfios"/>
                <a:cs typeface="Alfios"/>
              </a:rPr>
              <a:t>region</a:t>
            </a:r>
            <a:r>
              <a:rPr sz="2600" spc="-229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  <a:p>
            <a:pPr marL="286385" marR="529590">
              <a:lnSpc>
                <a:spcPct val="109300"/>
              </a:lnSpc>
            </a:pPr>
            <a:r>
              <a:rPr sz="2600" spc="-10" dirty="0">
                <a:latin typeface="Alfios"/>
                <a:cs typeface="Alfios"/>
              </a:rPr>
              <a:t>item </a:t>
            </a:r>
            <a:r>
              <a:rPr sz="2600" spc="315" dirty="0">
                <a:latin typeface="Alfios"/>
                <a:cs typeface="Alfios"/>
              </a:rPr>
              <a:t>=</a:t>
            </a:r>
            <a:r>
              <a:rPr sz="2600" spc="-34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remove_item(); /* </a:t>
            </a:r>
            <a:r>
              <a:rPr sz="2600" spc="-50" dirty="0">
                <a:latin typeface="Alfios"/>
                <a:cs typeface="Alfios"/>
              </a:rPr>
              <a:t>take </a:t>
            </a:r>
            <a:r>
              <a:rPr sz="2600" spc="-10" dirty="0">
                <a:latin typeface="Alfios"/>
                <a:cs typeface="Alfios"/>
              </a:rPr>
              <a:t>item </a:t>
            </a:r>
            <a:r>
              <a:rPr sz="2600" spc="-70" dirty="0">
                <a:latin typeface="Alfios"/>
                <a:cs typeface="Alfios"/>
              </a:rPr>
              <a:t>from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15" dirty="0">
                <a:latin typeface="Alfios"/>
                <a:cs typeface="Alfios"/>
              </a:rPr>
              <a:t>*/  </a:t>
            </a:r>
            <a:r>
              <a:rPr sz="2600" spc="-65" dirty="0">
                <a:latin typeface="Alfios"/>
                <a:cs typeface="Alfios"/>
              </a:rPr>
              <a:t>up(&amp;mutex);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30" dirty="0">
                <a:latin typeface="Alfios"/>
                <a:cs typeface="Alfios"/>
              </a:rPr>
              <a:t>leave </a:t>
            </a:r>
            <a:r>
              <a:rPr sz="2600" spc="-20" dirty="0">
                <a:latin typeface="Alfios"/>
                <a:cs typeface="Alfios"/>
              </a:rPr>
              <a:t>critical </a:t>
            </a:r>
            <a:r>
              <a:rPr sz="2600" spc="-25" dirty="0">
                <a:latin typeface="Alfios"/>
                <a:cs typeface="Alfios"/>
              </a:rPr>
              <a:t>region </a:t>
            </a:r>
            <a:r>
              <a:rPr sz="2600" spc="-15" dirty="0">
                <a:latin typeface="Alfios"/>
                <a:cs typeface="Alfios"/>
              </a:rPr>
              <a:t>*/  </a:t>
            </a:r>
            <a:r>
              <a:rPr sz="2600" spc="-80" dirty="0">
                <a:latin typeface="Alfios"/>
                <a:cs typeface="Alfios"/>
              </a:rPr>
              <a:t>up(&amp;empty);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25" dirty="0">
                <a:latin typeface="Alfios"/>
                <a:cs typeface="Alfios"/>
              </a:rPr>
              <a:t>increment </a:t>
            </a:r>
            <a:r>
              <a:rPr sz="2600" spc="-50" dirty="0">
                <a:latin typeface="Alfios"/>
                <a:cs typeface="Alfios"/>
              </a:rPr>
              <a:t>count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5" dirty="0">
                <a:latin typeface="Alfios"/>
                <a:cs typeface="Alfios"/>
              </a:rPr>
              <a:t>empty </a:t>
            </a:r>
            <a:r>
              <a:rPr sz="2600" spc="-20" dirty="0">
                <a:latin typeface="Alfios"/>
                <a:cs typeface="Alfios"/>
              </a:rPr>
              <a:t>slots</a:t>
            </a:r>
            <a:r>
              <a:rPr sz="2600" spc="-17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95"/>
              </a:spcBef>
            </a:pPr>
            <a:r>
              <a:rPr sz="2600" spc="-10" dirty="0">
                <a:latin typeface="Alfios"/>
                <a:cs typeface="Alfios"/>
              </a:rPr>
              <a:t>consume_item(item); </a:t>
            </a:r>
            <a:r>
              <a:rPr sz="2600" spc="-15" dirty="0">
                <a:latin typeface="Alfios"/>
                <a:cs typeface="Alfios"/>
              </a:rPr>
              <a:t>/* </a:t>
            </a:r>
            <a:r>
              <a:rPr sz="2600" spc="-40" dirty="0">
                <a:latin typeface="Alfios"/>
                <a:cs typeface="Alfios"/>
              </a:rPr>
              <a:t>do something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item</a:t>
            </a:r>
            <a:r>
              <a:rPr sz="2600" spc="-285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*/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85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825830"/>
            <a:ext cx="4271645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45" dirty="0">
                <a:latin typeface="Alfios"/>
                <a:cs typeface="Alfios"/>
              </a:rPr>
              <a:t>solution </a:t>
            </a:r>
            <a:r>
              <a:rPr sz="2600" spc="-5" dirty="0">
                <a:latin typeface="Alfios"/>
                <a:cs typeface="Alfios"/>
              </a:rPr>
              <a:t>uses </a:t>
            </a:r>
            <a:r>
              <a:rPr sz="2600" spc="-20" dirty="0">
                <a:latin typeface="Alfios"/>
                <a:cs typeface="Alfios"/>
              </a:rPr>
              <a:t>three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semaphore.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221278"/>
            <a:ext cx="7564755" cy="365442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595630" indent="-309880">
              <a:lnSpc>
                <a:spcPct val="100000"/>
              </a:lnSpc>
              <a:spcBef>
                <a:spcPts val="700"/>
              </a:spcBef>
              <a:buAutoNum type="arabicPeriod"/>
              <a:tabLst>
                <a:tab pos="596265" algn="l"/>
              </a:tabLst>
            </a:pPr>
            <a:r>
              <a:rPr sz="2600" spc="-55" dirty="0">
                <a:latin typeface="Alfios"/>
                <a:cs typeface="Alfios"/>
              </a:rPr>
              <a:t>Full: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spc="-50" dirty="0">
                <a:latin typeface="Alfios"/>
                <a:cs typeface="Alfios"/>
              </a:rPr>
              <a:t>counting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15" dirty="0">
                <a:latin typeface="Alfios"/>
                <a:cs typeface="Alfios"/>
              </a:rPr>
              <a:t>full, </a:t>
            </a:r>
            <a:r>
              <a:rPr sz="2600" spc="-60" dirty="0">
                <a:latin typeface="Alfios"/>
                <a:cs typeface="Alfios"/>
              </a:rPr>
              <a:t>initially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0</a:t>
            </a:r>
            <a:endParaRPr sz="2600">
              <a:latin typeface="Alfios"/>
              <a:cs typeface="Alfios"/>
            </a:endParaRPr>
          </a:p>
          <a:p>
            <a:pPr marL="595630" indent="-309880">
              <a:lnSpc>
                <a:spcPct val="100000"/>
              </a:lnSpc>
              <a:spcBef>
                <a:spcPts val="605"/>
              </a:spcBef>
              <a:buAutoNum type="arabicPeriod" startAt="2"/>
              <a:tabLst>
                <a:tab pos="596265" algn="l"/>
              </a:tabLst>
            </a:pPr>
            <a:r>
              <a:rPr sz="2600" spc="-70" dirty="0">
                <a:latin typeface="Alfios"/>
                <a:cs typeface="Alfios"/>
              </a:rPr>
              <a:t>Empty:</a:t>
            </a:r>
            <a:endParaRPr sz="2600">
              <a:latin typeface="Alfios"/>
              <a:cs typeface="Alfios"/>
            </a:endParaRPr>
          </a:p>
          <a:p>
            <a:pPr marL="12700" marR="132715">
              <a:lnSpc>
                <a:spcPct val="100000"/>
              </a:lnSpc>
              <a:spcBef>
                <a:spcPts val="600"/>
              </a:spcBef>
            </a:pP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spc="-50" dirty="0">
                <a:latin typeface="Alfios"/>
                <a:cs typeface="Alfios"/>
              </a:rPr>
              <a:t>counting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65" dirty="0">
                <a:latin typeface="Alfios"/>
                <a:cs typeface="Alfios"/>
              </a:rPr>
              <a:t>empty, </a:t>
            </a:r>
            <a:r>
              <a:rPr sz="2600" spc="-60" dirty="0">
                <a:latin typeface="Alfios"/>
                <a:cs typeface="Alfios"/>
              </a:rPr>
              <a:t>initially </a:t>
            </a:r>
            <a:r>
              <a:rPr sz="2600" spc="-25" dirty="0">
                <a:latin typeface="Alfios"/>
                <a:cs typeface="Alfios"/>
              </a:rPr>
              <a:t>equal 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70" dirty="0">
                <a:latin typeface="Alfios"/>
                <a:cs typeface="Alfios"/>
              </a:rPr>
              <a:t>no.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22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buffer.</a:t>
            </a:r>
            <a:endParaRPr sz="2600">
              <a:latin typeface="Alfios"/>
              <a:cs typeface="Alfios"/>
            </a:endParaRPr>
          </a:p>
          <a:p>
            <a:pPr marL="594995" indent="-309245">
              <a:lnSpc>
                <a:spcPct val="100000"/>
              </a:lnSpc>
              <a:spcBef>
                <a:spcPts val="600"/>
              </a:spcBef>
              <a:buAutoNum type="arabicPeriod" startAt="3"/>
              <a:tabLst>
                <a:tab pos="595630" algn="l"/>
              </a:tabLst>
            </a:pPr>
            <a:r>
              <a:rPr sz="2600" spc="-10" dirty="0">
                <a:latin typeface="Alfios"/>
                <a:cs typeface="Alfios"/>
              </a:rPr>
              <a:t>Mutex:</a:t>
            </a:r>
            <a:endParaRPr sz="2600">
              <a:latin typeface="Alfios"/>
              <a:cs typeface="Alfio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2600" spc="-290" dirty="0">
                <a:latin typeface="Alfios"/>
                <a:cs typeface="Alfios"/>
              </a:rPr>
              <a:t>To </a:t>
            </a:r>
            <a:r>
              <a:rPr sz="2600" spc="-65" dirty="0">
                <a:latin typeface="Alfios"/>
                <a:cs typeface="Alfios"/>
              </a:rPr>
              <a:t>make </a:t>
            </a:r>
            <a:r>
              <a:rPr sz="2600" spc="-15" dirty="0">
                <a:latin typeface="Alfios"/>
                <a:cs typeface="Alfios"/>
              </a:rPr>
              <a:t>sure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5" dirty="0">
                <a:latin typeface="Alfios"/>
                <a:cs typeface="Alfios"/>
              </a:rPr>
              <a:t>the producer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consumer </a:t>
            </a:r>
            <a:r>
              <a:rPr sz="2600" spc="-40" dirty="0">
                <a:latin typeface="Alfios"/>
                <a:cs typeface="Alfios"/>
              </a:rPr>
              <a:t>do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45" dirty="0">
                <a:latin typeface="Alfios"/>
                <a:cs typeface="Alfios"/>
              </a:rPr>
              <a:t>buffer at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same </a:t>
            </a:r>
            <a:r>
              <a:rPr sz="2600" spc="5" dirty="0">
                <a:latin typeface="Alfios"/>
                <a:cs typeface="Alfios"/>
              </a:rPr>
              <a:t>time, </a:t>
            </a:r>
            <a:r>
              <a:rPr sz="2600" spc="-60" dirty="0">
                <a:latin typeface="Alfios"/>
                <a:cs typeface="Alfios"/>
              </a:rPr>
              <a:t>initially</a:t>
            </a:r>
            <a:r>
              <a:rPr sz="2600" spc="-285" dirty="0">
                <a:latin typeface="Alfios"/>
                <a:cs typeface="Alfios"/>
              </a:rPr>
              <a:t> </a:t>
            </a:r>
            <a:r>
              <a:rPr sz="2600" spc="30" dirty="0">
                <a:latin typeface="Alfios"/>
                <a:cs typeface="Alfios"/>
              </a:rPr>
              <a:t>1.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90474"/>
            <a:ext cx="6942455" cy="121031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6385" marR="5080" indent="-274320">
              <a:lnSpc>
                <a:spcPts val="2810"/>
              </a:lnSpc>
              <a:spcBef>
                <a:spcPts val="440"/>
              </a:spcBef>
            </a:pPr>
            <a:r>
              <a:rPr sz="2600" spc="-65" dirty="0">
                <a:latin typeface="Alfios"/>
                <a:cs typeface="Alfios"/>
              </a:rPr>
              <a:t>Here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10" dirty="0">
                <a:latin typeface="Alfios"/>
                <a:cs typeface="Alfios"/>
              </a:rPr>
              <a:t>example </a:t>
            </a:r>
            <a:r>
              <a:rPr sz="2600" spc="-35" dirty="0">
                <a:latin typeface="Alfios"/>
                <a:cs typeface="Alfios"/>
              </a:rPr>
              <a:t>semaphores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65" dirty="0">
                <a:latin typeface="Alfios"/>
                <a:cs typeface="Alfios"/>
              </a:rPr>
              <a:t>two </a:t>
            </a:r>
            <a:r>
              <a:rPr sz="2600" spc="-25" dirty="0">
                <a:latin typeface="Alfios"/>
                <a:cs typeface="Alfios"/>
              </a:rPr>
              <a:t>different  </a:t>
            </a:r>
            <a:r>
              <a:rPr sz="2600" spc="-65" dirty="0">
                <a:latin typeface="Alfios"/>
                <a:cs typeface="Alfios"/>
              </a:rPr>
              <a:t>ways.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600" spc="-55" dirty="0">
                <a:latin typeface="Alfios"/>
                <a:cs typeface="Alfios"/>
              </a:rPr>
              <a:t>1.</a:t>
            </a:r>
            <a:r>
              <a:rPr sz="2600" b="1" spc="-55" dirty="0">
                <a:latin typeface="Times New Roman"/>
                <a:cs typeface="Times New Roman"/>
              </a:rPr>
              <a:t>For </a:t>
            </a:r>
            <a:r>
              <a:rPr sz="2600" b="1" spc="-25" dirty="0">
                <a:latin typeface="Times New Roman"/>
                <a:cs typeface="Times New Roman"/>
              </a:rPr>
              <a:t>mutual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Exclusion: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694764"/>
            <a:ext cx="7437755" cy="404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1820" indent="-260350">
              <a:lnSpc>
                <a:spcPct val="100000"/>
              </a:lnSpc>
              <a:spcBef>
                <a:spcPts val="1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92455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mutex </a:t>
            </a:r>
            <a:r>
              <a:rPr sz="2400" spc="-30" dirty="0">
                <a:latin typeface="Alfios"/>
                <a:cs typeface="Alfios"/>
              </a:rPr>
              <a:t>semaphore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40" dirty="0">
                <a:latin typeface="Alfios"/>
                <a:cs typeface="Alfios"/>
              </a:rPr>
              <a:t>for mutual</a:t>
            </a:r>
            <a:r>
              <a:rPr sz="2400" spc="-24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exclusion.</a:t>
            </a:r>
            <a:endParaRPr sz="2400">
              <a:latin typeface="Alfios"/>
              <a:cs typeface="Alfios"/>
            </a:endParaRPr>
          </a:p>
          <a:p>
            <a:pPr marL="561340" marR="54610" indent="-229235">
              <a:lnSpc>
                <a:spcPts val="2590"/>
              </a:lnSpc>
              <a:spcBef>
                <a:spcPts val="42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628650" algn="l"/>
                <a:tab pos="629285" algn="l"/>
              </a:tabLst>
            </a:pPr>
            <a:r>
              <a:rPr dirty="0"/>
              <a:t>	</a:t>
            </a:r>
            <a:r>
              <a:rPr sz="2400" spc="-65" dirty="0">
                <a:latin typeface="Alfios"/>
                <a:cs typeface="Alfios"/>
              </a:rPr>
              <a:t>It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designed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guarantee</a:t>
            </a:r>
            <a:r>
              <a:rPr sz="2400" spc="-114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that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85" dirty="0">
                <a:latin typeface="Alfios"/>
                <a:cs typeface="Alfios"/>
              </a:rPr>
              <a:t>only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one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 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reading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or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writing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associated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variable.</a:t>
            </a:r>
            <a:endParaRPr sz="2400">
              <a:latin typeface="Alfios"/>
              <a:cs typeface="Alfios"/>
            </a:endParaRPr>
          </a:p>
          <a:p>
            <a:pPr marL="259079" indent="-247015">
              <a:lnSpc>
                <a:spcPct val="100000"/>
              </a:lnSpc>
              <a:spcBef>
                <a:spcPts val="245"/>
              </a:spcBef>
              <a:buSzPct val="96153"/>
              <a:buFont typeface="Alfios"/>
              <a:buAutoNum type="arabicPeriod" startAt="2"/>
              <a:tabLst>
                <a:tab pos="259715" algn="l"/>
              </a:tabLst>
            </a:pPr>
            <a:r>
              <a:rPr sz="2600" b="1" spc="-110" dirty="0">
                <a:latin typeface="Times New Roman"/>
                <a:cs typeface="Times New Roman"/>
              </a:rPr>
              <a:t>For</a:t>
            </a:r>
            <a:r>
              <a:rPr sz="2600" b="1" spc="-7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synchronization:</a:t>
            </a:r>
            <a:endParaRPr sz="2600">
              <a:latin typeface="Times New Roman"/>
              <a:cs typeface="Times New Roman"/>
            </a:endParaRPr>
          </a:p>
          <a:p>
            <a:pPr marL="561340" lvl="1" indent="-229870">
              <a:lnSpc>
                <a:spcPct val="100000"/>
              </a:lnSpc>
              <a:spcBef>
                <a:spcPts val="13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45" dirty="0">
                <a:latin typeface="Alfios"/>
                <a:cs typeface="Alfios"/>
              </a:rPr>
              <a:t>• </a:t>
            </a:r>
            <a:r>
              <a:rPr sz="2400" spc="-45" dirty="0">
                <a:latin typeface="Alfios"/>
                <a:cs typeface="Alfios"/>
              </a:rPr>
              <a:t>Ensures </a:t>
            </a:r>
            <a:r>
              <a:rPr sz="2400" spc="-65" dirty="0">
                <a:latin typeface="Alfios"/>
                <a:cs typeface="Alfios"/>
              </a:rPr>
              <a:t>who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-85" dirty="0">
                <a:latin typeface="Alfios"/>
                <a:cs typeface="Alfios"/>
              </a:rPr>
              <a:t>work </a:t>
            </a:r>
            <a:r>
              <a:rPr sz="2400" spc="-45" dirty="0">
                <a:latin typeface="Alfios"/>
                <a:cs typeface="Alfios"/>
              </a:rPr>
              <a:t>when and </a:t>
            </a:r>
            <a:r>
              <a:rPr sz="2400" spc="-70" dirty="0">
                <a:latin typeface="Alfios"/>
                <a:cs typeface="Alfios"/>
              </a:rPr>
              <a:t>who have </a:t>
            </a:r>
            <a:r>
              <a:rPr sz="2400" spc="-30" dirty="0">
                <a:latin typeface="Alfios"/>
                <a:cs typeface="Alfios"/>
              </a:rPr>
              <a:t>to stop</a:t>
            </a:r>
            <a:r>
              <a:rPr sz="2400" spc="-38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when</a:t>
            </a:r>
            <a:endParaRPr sz="2400">
              <a:latin typeface="Alfios"/>
              <a:cs typeface="Alfios"/>
            </a:endParaRPr>
          </a:p>
          <a:p>
            <a:pPr marL="561340" marR="107950" lvl="1" indent="-229235">
              <a:lnSpc>
                <a:spcPts val="2590"/>
              </a:lnSpc>
              <a:spcBef>
                <a:spcPts val="45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45" dirty="0">
                <a:latin typeface="Alfios"/>
                <a:cs typeface="Alfios"/>
              </a:rPr>
              <a:t>•</a:t>
            </a:r>
            <a:r>
              <a:rPr sz="2400" spc="-365" dirty="0">
                <a:latin typeface="Alfios"/>
                <a:cs typeface="Alfios"/>
              </a:rPr>
              <a:t> </a:t>
            </a:r>
            <a:r>
              <a:rPr sz="2400" spc="-85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full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and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empty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semaphores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are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20" dirty="0">
                <a:latin typeface="Alfios"/>
                <a:cs typeface="Alfios"/>
              </a:rPr>
              <a:t>needed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guarantee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-135" dirty="0">
                <a:latin typeface="Alfios"/>
                <a:cs typeface="Alfios"/>
              </a:rPr>
              <a:t>that  </a:t>
            </a:r>
            <a:r>
              <a:rPr sz="2400" spc="-10" dirty="0">
                <a:latin typeface="Alfios"/>
                <a:cs typeface="Alfios"/>
              </a:rPr>
              <a:t>certain </a:t>
            </a:r>
            <a:r>
              <a:rPr sz="2400" spc="-25" dirty="0">
                <a:latin typeface="Alfios"/>
                <a:cs typeface="Alfios"/>
              </a:rPr>
              <a:t>event </a:t>
            </a:r>
            <a:r>
              <a:rPr sz="2400" spc="5" dirty="0">
                <a:latin typeface="Alfios"/>
                <a:cs typeface="Alfios"/>
              </a:rPr>
              <a:t>sequences </a:t>
            </a:r>
            <a:r>
              <a:rPr sz="2400" spc="-30" dirty="0">
                <a:latin typeface="Alfios"/>
                <a:cs typeface="Alfios"/>
              </a:rPr>
              <a:t>do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25" dirty="0">
                <a:latin typeface="Alfios"/>
                <a:cs typeface="Alfios"/>
              </a:rPr>
              <a:t>do </a:t>
            </a:r>
            <a:r>
              <a:rPr sz="2400" spc="-50" dirty="0">
                <a:latin typeface="Alfios"/>
                <a:cs typeface="Alfios"/>
              </a:rPr>
              <a:t>not</a:t>
            </a:r>
            <a:r>
              <a:rPr sz="2400" spc="-38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occur.</a:t>
            </a:r>
            <a:endParaRPr sz="2400">
              <a:latin typeface="Alfios"/>
              <a:cs typeface="Alfios"/>
            </a:endParaRPr>
          </a:p>
          <a:p>
            <a:pPr marL="561340" marR="5080" lvl="1" indent="-229235">
              <a:lnSpc>
                <a:spcPts val="2590"/>
              </a:lnSpc>
              <a:spcBef>
                <a:spcPts val="39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55" dirty="0">
                <a:latin typeface="Alfios"/>
                <a:cs typeface="Alfios"/>
              </a:rPr>
              <a:t>this </a:t>
            </a:r>
            <a:r>
              <a:rPr sz="2400" spc="20" dirty="0">
                <a:latin typeface="Alfios"/>
                <a:cs typeface="Alfios"/>
              </a:rPr>
              <a:t>case,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15" dirty="0">
                <a:latin typeface="Alfios"/>
                <a:cs typeface="Alfios"/>
              </a:rPr>
              <a:t>ensure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20" dirty="0">
                <a:latin typeface="Alfios"/>
                <a:cs typeface="Alfios"/>
              </a:rPr>
              <a:t>producer </a:t>
            </a:r>
            <a:r>
              <a:rPr sz="2400" spc="-25" dirty="0">
                <a:latin typeface="Alfios"/>
                <a:cs typeface="Alfios"/>
              </a:rPr>
              <a:t>stops </a:t>
            </a:r>
            <a:r>
              <a:rPr sz="2400" spc="-45" dirty="0">
                <a:latin typeface="Alfios"/>
                <a:cs typeface="Alfios"/>
              </a:rPr>
              <a:t>running when </a:t>
            </a:r>
            <a:r>
              <a:rPr sz="2400" spc="-30" dirty="0">
                <a:latin typeface="Alfios"/>
                <a:cs typeface="Alfios"/>
              </a:rPr>
              <a:t>the  </a:t>
            </a:r>
            <a:r>
              <a:rPr sz="2400" spc="-35" dirty="0">
                <a:latin typeface="Alfios"/>
                <a:cs typeface="Alfios"/>
              </a:rPr>
              <a:t>buffer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full </a:t>
            </a:r>
            <a:r>
              <a:rPr sz="2400" spc="-45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consumer stops </a:t>
            </a:r>
            <a:r>
              <a:rPr sz="2400" spc="-45" dirty="0">
                <a:latin typeface="Alfios"/>
                <a:cs typeface="Alfios"/>
              </a:rPr>
              <a:t>running when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425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empty.</a:t>
            </a:r>
            <a:endParaRPr sz="2400">
              <a:latin typeface="Alfios"/>
              <a:cs typeface="Alfios"/>
            </a:endParaRPr>
          </a:p>
          <a:p>
            <a:pPr marL="561340" marR="276225" lvl="1" indent="-229235">
              <a:lnSpc>
                <a:spcPts val="2590"/>
              </a:lnSpc>
              <a:spcBef>
                <a:spcPts val="41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55" dirty="0">
                <a:latin typeface="Alfios"/>
                <a:cs typeface="Alfios"/>
              </a:rPr>
              <a:t>above </a:t>
            </a:r>
            <a:r>
              <a:rPr sz="2400" spc="-35" dirty="0">
                <a:latin typeface="Alfios"/>
                <a:cs typeface="Alfios"/>
              </a:rPr>
              <a:t>definition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semaphore </a:t>
            </a:r>
            <a:r>
              <a:rPr sz="2400" spc="-20" dirty="0">
                <a:latin typeface="Alfios"/>
                <a:cs typeface="Alfios"/>
              </a:rPr>
              <a:t>suffer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problem </a:t>
            </a:r>
            <a:r>
              <a:rPr sz="2400" spc="-229" dirty="0">
                <a:latin typeface="Alfios"/>
                <a:cs typeface="Alfios"/>
              </a:rPr>
              <a:t>of  </a:t>
            </a:r>
            <a:r>
              <a:rPr sz="2400" spc="-70" dirty="0">
                <a:latin typeface="Alfios"/>
                <a:cs typeface="Alfios"/>
              </a:rPr>
              <a:t>busy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wait.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837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Advantages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47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semaphores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363459" cy="23133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" dirty="0">
                <a:latin typeface="Alfios"/>
                <a:cs typeface="Alfios"/>
              </a:rPr>
              <a:t>Processes </a:t>
            </a:r>
            <a:r>
              <a:rPr sz="2600" spc="-40" dirty="0">
                <a:latin typeface="Alfios"/>
                <a:cs typeface="Alfios"/>
              </a:rPr>
              <a:t>do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90" dirty="0">
                <a:latin typeface="Alfios"/>
                <a:cs typeface="Alfios"/>
              </a:rPr>
              <a:t>busy </a:t>
            </a:r>
            <a:r>
              <a:rPr sz="2600" spc="-45" dirty="0">
                <a:latin typeface="Alfios"/>
                <a:cs typeface="Alfios"/>
              </a:rPr>
              <a:t>wait </a:t>
            </a:r>
            <a:r>
              <a:rPr sz="2600" spc="-40" dirty="0">
                <a:latin typeface="Alfios"/>
                <a:cs typeface="Alfios"/>
              </a:rPr>
              <a:t>while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55" dirty="0">
                <a:latin typeface="Alfios"/>
                <a:cs typeface="Alfios"/>
              </a:rPr>
              <a:t>for</a:t>
            </a:r>
            <a:r>
              <a:rPr sz="2600" spc="-15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resources.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0" dirty="0">
                <a:latin typeface="Alfios"/>
                <a:cs typeface="Alfios"/>
              </a:rPr>
              <a:t>While waiting,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" dirty="0">
                <a:latin typeface="Alfios"/>
                <a:cs typeface="Alfios"/>
              </a:rPr>
              <a:t>"suspended'' </a:t>
            </a:r>
            <a:r>
              <a:rPr sz="2600" spc="5" dirty="0">
                <a:latin typeface="Alfios"/>
                <a:cs typeface="Alfios"/>
              </a:rPr>
              <a:t>state, </a:t>
            </a:r>
            <a:r>
              <a:rPr sz="2600" spc="-55" dirty="0">
                <a:latin typeface="Alfios"/>
                <a:cs typeface="Alfios"/>
              </a:rPr>
              <a:t>allowing </a:t>
            </a:r>
            <a:r>
              <a:rPr sz="2600" spc="-150" dirty="0">
                <a:latin typeface="Alfios"/>
                <a:cs typeface="Alfios"/>
              </a:rPr>
              <a:t>the  </a:t>
            </a:r>
            <a:r>
              <a:rPr sz="2600" spc="-180" dirty="0">
                <a:latin typeface="Alfios"/>
                <a:cs typeface="Alfios"/>
              </a:rPr>
              <a:t>CPU </a:t>
            </a:r>
            <a:r>
              <a:rPr sz="2600" spc="-30" dirty="0">
                <a:latin typeface="Alfios"/>
                <a:cs typeface="Alfios"/>
              </a:rPr>
              <a:t>to perform </a:t>
            </a:r>
            <a:r>
              <a:rPr sz="2600" spc="-40" dirty="0">
                <a:latin typeface="Alfios"/>
                <a:cs typeface="Alfios"/>
              </a:rPr>
              <a:t>other</a:t>
            </a:r>
            <a:r>
              <a:rPr sz="2600" spc="6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work.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Alfios"/>
                <a:cs typeface="Alfios"/>
              </a:rPr>
              <a:t>Works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35" dirty="0">
                <a:latin typeface="Alfios"/>
                <a:cs typeface="Alfios"/>
              </a:rPr>
              <a:t>(shared </a:t>
            </a:r>
            <a:r>
              <a:rPr sz="2600" spc="-45" dirty="0">
                <a:latin typeface="Alfios"/>
                <a:cs typeface="Alfios"/>
              </a:rPr>
              <a:t>memory) </a:t>
            </a:r>
            <a:r>
              <a:rPr sz="2600" spc="-35" dirty="0">
                <a:latin typeface="Alfios"/>
                <a:cs typeface="Alfios"/>
              </a:rPr>
              <a:t>multiprocessor</a:t>
            </a:r>
            <a:r>
              <a:rPr sz="2600" spc="12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systems.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0" dirty="0">
                <a:latin typeface="Alfios"/>
                <a:cs typeface="Alfios"/>
              </a:rPr>
              <a:t>User </a:t>
            </a:r>
            <a:r>
              <a:rPr sz="2600" spc="-45" dirty="0">
                <a:latin typeface="Alfios"/>
                <a:cs typeface="Alfios"/>
              </a:rPr>
              <a:t>controls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synchronization.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2865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Disadvantage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434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semaphores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6875780" cy="1290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05" dirty="0">
                <a:latin typeface="Alfios"/>
                <a:cs typeface="Alfios"/>
              </a:rPr>
              <a:t>only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80" dirty="0">
                <a:latin typeface="Alfios"/>
                <a:cs typeface="Alfios"/>
              </a:rPr>
              <a:t>invoked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10" dirty="0">
                <a:latin typeface="Alfios"/>
                <a:cs typeface="Alfios"/>
              </a:rPr>
              <a:t>processes--not </a:t>
            </a:r>
            <a:r>
              <a:rPr sz="2600" spc="-25" dirty="0">
                <a:latin typeface="Alfios"/>
                <a:cs typeface="Alfios"/>
              </a:rPr>
              <a:t>interrupt </a:t>
            </a:r>
            <a:r>
              <a:rPr sz="2600" spc="-45" dirty="0">
                <a:latin typeface="Alfios"/>
                <a:cs typeface="Alfios"/>
              </a:rPr>
              <a:t>service  </a:t>
            </a:r>
            <a:r>
              <a:rPr sz="2600" spc="-40" dirty="0">
                <a:latin typeface="Alfios"/>
                <a:cs typeface="Alfios"/>
              </a:rPr>
              <a:t>routines </a:t>
            </a:r>
            <a:r>
              <a:rPr sz="2600" spc="-10" dirty="0">
                <a:latin typeface="Alfios"/>
                <a:cs typeface="Alfios"/>
              </a:rPr>
              <a:t>because </a:t>
            </a:r>
            <a:r>
              <a:rPr sz="2600" spc="-25" dirty="0">
                <a:latin typeface="Alfios"/>
                <a:cs typeface="Alfios"/>
              </a:rPr>
              <a:t>interrupt </a:t>
            </a:r>
            <a:r>
              <a:rPr sz="2600" spc="-40" dirty="0">
                <a:latin typeface="Alfios"/>
                <a:cs typeface="Alfios"/>
              </a:rPr>
              <a:t>routines </a:t>
            </a:r>
            <a:r>
              <a:rPr sz="2600" spc="-60" dirty="0">
                <a:latin typeface="Alfios"/>
                <a:cs typeface="Alfios"/>
              </a:rPr>
              <a:t>cannot</a:t>
            </a:r>
            <a:r>
              <a:rPr sz="2600" spc="-65" dirty="0">
                <a:latin typeface="Alfios"/>
                <a:cs typeface="Alfios"/>
              </a:rPr>
              <a:t> block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" dirty="0">
                <a:latin typeface="Alfios"/>
                <a:cs typeface="Alfios"/>
              </a:rPr>
              <a:t>user </a:t>
            </a:r>
            <a:r>
              <a:rPr sz="2600" spc="-45" dirty="0">
                <a:latin typeface="Alfios"/>
                <a:cs typeface="Alfios"/>
              </a:rPr>
              <a:t>controls </a:t>
            </a:r>
            <a:r>
              <a:rPr sz="2600" spc="-40" dirty="0">
                <a:latin typeface="Alfios"/>
                <a:cs typeface="Alfios"/>
              </a:rPr>
              <a:t>synchronization--could </a:t>
            </a:r>
            <a:r>
              <a:rPr sz="2600" dirty="0">
                <a:latin typeface="Alfios"/>
                <a:cs typeface="Alfios"/>
              </a:rPr>
              <a:t>mess</a:t>
            </a:r>
            <a:r>
              <a:rPr sz="2600" spc="-2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up.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708" y="6333975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1435430"/>
            <a:ext cx="7620634" cy="406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Alfios"/>
                <a:cs typeface="Alfios"/>
              </a:rPr>
              <a:t>Semaphores </a:t>
            </a:r>
            <a:r>
              <a:rPr sz="2600" spc="-25" dirty="0">
                <a:latin typeface="Alfios"/>
                <a:cs typeface="Alfios"/>
              </a:rPr>
              <a:t>solve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lost-wakeup </a:t>
            </a:r>
            <a:r>
              <a:rPr sz="2600" spc="-25" dirty="0">
                <a:latin typeface="Alfios"/>
                <a:cs typeface="Alfios"/>
              </a:rPr>
              <a:t>problem. </a:t>
            </a: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essential 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15" dirty="0">
                <a:latin typeface="Alfios"/>
                <a:cs typeface="Alfios"/>
              </a:rPr>
              <a:t>are implemented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45" dirty="0">
                <a:latin typeface="Alfios"/>
                <a:cs typeface="Alfios"/>
              </a:rPr>
              <a:t>indivisible </a:t>
            </a:r>
            <a:r>
              <a:rPr sz="2600" spc="-125" dirty="0">
                <a:latin typeface="Alfios"/>
                <a:cs typeface="Alfios"/>
              </a:rPr>
              <a:t>way.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normal  </a:t>
            </a:r>
            <a:r>
              <a:rPr sz="2600" spc="-120" dirty="0">
                <a:latin typeface="Alfios"/>
                <a:cs typeface="Alfios"/>
              </a:rPr>
              <a:t>way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implement </a:t>
            </a:r>
            <a:r>
              <a:rPr sz="2600" spc="-50" dirty="0">
                <a:latin typeface="Alfios"/>
                <a:cs typeface="Alfios"/>
              </a:rPr>
              <a:t>up and </a:t>
            </a:r>
            <a:r>
              <a:rPr sz="2600" spc="-70" dirty="0">
                <a:latin typeface="Alfios"/>
                <a:cs typeface="Alfios"/>
              </a:rPr>
              <a:t>down </a:t>
            </a:r>
            <a:r>
              <a:rPr sz="2600" spc="-30" dirty="0">
                <a:latin typeface="Alfios"/>
                <a:cs typeface="Alfios"/>
              </a:rPr>
              <a:t>as system </a:t>
            </a:r>
            <a:r>
              <a:rPr sz="2600" spc="5" dirty="0">
                <a:latin typeface="Alfios"/>
                <a:cs typeface="Alfios"/>
              </a:rPr>
              <a:t>calls,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25" dirty="0">
                <a:latin typeface="Alfios"/>
                <a:cs typeface="Alfios"/>
              </a:rPr>
              <a:t>the  </a:t>
            </a:r>
            <a:r>
              <a:rPr sz="2600" spc="-35" dirty="0">
                <a:latin typeface="Alfios"/>
                <a:cs typeface="Alfios"/>
              </a:rPr>
              <a:t>operating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50" dirty="0">
                <a:latin typeface="Alfios"/>
                <a:cs typeface="Alfios"/>
              </a:rPr>
              <a:t>briefly </a:t>
            </a:r>
            <a:r>
              <a:rPr sz="2600" spc="-45" dirty="0">
                <a:latin typeface="Alfios"/>
                <a:cs typeface="Alfios"/>
              </a:rPr>
              <a:t>disabling </a:t>
            </a:r>
            <a:r>
              <a:rPr sz="2600" spc="-35" dirty="0">
                <a:latin typeface="Alfios"/>
                <a:cs typeface="Alfios"/>
              </a:rPr>
              <a:t>all </a:t>
            </a:r>
            <a:r>
              <a:rPr sz="2600" spc="-20" dirty="0">
                <a:latin typeface="Alfios"/>
                <a:cs typeface="Alfios"/>
              </a:rPr>
              <a:t>interrupts </a:t>
            </a:r>
            <a:r>
              <a:rPr sz="2600" spc="-40" dirty="0">
                <a:latin typeface="Alfios"/>
                <a:cs typeface="Alfios"/>
              </a:rPr>
              <a:t>while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 </a:t>
            </a:r>
            <a:r>
              <a:rPr sz="2600" spc="-10" dirty="0">
                <a:latin typeface="Alfios"/>
                <a:cs typeface="Alfios"/>
              </a:rPr>
              <a:t>testing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semaphore, </a:t>
            </a:r>
            <a:r>
              <a:rPr sz="2600" spc="-45" dirty="0">
                <a:latin typeface="Alfios"/>
                <a:cs typeface="Alfios"/>
              </a:rPr>
              <a:t>updating </a:t>
            </a:r>
            <a:r>
              <a:rPr sz="2600" spc="15" dirty="0">
                <a:latin typeface="Alfios"/>
                <a:cs typeface="Alfios"/>
              </a:rPr>
              <a:t>it,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40" dirty="0">
                <a:latin typeface="Alfios"/>
                <a:cs typeface="Alfios"/>
              </a:rPr>
              <a:t>putting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</a:t>
            </a:r>
            <a:r>
              <a:rPr sz="2600" spc="-229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to  </a:t>
            </a:r>
            <a:r>
              <a:rPr sz="2600" spc="5" dirty="0">
                <a:latin typeface="Alfios"/>
                <a:cs typeface="Alfios"/>
              </a:rPr>
              <a:t>sleep.</a:t>
            </a:r>
            <a:endParaRPr sz="2600">
              <a:latin typeface="Alfios"/>
              <a:cs typeface="Alfios"/>
            </a:endParaRPr>
          </a:p>
          <a:p>
            <a:pPr marL="286385" marR="762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multiple </a:t>
            </a:r>
            <a:r>
              <a:rPr sz="2600" spc="-140" dirty="0">
                <a:latin typeface="Alfios"/>
                <a:cs typeface="Alfios"/>
              </a:rPr>
              <a:t>CPUs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0" dirty="0">
                <a:latin typeface="Alfios"/>
                <a:cs typeface="Alfios"/>
              </a:rPr>
              <a:t>being </a:t>
            </a:r>
            <a:r>
              <a:rPr sz="2600" spc="20" dirty="0">
                <a:latin typeface="Alfios"/>
                <a:cs typeface="Alfios"/>
              </a:rPr>
              <a:t>used,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35" dirty="0">
                <a:latin typeface="Alfios"/>
                <a:cs typeface="Alfios"/>
              </a:rPr>
              <a:t>semaphore </a:t>
            </a:r>
            <a:r>
              <a:rPr sz="2600" spc="-50" dirty="0">
                <a:latin typeface="Alfios"/>
                <a:cs typeface="Alfios"/>
              </a:rPr>
              <a:t>should </a:t>
            </a:r>
            <a:r>
              <a:rPr sz="2600" spc="-190" dirty="0">
                <a:latin typeface="Alfios"/>
                <a:cs typeface="Alfios"/>
              </a:rPr>
              <a:t>be  </a:t>
            </a:r>
            <a:r>
              <a:rPr sz="2600" spc="-10" dirty="0">
                <a:latin typeface="Alfios"/>
                <a:cs typeface="Alfios"/>
              </a:rPr>
              <a:t>protected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lock </a:t>
            </a:r>
            <a:r>
              <a:rPr sz="2600" spc="-25" dirty="0">
                <a:latin typeface="Alfios"/>
                <a:cs typeface="Alfios"/>
              </a:rPr>
              <a:t>variable,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45" dirty="0">
                <a:latin typeface="Alfios"/>
                <a:cs typeface="Alfios"/>
              </a:rPr>
              <a:t>TSL </a:t>
            </a:r>
            <a:r>
              <a:rPr sz="2600" spc="-40" dirty="0">
                <a:latin typeface="Alfios"/>
                <a:cs typeface="Alfios"/>
              </a:rPr>
              <a:t>instruction </a:t>
            </a:r>
            <a:r>
              <a:rPr sz="2600" dirty="0">
                <a:latin typeface="Alfios"/>
                <a:cs typeface="Alfios"/>
              </a:rPr>
              <a:t>used </a:t>
            </a:r>
            <a:r>
              <a:rPr sz="2600" spc="-25" dirty="0">
                <a:latin typeface="Alfios"/>
                <a:cs typeface="Alfios"/>
              </a:rPr>
              <a:t>to  </a:t>
            </a:r>
            <a:r>
              <a:rPr sz="2600" spc="-65" dirty="0">
                <a:latin typeface="Alfios"/>
                <a:cs typeface="Alfios"/>
              </a:rPr>
              <a:t>make </a:t>
            </a:r>
            <a:r>
              <a:rPr sz="2600" spc="-15" dirty="0">
                <a:latin typeface="Alfios"/>
                <a:cs typeface="Alfios"/>
              </a:rPr>
              <a:t>sure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00" dirty="0">
                <a:latin typeface="Alfios"/>
                <a:cs typeface="Alfios"/>
              </a:rPr>
              <a:t>only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175" dirty="0">
                <a:latin typeface="Alfios"/>
                <a:cs typeface="Alfios"/>
              </a:rPr>
              <a:t>CPU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time examines </a:t>
            </a:r>
            <a:r>
              <a:rPr sz="2600" spc="-30" dirty="0">
                <a:latin typeface="Alfios"/>
                <a:cs typeface="Alfios"/>
              </a:rPr>
              <a:t>the  semaphore.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61131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b="1" spc="-295" dirty="0">
                <a:solidFill>
                  <a:srgbClr val="696363"/>
                </a:solidFill>
                <a:latin typeface="Arial"/>
                <a:cs typeface="Arial"/>
              </a:rPr>
              <a:t>Solving </a:t>
            </a:r>
            <a:r>
              <a:rPr sz="3600" b="1" spc="-150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P</a:t>
            </a:r>
            <a:r>
              <a:rPr sz="2700" spc="-914" baseline="64814" dirty="0"/>
              <a:t>htt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2700" spc="-914" baseline="64814" dirty="0"/>
              <a:t>p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2700" spc="-914" baseline="64814" dirty="0"/>
              <a:t>s:/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d</a:t>
            </a:r>
            <a:r>
              <a:rPr sz="2700" spc="-914" baseline="64814" dirty="0"/>
              <a:t>/ge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u</a:t>
            </a:r>
            <a:r>
              <a:rPr sz="2700" spc="-914" baseline="64814" dirty="0"/>
              <a:t>nu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c</a:t>
            </a:r>
            <a:r>
              <a:rPr sz="2700" spc="-914" baseline="64814" dirty="0"/>
              <a:t>in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914" baseline="64814" dirty="0"/>
              <a:t>en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2700" spc="-914" baseline="64814" dirty="0"/>
              <a:t>o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-</a:t>
            </a:r>
            <a:r>
              <a:rPr sz="2700" spc="-914" baseline="64814" dirty="0"/>
              <a:t>t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C</a:t>
            </a:r>
            <a:r>
              <a:rPr sz="2700" spc="-914" baseline="64814" dirty="0"/>
              <a:t>es.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2700" spc="-914" baseline="64814" dirty="0"/>
              <a:t>co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2700" spc="-914" baseline="64814" dirty="0"/>
              <a:t>m</a:t>
            </a:r>
            <a:r>
              <a:rPr sz="3600" b="1" spc="-610" dirty="0">
                <a:solidFill>
                  <a:srgbClr val="696363"/>
                </a:solidFill>
                <a:latin typeface="Arial"/>
                <a:cs typeface="Arial"/>
              </a:rPr>
              <a:t>sumer  </a:t>
            </a:r>
            <a:r>
              <a:rPr sz="3600" b="1" spc="-254" dirty="0">
                <a:solidFill>
                  <a:srgbClr val="696363"/>
                </a:solidFill>
                <a:latin typeface="Arial"/>
                <a:cs typeface="Arial"/>
              </a:rPr>
              <a:t>Problem </a:t>
            </a:r>
            <a:r>
              <a:rPr sz="3600" b="1" spc="-280" dirty="0">
                <a:solidFill>
                  <a:srgbClr val="696363"/>
                </a:solidFill>
                <a:latin typeface="Arial"/>
                <a:cs typeface="Arial"/>
              </a:rPr>
              <a:t>using</a:t>
            </a:r>
            <a:r>
              <a:rPr sz="3600" b="1" spc="-10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35" dirty="0">
                <a:solidFill>
                  <a:srgbClr val="696363"/>
                </a:solidFill>
                <a:latin typeface="Arial"/>
                <a:cs typeface="Arial"/>
              </a:rPr>
              <a:t>Semaphores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6109" y="5889577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1075131"/>
            <a:ext cx="7640955" cy="47783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86385" marR="12700" algn="just">
              <a:lnSpc>
                <a:spcPct val="90000"/>
              </a:lnSpc>
              <a:spcBef>
                <a:spcPts val="405"/>
              </a:spcBef>
            </a:pP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45" dirty="0">
                <a:latin typeface="Alfios"/>
                <a:cs typeface="Alfios"/>
              </a:rPr>
              <a:t>counting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60" dirty="0">
                <a:latin typeface="Alfios"/>
                <a:cs typeface="Alfios"/>
              </a:rPr>
              <a:t>empty,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one  </a:t>
            </a:r>
            <a:r>
              <a:rPr sz="2600" spc="-5" dirty="0">
                <a:latin typeface="Alfios"/>
                <a:cs typeface="Alfios"/>
              </a:rPr>
              <a:t>called </a:t>
            </a:r>
            <a:r>
              <a:rPr sz="2600" i="1" spc="-250" dirty="0">
                <a:latin typeface="Times New Roman"/>
                <a:cs typeface="Times New Roman"/>
              </a:rPr>
              <a:t>mutex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0" dirty="0">
                <a:latin typeface="Alfios"/>
                <a:cs typeface="Alfios"/>
              </a:rPr>
              <a:t>make </a:t>
            </a:r>
            <a:r>
              <a:rPr sz="2600" spc="-10" dirty="0">
                <a:latin typeface="Alfios"/>
                <a:cs typeface="Alfios"/>
              </a:rPr>
              <a:t>sure </a:t>
            </a:r>
            <a:r>
              <a:rPr sz="2600" spc="-30" dirty="0">
                <a:latin typeface="Alfios"/>
                <a:cs typeface="Alfios"/>
              </a:rPr>
              <a:t>the producer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consumer </a:t>
            </a:r>
            <a:r>
              <a:rPr sz="2600" spc="-40" dirty="0">
                <a:latin typeface="Alfios"/>
                <a:cs typeface="Alfios"/>
              </a:rPr>
              <a:t>do </a:t>
            </a:r>
            <a:r>
              <a:rPr sz="2600" spc="-60" dirty="0">
                <a:latin typeface="Alfios"/>
                <a:cs typeface="Alfios"/>
              </a:rPr>
              <a:t>not 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at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dirty="0">
                <a:latin typeface="Alfios"/>
                <a:cs typeface="Alfios"/>
              </a:rPr>
              <a:t>same </a:t>
            </a:r>
            <a:r>
              <a:rPr sz="2600" spc="5" dirty="0">
                <a:latin typeface="Alfios"/>
                <a:cs typeface="Alfios"/>
              </a:rPr>
              <a:t>time. </a:t>
            </a:r>
            <a:r>
              <a:rPr sz="2600" i="1" spc="-240" dirty="0">
                <a:latin typeface="Times New Roman"/>
                <a:cs typeface="Times New Roman"/>
              </a:rPr>
              <a:t>Full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initially </a:t>
            </a:r>
            <a:r>
              <a:rPr sz="2600" spc="30" dirty="0">
                <a:latin typeface="Alfios"/>
                <a:cs typeface="Alfios"/>
              </a:rPr>
              <a:t>0, </a:t>
            </a:r>
            <a:r>
              <a:rPr sz="2600" i="1" spc="-254" dirty="0">
                <a:latin typeface="Times New Roman"/>
                <a:cs typeface="Times New Roman"/>
              </a:rPr>
              <a:t>empty </a:t>
            </a:r>
            <a:r>
              <a:rPr sz="2600" spc="-20" dirty="0">
                <a:latin typeface="Alfios"/>
                <a:cs typeface="Alfios"/>
              </a:rPr>
              <a:t>is  </a:t>
            </a:r>
            <a:r>
              <a:rPr sz="2600" spc="-60" dirty="0">
                <a:latin typeface="Alfios"/>
                <a:cs typeface="Alfios"/>
              </a:rPr>
              <a:t>initially </a:t>
            </a:r>
            <a:r>
              <a:rPr sz="2600" spc="-20" dirty="0">
                <a:latin typeface="Alfios"/>
                <a:cs typeface="Alfios"/>
              </a:rPr>
              <a:t>equal </a:t>
            </a:r>
            <a:r>
              <a:rPr sz="2600" spc="-30" dirty="0">
                <a:latin typeface="Alfios"/>
                <a:cs typeface="Alfios"/>
              </a:rPr>
              <a:t>to the </a:t>
            </a:r>
            <a:r>
              <a:rPr sz="2600" spc="-45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buffer </a:t>
            </a:r>
            <a:r>
              <a:rPr sz="2600" spc="-55" dirty="0">
                <a:latin typeface="Alfios"/>
                <a:cs typeface="Alfios"/>
              </a:rPr>
              <a:t>(N), and  </a:t>
            </a:r>
            <a:r>
              <a:rPr sz="2600" i="1" spc="-260" dirty="0">
                <a:latin typeface="Times New Roman"/>
                <a:cs typeface="Times New Roman"/>
              </a:rPr>
              <a:t>mutex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initially</a:t>
            </a:r>
            <a:r>
              <a:rPr sz="2600" spc="-265" dirty="0">
                <a:latin typeface="Alfios"/>
                <a:cs typeface="Alfios"/>
              </a:rPr>
              <a:t> </a:t>
            </a:r>
            <a:r>
              <a:rPr sz="2600" spc="30" dirty="0">
                <a:latin typeface="Alfios"/>
                <a:cs typeface="Alfios"/>
              </a:rPr>
              <a:t>1.</a:t>
            </a:r>
            <a:endParaRPr sz="2600">
              <a:latin typeface="Alfios"/>
              <a:cs typeface="Alfios"/>
            </a:endParaRPr>
          </a:p>
          <a:p>
            <a:pPr marL="287020" marR="5080" indent="-274320" algn="just">
              <a:lnSpc>
                <a:spcPct val="90000"/>
              </a:lnSpc>
              <a:spcBef>
                <a:spcPts val="60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i="1" spc="-254" dirty="0">
                <a:latin typeface="Times New Roman"/>
                <a:cs typeface="Times New Roman"/>
              </a:rPr>
              <a:t>mutex </a:t>
            </a:r>
            <a:r>
              <a:rPr sz="2600" spc="-35" dirty="0">
                <a:latin typeface="Alfios"/>
                <a:cs typeface="Alfios"/>
              </a:rPr>
              <a:t>semaphore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dirty="0">
                <a:latin typeface="Alfios"/>
                <a:cs typeface="Alfios"/>
              </a:rPr>
              <a:t>used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45" dirty="0">
                <a:latin typeface="Alfios"/>
                <a:cs typeface="Alfios"/>
              </a:rPr>
              <a:t>mutual </a:t>
            </a:r>
            <a:r>
              <a:rPr sz="2600" spc="-10" dirty="0">
                <a:latin typeface="Alfios"/>
                <a:cs typeface="Alfios"/>
              </a:rPr>
              <a:t>exclusion. </a:t>
            </a: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160" dirty="0">
                <a:latin typeface="Alfios"/>
                <a:cs typeface="Alfios"/>
              </a:rPr>
              <a:t>is  </a:t>
            </a:r>
            <a:r>
              <a:rPr sz="2600" spc="-5" dirty="0">
                <a:latin typeface="Alfios"/>
                <a:cs typeface="Alfios"/>
              </a:rPr>
              <a:t>designed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guarantee </a:t>
            </a:r>
            <a:r>
              <a:rPr sz="2600" spc="-55" dirty="0">
                <a:latin typeface="Alfios"/>
                <a:cs typeface="Alfios"/>
              </a:rPr>
              <a:t>that </a:t>
            </a:r>
            <a:r>
              <a:rPr sz="2600" spc="-105" dirty="0">
                <a:latin typeface="Alfios"/>
                <a:cs typeface="Alfios"/>
              </a:rPr>
              <a:t>only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-15" dirty="0">
                <a:latin typeface="Alfios"/>
                <a:cs typeface="Alfios"/>
              </a:rPr>
              <a:t>be  </a:t>
            </a:r>
            <a:r>
              <a:rPr sz="2600" spc="-30" dirty="0">
                <a:latin typeface="Alfios"/>
                <a:cs typeface="Alfios"/>
              </a:rPr>
              <a:t>reading </a:t>
            </a:r>
            <a:r>
              <a:rPr sz="2600" spc="-4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writing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associated </a:t>
            </a:r>
            <a:r>
              <a:rPr sz="2600" spc="-25" dirty="0">
                <a:latin typeface="Alfios"/>
                <a:cs typeface="Alfios"/>
              </a:rPr>
              <a:t>variables.</a:t>
            </a:r>
            <a:r>
              <a:rPr sz="2600" spc="-335" dirty="0">
                <a:latin typeface="Alfios"/>
                <a:cs typeface="Alfios"/>
              </a:rPr>
              <a:t> </a:t>
            </a:r>
            <a:r>
              <a:rPr sz="2600" spc="-90" dirty="0">
                <a:latin typeface="Alfios"/>
                <a:cs typeface="Alfios"/>
              </a:rPr>
              <a:t>The 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dirty="0">
                <a:latin typeface="Alfios"/>
                <a:cs typeface="Alfios"/>
              </a:rPr>
              <a:t>use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semaphores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b="1" spc="15" dirty="0">
                <a:latin typeface="Times New Roman"/>
                <a:cs typeface="Times New Roman"/>
              </a:rPr>
              <a:t>synchronization</a:t>
            </a:r>
            <a:r>
              <a:rPr sz="2600" spc="15" dirty="0">
                <a:latin typeface="Alfios"/>
                <a:cs typeface="Alfios"/>
              </a:rPr>
              <a:t>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i="1" spc="-135" dirty="0">
                <a:latin typeface="Times New Roman"/>
                <a:cs typeface="Times New Roman"/>
              </a:rPr>
              <a:t>full 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i="1" spc="-254" dirty="0">
                <a:latin typeface="Times New Roman"/>
                <a:cs typeface="Times New Roman"/>
              </a:rPr>
              <a:t>empty </a:t>
            </a:r>
            <a:r>
              <a:rPr sz="2600" spc="-30" dirty="0">
                <a:latin typeface="Alfios"/>
                <a:cs typeface="Alfios"/>
              </a:rPr>
              <a:t>semaphores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guarantee </a:t>
            </a:r>
            <a:r>
              <a:rPr sz="2600" spc="-60" dirty="0">
                <a:latin typeface="Alfios"/>
                <a:cs typeface="Alfios"/>
              </a:rPr>
              <a:t>synchronization.  </a:t>
            </a: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15" dirty="0">
                <a:latin typeface="Alfios"/>
                <a:cs typeface="Alfios"/>
              </a:rPr>
              <a:t>case, </a:t>
            </a:r>
            <a:r>
              <a:rPr sz="2600" spc="-75" dirty="0">
                <a:latin typeface="Alfios"/>
                <a:cs typeface="Alfios"/>
              </a:rPr>
              <a:t>they </a:t>
            </a:r>
            <a:r>
              <a:rPr sz="2600" spc="-15" dirty="0">
                <a:latin typeface="Alfios"/>
                <a:cs typeface="Alfios"/>
              </a:rPr>
              <a:t>ensure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5" dirty="0">
                <a:latin typeface="Alfios"/>
                <a:cs typeface="Alfios"/>
              </a:rPr>
              <a:t>the producer stops </a:t>
            </a:r>
            <a:r>
              <a:rPr sz="2600" spc="-55" dirty="0">
                <a:latin typeface="Alfios"/>
                <a:cs typeface="Alfios"/>
              </a:rPr>
              <a:t>running  when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buffer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full,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consumer stops </a:t>
            </a:r>
            <a:r>
              <a:rPr sz="2600" spc="-55" dirty="0">
                <a:latin typeface="Alfios"/>
                <a:cs typeface="Alfios"/>
              </a:rPr>
              <a:t>running</a:t>
            </a:r>
            <a:r>
              <a:rPr sz="2600" spc="-24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when 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</a:t>
            </a:r>
            <a:r>
              <a:rPr sz="2600" spc="-90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empty.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6244" y="167792"/>
            <a:ext cx="7630795" cy="13208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 algn="ctr">
              <a:lnSpc>
                <a:spcPts val="1839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  <a:p>
            <a:pPr marL="287020" marR="5080" indent="-274320">
              <a:lnSpc>
                <a:spcPts val="2810"/>
              </a:lnSpc>
              <a:spcBef>
                <a:spcPts val="30"/>
              </a:spcBef>
              <a:tabLst>
                <a:tab pos="972819" algn="l"/>
                <a:tab pos="2110105" algn="l"/>
                <a:tab pos="2777490" algn="l"/>
                <a:tab pos="3576320" algn="l"/>
                <a:tab pos="5229225" algn="l"/>
                <a:tab pos="5838825" algn="l"/>
                <a:tab pos="6708140" algn="l"/>
                <a:tab pos="7263130" algn="l"/>
              </a:tabLst>
            </a:pPr>
            <a:r>
              <a:rPr sz="2200" spc="-570" dirty="0">
                <a:solidFill>
                  <a:srgbClr val="D24716"/>
                </a:solidFill>
              </a:rPr>
              <a:t> </a:t>
            </a:r>
            <a:r>
              <a:rPr sz="2200" spc="-290" dirty="0">
                <a:solidFill>
                  <a:srgbClr val="D24716"/>
                </a:solidFill>
              </a:rPr>
              <a:t> </a:t>
            </a:r>
            <a:r>
              <a:rPr sz="2600" spc="-100" dirty="0">
                <a:latin typeface="Alfios"/>
                <a:cs typeface="Alfios"/>
              </a:rPr>
              <a:t>This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25" dirty="0">
                <a:latin typeface="Alfios"/>
                <a:cs typeface="Alfios"/>
              </a:rPr>
              <a:t>s</a:t>
            </a:r>
            <a:r>
              <a:rPr sz="2600" spc="-45" dirty="0">
                <a:latin typeface="Alfios"/>
                <a:cs typeface="Alfios"/>
              </a:rPr>
              <a:t>o</a:t>
            </a:r>
            <a:r>
              <a:rPr sz="2600" dirty="0">
                <a:latin typeface="Alfios"/>
                <a:cs typeface="Alfios"/>
              </a:rPr>
              <a:t>l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70" dirty="0">
                <a:latin typeface="Alfios"/>
                <a:cs typeface="Alfios"/>
              </a:rPr>
              <a:t>ion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20" dirty="0">
                <a:latin typeface="Alfios"/>
                <a:cs typeface="Alfios"/>
              </a:rPr>
              <a:t>ses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140" dirty="0">
                <a:latin typeface="Alfios"/>
                <a:cs typeface="Alfios"/>
              </a:rPr>
              <a:t>h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65" dirty="0">
                <a:latin typeface="Alfios"/>
                <a:cs typeface="Alfios"/>
              </a:rPr>
              <a:t>ee</a:t>
            </a:r>
            <a:r>
              <a:rPr sz="2600" dirty="0">
                <a:latin typeface="Alfios"/>
                <a:cs typeface="Alfios"/>
              </a:rPr>
              <a:t>	se</a:t>
            </a:r>
            <a:r>
              <a:rPr sz="2600" spc="15" dirty="0">
                <a:latin typeface="Alfios"/>
                <a:cs typeface="Alfios"/>
              </a:rPr>
              <a:t>m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45" dirty="0">
                <a:latin typeface="Alfios"/>
                <a:cs typeface="Alfios"/>
              </a:rPr>
              <a:t>p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-45" dirty="0">
                <a:latin typeface="Alfios"/>
                <a:cs typeface="Alfios"/>
              </a:rPr>
              <a:t>o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35" dirty="0">
                <a:latin typeface="Alfios"/>
                <a:cs typeface="Alfios"/>
              </a:rPr>
              <a:t>e</a:t>
            </a:r>
            <a:r>
              <a:rPr sz="2600" spc="40" dirty="0">
                <a:latin typeface="Alfios"/>
                <a:cs typeface="Alfios"/>
              </a:rPr>
              <a:t>s</a:t>
            </a:r>
            <a:r>
              <a:rPr sz="2600" spc="100" dirty="0">
                <a:latin typeface="Alfios"/>
                <a:cs typeface="Alfios"/>
              </a:rPr>
              <a:t>: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5" dirty="0">
                <a:latin typeface="Alfios"/>
                <a:cs typeface="Alfios"/>
              </a:rPr>
              <a:t>on</a:t>
            </a:r>
            <a:r>
              <a:rPr sz="2600" spc="-2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45" dirty="0">
                <a:latin typeface="Alfios"/>
                <a:cs typeface="Alfios"/>
              </a:rPr>
              <a:t>c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5" dirty="0">
                <a:latin typeface="Alfios"/>
                <a:cs typeface="Alfios"/>
              </a:rPr>
              <a:t>lle</a:t>
            </a:r>
            <a:r>
              <a:rPr sz="2600" spc="5" dirty="0">
                <a:latin typeface="Alfios"/>
                <a:cs typeface="Alfios"/>
              </a:rPr>
              <a:t>d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i="1" spc="-145" dirty="0">
                <a:latin typeface="Times New Roman"/>
                <a:cs typeface="Times New Roman"/>
              </a:rPr>
              <a:t>ful</a:t>
            </a:r>
            <a:r>
              <a:rPr sz="2600" i="1" spc="-110" dirty="0">
                <a:latin typeface="Times New Roman"/>
                <a:cs typeface="Times New Roman"/>
              </a:rPr>
              <a:t>l</a:t>
            </a:r>
            <a:r>
              <a:rPr sz="2600" i="1" dirty="0">
                <a:latin typeface="Times New Roman"/>
                <a:cs typeface="Times New Roman"/>
              </a:rPr>
              <a:t>	</a:t>
            </a:r>
            <a:r>
              <a:rPr sz="2600" spc="-40" dirty="0">
                <a:latin typeface="Alfios"/>
                <a:cs typeface="Alfios"/>
              </a:rPr>
              <a:t>f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35" dirty="0">
                <a:latin typeface="Alfios"/>
                <a:cs typeface="Alfios"/>
              </a:rPr>
              <a:t>r  </a:t>
            </a:r>
            <a:r>
              <a:rPr sz="2600" spc="-45" dirty="0">
                <a:latin typeface="Alfios"/>
                <a:cs typeface="Alfios"/>
              </a:rPr>
              <a:t>counting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slots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10" dirty="0">
                <a:latin typeface="Alfios"/>
                <a:cs typeface="Alfios"/>
              </a:rPr>
              <a:t>full,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5" dirty="0">
                <a:latin typeface="Alfios"/>
                <a:cs typeface="Alfios"/>
              </a:rPr>
              <a:t>called</a:t>
            </a:r>
            <a:r>
              <a:rPr sz="2600" spc="-95" dirty="0">
                <a:latin typeface="Alfios"/>
                <a:cs typeface="Alfios"/>
              </a:rPr>
              <a:t> </a:t>
            </a:r>
            <a:r>
              <a:rPr sz="2600" i="1" spc="-254" dirty="0">
                <a:latin typeface="Times New Roman"/>
                <a:cs typeface="Times New Roman"/>
              </a:rPr>
              <a:t>empty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46109" y="5889577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108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724" y="306476"/>
            <a:ext cx="8453120" cy="6409055"/>
            <a:chOff x="285724" y="306476"/>
            <a:chExt cx="8453120" cy="6409055"/>
          </a:xfrm>
        </p:grpSpPr>
        <p:sp>
          <p:nvSpPr>
            <p:cNvPr id="3" name="object 3"/>
            <p:cNvSpPr/>
            <p:nvPr/>
          </p:nvSpPr>
          <p:spPr>
            <a:xfrm>
              <a:off x="8129015" y="5734050"/>
              <a:ext cx="609600" cy="521334"/>
            </a:xfrm>
            <a:custGeom>
              <a:avLst/>
              <a:gdLst/>
              <a:ahLst/>
              <a:cxnLst/>
              <a:rect l="l" t="t" r="r" b="b"/>
              <a:pathLst>
                <a:path w="609600" h="521335">
                  <a:moveTo>
                    <a:pt x="609600" y="0"/>
                  </a:moveTo>
                  <a:lnTo>
                    <a:pt x="0" y="0"/>
                  </a:lnTo>
                  <a:lnTo>
                    <a:pt x="0" y="521208"/>
                  </a:lnTo>
                  <a:lnTo>
                    <a:pt x="609600" y="521208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85724" y="306476"/>
              <a:ext cx="7848854" cy="640867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46109" y="5889577"/>
            <a:ext cx="3810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109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765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Creation: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23492"/>
            <a:ext cx="7620000" cy="3448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8255" indent="-274320">
              <a:lnSpc>
                <a:spcPct val="100000"/>
              </a:lnSpc>
              <a:spcBef>
                <a:spcPts val="95"/>
              </a:spcBef>
            </a:pPr>
            <a:r>
              <a:rPr sz="3200" spc="-65" dirty="0">
                <a:latin typeface="Alfios"/>
                <a:cs typeface="Alfios"/>
              </a:rPr>
              <a:t>There </a:t>
            </a:r>
            <a:r>
              <a:rPr sz="3200" spc="-10" dirty="0">
                <a:latin typeface="Alfios"/>
                <a:cs typeface="Alfios"/>
              </a:rPr>
              <a:t>are </a:t>
            </a:r>
            <a:r>
              <a:rPr sz="3200" spc="-60" dirty="0">
                <a:latin typeface="Alfios"/>
                <a:cs typeface="Alfios"/>
              </a:rPr>
              <a:t>four </a:t>
            </a:r>
            <a:r>
              <a:rPr sz="3200" spc="-45" dirty="0">
                <a:latin typeface="Alfios"/>
                <a:cs typeface="Alfios"/>
              </a:rPr>
              <a:t>principal </a:t>
            </a:r>
            <a:r>
              <a:rPr sz="3200" spc="-30" dirty="0">
                <a:latin typeface="Alfios"/>
                <a:cs typeface="Alfios"/>
              </a:rPr>
              <a:t>events </a:t>
            </a:r>
            <a:r>
              <a:rPr sz="3200" spc="-70" dirty="0">
                <a:latin typeface="Alfios"/>
                <a:cs typeface="Alfios"/>
              </a:rPr>
              <a:t>that </a:t>
            </a:r>
            <a:r>
              <a:rPr sz="3200" dirty="0">
                <a:latin typeface="Alfios"/>
                <a:cs typeface="Alfios"/>
              </a:rPr>
              <a:t>cause processes  </a:t>
            </a:r>
            <a:r>
              <a:rPr sz="3200" spc="-40" dirty="0">
                <a:latin typeface="Alfios"/>
                <a:cs typeface="Alfios"/>
              </a:rPr>
              <a:t>to </a:t>
            </a:r>
            <a:r>
              <a:rPr sz="3200" spc="-5" dirty="0">
                <a:latin typeface="Alfios"/>
                <a:cs typeface="Alfios"/>
              </a:rPr>
              <a:t>be</a:t>
            </a:r>
            <a:r>
              <a:rPr sz="3200" spc="-120" dirty="0">
                <a:latin typeface="Alfios"/>
                <a:cs typeface="Alfios"/>
              </a:rPr>
              <a:t> </a:t>
            </a:r>
            <a:r>
              <a:rPr sz="3200" spc="20" dirty="0">
                <a:latin typeface="Alfios"/>
                <a:cs typeface="Alfios"/>
              </a:rPr>
              <a:t>created:</a:t>
            </a:r>
            <a:endParaRPr sz="3200" dirty="0">
              <a:latin typeface="Alfios"/>
              <a:cs typeface="Alfios"/>
            </a:endParaRPr>
          </a:p>
          <a:p>
            <a:pPr marL="777875" indent="-492125">
              <a:lnSpc>
                <a:spcPct val="100000"/>
              </a:lnSpc>
              <a:spcBef>
                <a:spcPts val="665"/>
              </a:spcBef>
              <a:buAutoNum type="arabicPeriod"/>
              <a:tabLst>
                <a:tab pos="777875" algn="l"/>
                <a:tab pos="778510" algn="l"/>
              </a:tabLst>
            </a:pPr>
            <a:r>
              <a:rPr sz="2800" spc="-40" dirty="0">
                <a:latin typeface="Alfios"/>
                <a:cs typeface="Alfios"/>
              </a:rPr>
              <a:t>System</a:t>
            </a:r>
            <a:r>
              <a:rPr sz="2800" spc="-135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initialization.</a:t>
            </a:r>
            <a:endParaRPr sz="2800" dirty="0">
              <a:latin typeface="Alfios"/>
              <a:cs typeface="Alfios"/>
            </a:endParaRPr>
          </a:p>
          <a:p>
            <a:pPr marL="762635" marR="5080" indent="-47625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722630" algn="l"/>
                <a:tab pos="723265" algn="l"/>
                <a:tab pos="2204720" algn="l"/>
                <a:tab pos="2643505" algn="l"/>
                <a:tab pos="2957830" algn="l"/>
                <a:tab pos="4091940" algn="l"/>
                <a:tab pos="5314950" algn="l"/>
                <a:tab pos="6369685" algn="l"/>
                <a:tab pos="6991984" algn="l"/>
                <a:tab pos="7476490" algn="l"/>
              </a:tabLst>
            </a:pPr>
            <a:r>
              <a:rPr sz="2800" spc="-90" dirty="0">
                <a:latin typeface="Alfios"/>
                <a:cs typeface="Alfios"/>
              </a:rPr>
              <a:t>E</a:t>
            </a:r>
            <a:r>
              <a:rPr sz="2800" spc="-105" dirty="0">
                <a:latin typeface="Alfios"/>
                <a:cs typeface="Alfios"/>
              </a:rPr>
              <a:t>x</a:t>
            </a:r>
            <a:r>
              <a:rPr sz="2800" spc="65" dirty="0">
                <a:latin typeface="Alfios"/>
                <a:cs typeface="Alfios"/>
              </a:rPr>
              <a:t>e</a:t>
            </a:r>
            <a:r>
              <a:rPr sz="2800" spc="-25" dirty="0">
                <a:latin typeface="Alfios"/>
                <a:cs typeface="Alfios"/>
              </a:rPr>
              <a:t>cut</a:t>
            </a:r>
            <a:r>
              <a:rPr sz="2800" spc="-35" dirty="0">
                <a:latin typeface="Alfios"/>
                <a:cs typeface="Alfios"/>
              </a:rPr>
              <a:t>i</a:t>
            </a:r>
            <a:r>
              <a:rPr sz="2800" spc="-45" dirty="0">
                <a:latin typeface="Alfios"/>
                <a:cs typeface="Alfios"/>
              </a:rPr>
              <a:t>o</a:t>
            </a:r>
            <a:r>
              <a:rPr sz="2800" spc="-100" dirty="0">
                <a:latin typeface="Alfios"/>
                <a:cs typeface="Alfios"/>
              </a:rPr>
              <a:t>n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60" dirty="0">
                <a:latin typeface="Alfios"/>
                <a:cs typeface="Alfios"/>
              </a:rPr>
              <a:t>o</a:t>
            </a:r>
            <a:r>
              <a:rPr sz="2800" spc="-40" dirty="0">
                <a:latin typeface="Alfios"/>
                <a:cs typeface="Alfios"/>
              </a:rPr>
              <a:t>f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35" dirty="0">
                <a:latin typeface="Alfios"/>
                <a:cs typeface="Alfios"/>
              </a:rPr>
              <a:t>a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45" dirty="0">
                <a:latin typeface="Alfios"/>
                <a:cs typeface="Alfios"/>
              </a:rPr>
              <a:t>p</a:t>
            </a:r>
            <a:r>
              <a:rPr sz="2800" spc="-70" dirty="0">
                <a:latin typeface="Alfios"/>
                <a:cs typeface="Alfios"/>
              </a:rPr>
              <a:t>r</a:t>
            </a:r>
            <a:r>
              <a:rPr sz="2800" spc="-65" dirty="0">
                <a:latin typeface="Alfios"/>
                <a:cs typeface="Alfios"/>
              </a:rPr>
              <a:t>o</a:t>
            </a:r>
            <a:r>
              <a:rPr sz="2800" spc="50" dirty="0">
                <a:latin typeface="Alfios"/>
                <a:cs typeface="Alfios"/>
              </a:rPr>
              <a:t>c</a:t>
            </a:r>
            <a:r>
              <a:rPr sz="2800" spc="35" dirty="0">
                <a:latin typeface="Alfios"/>
                <a:cs typeface="Alfios"/>
              </a:rPr>
              <a:t>e</a:t>
            </a:r>
            <a:r>
              <a:rPr sz="2800" dirty="0">
                <a:latin typeface="Alfios"/>
                <a:cs typeface="Alfios"/>
              </a:rPr>
              <a:t>ss	</a:t>
            </a:r>
            <a:r>
              <a:rPr sz="2800" spc="-10" dirty="0">
                <a:latin typeface="Alfios"/>
                <a:cs typeface="Alfios"/>
              </a:rPr>
              <a:t>c</a:t>
            </a:r>
            <a:r>
              <a:rPr sz="2800" spc="-45" dirty="0">
                <a:latin typeface="Alfios"/>
                <a:cs typeface="Alfios"/>
              </a:rPr>
              <a:t>r</a:t>
            </a:r>
            <a:r>
              <a:rPr sz="2800" spc="65" dirty="0">
                <a:latin typeface="Alfios"/>
                <a:cs typeface="Alfios"/>
              </a:rPr>
              <a:t>e</a:t>
            </a:r>
            <a:r>
              <a:rPr sz="2800" spc="-55" dirty="0">
                <a:latin typeface="Alfios"/>
                <a:cs typeface="Alfios"/>
              </a:rPr>
              <a:t>a</a:t>
            </a:r>
            <a:r>
              <a:rPr sz="2800" spc="-35" dirty="0">
                <a:latin typeface="Alfios"/>
                <a:cs typeface="Alfios"/>
              </a:rPr>
              <a:t>t</a:t>
            </a:r>
            <a:r>
              <a:rPr sz="2800" spc="-60" dirty="0">
                <a:latin typeface="Alfios"/>
                <a:cs typeface="Alfios"/>
              </a:rPr>
              <a:t>i</a:t>
            </a:r>
            <a:r>
              <a:rPr sz="2800" spc="-45" dirty="0">
                <a:latin typeface="Alfios"/>
                <a:cs typeface="Alfios"/>
              </a:rPr>
              <a:t>o</a:t>
            </a:r>
            <a:r>
              <a:rPr sz="2800" spc="-100" dirty="0">
                <a:latin typeface="Alfios"/>
                <a:cs typeface="Alfios"/>
              </a:rPr>
              <a:t>n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20" dirty="0">
                <a:latin typeface="Alfios"/>
                <a:cs typeface="Alfios"/>
              </a:rPr>
              <a:t>s</a:t>
            </a:r>
            <a:r>
              <a:rPr sz="2800" spc="-185" dirty="0">
                <a:latin typeface="Alfios"/>
                <a:cs typeface="Alfios"/>
              </a:rPr>
              <a:t>y</a:t>
            </a:r>
            <a:r>
              <a:rPr sz="2800" spc="20" dirty="0">
                <a:latin typeface="Alfios"/>
                <a:cs typeface="Alfios"/>
              </a:rPr>
              <a:t>st</a:t>
            </a:r>
            <a:r>
              <a:rPr sz="2800" spc="15" dirty="0">
                <a:latin typeface="Alfios"/>
                <a:cs typeface="Alfios"/>
              </a:rPr>
              <a:t>e</a:t>
            </a:r>
            <a:r>
              <a:rPr sz="2800" spc="-55" dirty="0">
                <a:latin typeface="Alfios"/>
                <a:cs typeface="Alfios"/>
              </a:rPr>
              <a:t>m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15" dirty="0">
                <a:latin typeface="Alfios"/>
                <a:cs typeface="Alfios"/>
              </a:rPr>
              <a:t>call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185" dirty="0">
                <a:latin typeface="Alfios"/>
                <a:cs typeface="Alfios"/>
              </a:rPr>
              <a:t>b</a:t>
            </a:r>
            <a:r>
              <a:rPr sz="2800" spc="-125" dirty="0">
                <a:latin typeface="Alfios"/>
                <a:cs typeface="Alfios"/>
              </a:rPr>
              <a:t>y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25" dirty="0">
                <a:latin typeface="Alfios"/>
                <a:cs typeface="Alfios"/>
              </a:rPr>
              <a:t>a  </a:t>
            </a:r>
            <a:r>
              <a:rPr sz="2800" spc="-50" dirty="0">
                <a:latin typeface="Alfios"/>
                <a:cs typeface="Alfios"/>
              </a:rPr>
              <a:t>running</a:t>
            </a:r>
            <a:r>
              <a:rPr sz="2800" spc="-114" dirty="0">
                <a:latin typeface="Alfios"/>
                <a:cs typeface="Alfios"/>
              </a:rPr>
              <a:t> </a:t>
            </a:r>
            <a:r>
              <a:rPr sz="2800" dirty="0">
                <a:latin typeface="Alfios"/>
                <a:cs typeface="Alfios"/>
              </a:rPr>
              <a:t>process.</a:t>
            </a:r>
          </a:p>
          <a:p>
            <a:pPr marL="750570" indent="-46482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750570" algn="l"/>
                <a:tab pos="751205" algn="l"/>
              </a:tabLst>
            </a:pPr>
            <a:r>
              <a:rPr sz="2800" spc="-290">
                <a:latin typeface="Alfios"/>
                <a:cs typeface="Alfios"/>
              </a:rPr>
              <a:t>A </a:t>
            </a:r>
            <a:r>
              <a:rPr lang="en-US" sz="2800" spc="-290">
                <a:latin typeface="Alfios"/>
                <a:cs typeface="Alfios"/>
              </a:rPr>
              <a:t>  </a:t>
            </a:r>
            <a:r>
              <a:rPr sz="2800">
                <a:latin typeface="Alfios"/>
                <a:cs typeface="Alfios"/>
              </a:rPr>
              <a:t>user </a:t>
            </a:r>
            <a:r>
              <a:rPr sz="2800" spc="-5" dirty="0">
                <a:latin typeface="Alfios"/>
                <a:cs typeface="Alfios"/>
              </a:rPr>
              <a:t>request </a:t>
            </a:r>
            <a:r>
              <a:rPr sz="2800" spc="-35" dirty="0">
                <a:latin typeface="Alfios"/>
                <a:cs typeface="Alfios"/>
              </a:rPr>
              <a:t>to </a:t>
            </a:r>
            <a:r>
              <a:rPr sz="2800" spc="5" dirty="0">
                <a:latin typeface="Alfios"/>
                <a:cs typeface="Alfios"/>
              </a:rPr>
              <a:t>create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spc="-30" dirty="0">
                <a:latin typeface="Alfios"/>
                <a:cs typeface="Alfios"/>
              </a:rPr>
              <a:t>new</a:t>
            </a:r>
            <a:r>
              <a:rPr sz="2800" spc="-229" dirty="0">
                <a:latin typeface="Alfios"/>
                <a:cs typeface="Alfios"/>
              </a:rPr>
              <a:t> </a:t>
            </a:r>
            <a:r>
              <a:rPr sz="2800" dirty="0">
                <a:latin typeface="Alfios"/>
                <a:cs typeface="Alfios"/>
              </a:rPr>
              <a:t>process.</a:t>
            </a:r>
            <a:endParaRPr sz="2800">
              <a:latin typeface="Alfios"/>
              <a:cs typeface="Alfios"/>
            </a:endParaRPr>
          </a:p>
          <a:p>
            <a:pPr marL="777875" indent="-49212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777875" algn="l"/>
                <a:tab pos="778510" algn="l"/>
              </a:tabLst>
            </a:pPr>
            <a:r>
              <a:rPr sz="2800" spc="-60" dirty="0">
                <a:latin typeface="Alfios"/>
                <a:cs typeface="Alfios"/>
              </a:rPr>
              <a:t>Initiation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spc="-50" dirty="0">
                <a:latin typeface="Alfios"/>
                <a:cs typeface="Alfios"/>
              </a:rPr>
              <a:t>batch</a:t>
            </a:r>
            <a:r>
              <a:rPr sz="2800" spc="-260" dirty="0">
                <a:latin typeface="Alfios"/>
                <a:cs typeface="Alfios"/>
              </a:rPr>
              <a:t> </a:t>
            </a:r>
            <a:r>
              <a:rPr sz="2800" spc="-50" dirty="0">
                <a:latin typeface="Alfios"/>
                <a:cs typeface="Alfios"/>
              </a:rPr>
              <a:t>job.</a:t>
            </a:r>
            <a:endParaRPr sz="2800" dirty="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11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0478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i="1" spc="-65" dirty="0">
                <a:solidFill>
                  <a:srgbClr val="696363"/>
                </a:solidFill>
                <a:latin typeface="Arial"/>
                <a:cs typeface="Arial"/>
              </a:rPr>
              <a:t>Monitors: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19365" cy="435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8255" indent="-274320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  <a:tab pos="698500" algn="l"/>
                <a:tab pos="2106930" algn="l"/>
                <a:tab pos="3872229" algn="l"/>
                <a:tab pos="4174490" algn="l"/>
                <a:tab pos="5427345" algn="l"/>
                <a:tab pos="5814695" algn="l"/>
                <a:tab pos="6311900" algn="l"/>
                <a:tab pos="7314565" algn="l"/>
              </a:tabLst>
            </a:pPr>
            <a:r>
              <a:rPr sz="2400" spc="-100" dirty="0">
                <a:latin typeface="Alfios"/>
                <a:cs typeface="Alfios"/>
              </a:rPr>
              <a:t>In	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-65" dirty="0">
                <a:latin typeface="Alfios"/>
                <a:cs typeface="Alfios"/>
              </a:rPr>
              <a:t>on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-45" dirty="0">
                <a:latin typeface="Alfios"/>
                <a:cs typeface="Alfios"/>
              </a:rPr>
              <a:t>u</a:t>
            </a:r>
            <a:r>
              <a:rPr sz="2400" spc="5" dirty="0">
                <a:latin typeface="Alfios"/>
                <a:cs typeface="Alfios"/>
              </a:rPr>
              <a:t>r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0" dirty="0">
                <a:latin typeface="Alfios"/>
                <a:cs typeface="Alfios"/>
              </a:rPr>
              <a:t>nt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5" dirty="0">
                <a:latin typeface="Alfios"/>
                <a:cs typeface="Alfios"/>
              </a:rPr>
              <a:t>p</a:t>
            </a:r>
            <a:r>
              <a:rPr sz="2400" spc="-65" dirty="0">
                <a:latin typeface="Alfios"/>
                <a:cs typeface="Alfios"/>
              </a:rPr>
              <a:t>r</a:t>
            </a:r>
            <a:r>
              <a:rPr sz="2400" spc="-20" dirty="0">
                <a:latin typeface="Alfios"/>
                <a:cs typeface="Alfios"/>
              </a:rPr>
              <a:t>o</a:t>
            </a:r>
            <a:r>
              <a:rPr sz="2400" spc="40" dirty="0">
                <a:latin typeface="Alfios"/>
                <a:cs typeface="Alfios"/>
              </a:rPr>
              <a:t>g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70" dirty="0">
                <a:latin typeface="Alfios"/>
                <a:cs typeface="Alfios"/>
              </a:rPr>
              <a:t>mm</a:t>
            </a:r>
            <a:r>
              <a:rPr sz="2400" spc="-45" dirty="0">
                <a:latin typeface="Alfios"/>
                <a:cs typeface="Alfios"/>
              </a:rPr>
              <a:t>i</a:t>
            </a:r>
            <a:r>
              <a:rPr sz="2400" spc="-40" dirty="0">
                <a:latin typeface="Alfios"/>
                <a:cs typeface="Alfios"/>
              </a:rPr>
              <a:t>n</a:t>
            </a:r>
            <a:r>
              <a:rPr sz="2400" spc="-75" dirty="0">
                <a:latin typeface="Alfios"/>
                <a:cs typeface="Alfios"/>
              </a:rPr>
              <a:t>g</a:t>
            </a:r>
            <a:r>
              <a:rPr sz="2400" spc="95" dirty="0">
                <a:latin typeface="Alfios"/>
                <a:cs typeface="Alfios"/>
              </a:rPr>
              <a:t>,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b="1" spc="15" dirty="0">
                <a:latin typeface="Times New Roman"/>
                <a:cs typeface="Times New Roman"/>
              </a:rPr>
              <a:t>m</a:t>
            </a:r>
            <a:r>
              <a:rPr sz="2400" b="1" spc="-5" dirty="0">
                <a:latin typeface="Times New Roman"/>
                <a:cs typeface="Times New Roman"/>
              </a:rPr>
              <a:t>o</a:t>
            </a:r>
            <a:r>
              <a:rPr sz="2400" b="1" spc="5" dirty="0">
                <a:latin typeface="Times New Roman"/>
                <a:cs typeface="Times New Roman"/>
              </a:rPr>
              <a:t>n</a:t>
            </a:r>
            <a:r>
              <a:rPr sz="2400" b="1" spc="25" dirty="0">
                <a:latin typeface="Times New Roman"/>
                <a:cs typeface="Times New Roman"/>
              </a:rPr>
              <a:t>i</a:t>
            </a:r>
            <a:r>
              <a:rPr sz="2400" b="1" spc="15" dirty="0">
                <a:latin typeface="Times New Roman"/>
                <a:cs typeface="Times New Roman"/>
              </a:rPr>
              <a:t>t</a:t>
            </a:r>
            <a:r>
              <a:rPr sz="2400" b="1" dirty="0">
                <a:latin typeface="Times New Roman"/>
                <a:cs typeface="Times New Roman"/>
              </a:rPr>
              <a:t>or	</a:t>
            </a:r>
            <a:r>
              <a:rPr sz="2400" b="1" spc="-40" dirty="0">
                <a:latin typeface="Times New Roman"/>
                <a:cs typeface="Times New Roman"/>
              </a:rPr>
              <a:t>i</a:t>
            </a:r>
            <a:r>
              <a:rPr sz="2400" b="1" spc="-15" dirty="0">
                <a:latin typeface="Times New Roman"/>
                <a:cs typeface="Times New Roman"/>
              </a:rPr>
              <a:t>s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45" dirty="0">
                <a:latin typeface="Times New Roman"/>
                <a:cs typeface="Times New Roman"/>
              </a:rPr>
              <a:t>an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40" dirty="0">
                <a:latin typeface="Times New Roman"/>
                <a:cs typeface="Times New Roman"/>
              </a:rPr>
              <a:t>o</a:t>
            </a:r>
            <a:r>
              <a:rPr sz="2400" b="1" spc="35" dirty="0">
                <a:latin typeface="Times New Roman"/>
                <a:cs typeface="Times New Roman"/>
              </a:rPr>
              <a:t>b</a:t>
            </a:r>
            <a:r>
              <a:rPr sz="2400" b="1" spc="10" dirty="0">
                <a:latin typeface="Times New Roman"/>
                <a:cs typeface="Times New Roman"/>
              </a:rPr>
              <a:t>ject</a:t>
            </a:r>
            <a:r>
              <a:rPr sz="2400" b="1" dirty="0">
                <a:latin typeface="Times New Roman"/>
                <a:cs typeface="Times New Roman"/>
              </a:rPr>
              <a:t>	</a:t>
            </a:r>
            <a:r>
              <a:rPr sz="2400" b="1" spc="-5" dirty="0">
                <a:latin typeface="Times New Roman"/>
                <a:cs typeface="Times New Roman"/>
              </a:rPr>
              <a:t>or  </a:t>
            </a:r>
            <a:r>
              <a:rPr sz="2400" b="1" spc="20" dirty="0">
                <a:latin typeface="Times New Roman"/>
                <a:cs typeface="Times New Roman"/>
              </a:rPr>
              <a:t>module </a:t>
            </a:r>
            <a:r>
              <a:rPr sz="2400" spc="-15" dirty="0">
                <a:latin typeface="Alfios"/>
                <a:cs typeface="Alfios"/>
              </a:rPr>
              <a:t>intended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be used </a:t>
            </a:r>
            <a:r>
              <a:rPr sz="2400" spc="-40" dirty="0">
                <a:latin typeface="Alfios"/>
                <a:cs typeface="Alfios"/>
              </a:rPr>
              <a:t>safely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30" dirty="0">
                <a:latin typeface="Alfios"/>
                <a:cs typeface="Alfios"/>
              </a:rPr>
              <a:t>more </a:t>
            </a:r>
            <a:r>
              <a:rPr sz="2400" spc="-65" dirty="0">
                <a:latin typeface="Alfios"/>
                <a:cs typeface="Alfios"/>
              </a:rPr>
              <a:t>than </a:t>
            </a:r>
            <a:r>
              <a:rPr sz="2400" spc="-25" dirty="0">
                <a:latin typeface="Alfios"/>
                <a:cs typeface="Alfios"/>
              </a:rPr>
              <a:t>one</a:t>
            </a:r>
            <a:r>
              <a:rPr sz="2400" spc="-3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thread.</a:t>
            </a:r>
            <a:endParaRPr sz="24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defining </a:t>
            </a:r>
            <a:r>
              <a:rPr sz="2400" spc="-15" dirty="0">
                <a:latin typeface="Alfios"/>
                <a:cs typeface="Alfios"/>
              </a:rPr>
              <a:t>characteristic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0" dirty="0">
                <a:latin typeface="Alfios"/>
                <a:cs typeface="Alfios"/>
              </a:rPr>
              <a:t>monitor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30" dirty="0">
                <a:latin typeface="Alfios"/>
                <a:cs typeface="Alfios"/>
              </a:rPr>
              <a:t>methods </a:t>
            </a:r>
            <a:r>
              <a:rPr sz="2400" spc="-10" dirty="0">
                <a:latin typeface="Alfios"/>
                <a:cs typeface="Alfios"/>
              </a:rPr>
              <a:t>are  </a:t>
            </a:r>
            <a:r>
              <a:rPr sz="2400" spc="15" dirty="0">
                <a:latin typeface="Alfios"/>
                <a:cs typeface="Alfios"/>
              </a:rPr>
              <a:t>executed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40" dirty="0">
                <a:latin typeface="Alfios"/>
                <a:cs typeface="Alfios"/>
              </a:rPr>
              <a:t>mutual</a:t>
            </a:r>
            <a:r>
              <a:rPr sz="2400" spc="-1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exclusion.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That </a:t>
            </a:r>
            <a:r>
              <a:rPr sz="2400" spc="15" dirty="0">
                <a:latin typeface="Alfios"/>
                <a:cs typeface="Alfios"/>
              </a:rPr>
              <a:t>is, </a:t>
            </a:r>
            <a:r>
              <a:rPr sz="2400" spc="-30" dirty="0">
                <a:latin typeface="Alfios"/>
                <a:cs typeface="Alfios"/>
              </a:rPr>
              <a:t>at </a:t>
            </a:r>
            <a:r>
              <a:rPr sz="2400" spc="-15" dirty="0">
                <a:latin typeface="Alfios"/>
                <a:cs typeface="Alfios"/>
              </a:rPr>
              <a:t>each </a:t>
            </a:r>
            <a:r>
              <a:rPr sz="2400" spc="-50" dirty="0">
                <a:latin typeface="Alfios"/>
                <a:cs typeface="Alfios"/>
              </a:rPr>
              <a:t>point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" dirty="0">
                <a:latin typeface="Alfios"/>
                <a:cs typeface="Alfios"/>
              </a:rPr>
              <a:t>time, </a:t>
            </a:r>
            <a:r>
              <a:rPr sz="2400" spc="-30" dirty="0">
                <a:latin typeface="Alfios"/>
                <a:cs typeface="Alfios"/>
              </a:rPr>
              <a:t>at most </a:t>
            </a:r>
            <a:r>
              <a:rPr sz="2400" spc="-25" dirty="0">
                <a:latin typeface="Alfios"/>
                <a:cs typeface="Alfios"/>
              </a:rPr>
              <a:t>one </a:t>
            </a:r>
            <a:r>
              <a:rPr sz="2400" spc="-35" dirty="0">
                <a:latin typeface="Alfios"/>
                <a:cs typeface="Alfios"/>
              </a:rPr>
              <a:t>thread </a:t>
            </a:r>
            <a:r>
              <a:rPr sz="2400" spc="-114" dirty="0">
                <a:latin typeface="Alfios"/>
                <a:cs typeface="Alfios"/>
              </a:rPr>
              <a:t>may </a:t>
            </a:r>
            <a:r>
              <a:rPr sz="2400" spc="-15" dirty="0">
                <a:latin typeface="Alfios"/>
                <a:cs typeface="Alfios"/>
              </a:rPr>
              <a:t>be</a:t>
            </a:r>
            <a:r>
              <a:rPr sz="2400" spc="-31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executing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</a:pPr>
            <a:r>
              <a:rPr sz="2400" spc="-105" dirty="0">
                <a:latin typeface="Alfios"/>
                <a:cs typeface="Alfios"/>
              </a:rPr>
              <a:t>any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0" dirty="0">
                <a:latin typeface="Alfios"/>
                <a:cs typeface="Alfios"/>
              </a:rPr>
              <a:t>its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methods.</a:t>
            </a:r>
            <a:endParaRPr sz="2400">
              <a:latin typeface="Alfios"/>
              <a:cs typeface="Alfios"/>
            </a:endParaRPr>
          </a:p>
          <a:p>
            <a:pPr marL="286385" marR="762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50" dirty="0">
                <a:latin typeface="Alfios"/>
                <a:cs typeface="Alfios"/>
              </a:rPr>
              <a:t>Monitors </a:t>
            </a:r>
            <a:r>
              <a:rPr sz="2400" spc="-30" dirty="0">
                <a:latin typeface="Alfios"/>
                <a:cs typeface="Alfios"/>
              </a:rPr>
              <a:t>also </a:t>
            </a:r>
            <a:r>
              <a:rPr sz="2400" spc="-45" dirty="0">
                <a:latin typeface="Alfios"/>
                <a:cs typeface="Alfios"/>
              </a:rPr>
              <a:t>provide </a:t>
            </a:r>
            <a:r>
              <a:rPr sz="2400" spc="-30" dirty="0">
                <a:latin typeface="Alfios"/>
                <a:cs typeface="Alfios"/>
              </a:rPr>
              <a:t>a mechanism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25" dirty="0">
                <a:latin typeface="Alfios"/>
                <a:cs typeface="Alfios"/>
              </a:rPr>
              <a:t>threads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70" dirty="0">
                <a:latin typeface="Alfios"/>
                <a:cs typeface="Alfios"/>
              </a:rPr>
              <a:t>temporarily  </a:t>
            </a:r>
            <a:r>
              <a:rPr sz="2400" spc="-5" dirty="0">
                <a:latin typeface="Alfios"/>
                <a:cs typeface="Alfios"/>
              </a:rPr>
              <a:t>give </a:t>
            </a:r>
            <a:r>
              <a:rPr sz="2400" spc="-50" dirty="0">
                <a:latin typeface="Alfios"/>
                <a:cs typeface="Alfios"/>
              </a:rPr>
              <a:t>up </a:t>
            </a:r>
            <a:r>
              <a:rPr sz="2400" spc="-10" dirty="0">
                <a:latin typeface="Alfios"/>
                <a:cs typeface="Alfios"/>
              </a:rPr>
              <a:t>exclusive </a:t>
            </a:r>
            <a:r>
              <a:rPr sz="2400" spc="15" dirty="0">
                <a:latin typeface="Alfios"/>
                <a:cs typeface="Alfios"/>
              </a:rPr>
              <a:t>access,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60" dirty="0">
                <a:latin typeface="Alfios"/>
                <a:cs typeface="Alfios"/>
              </a:rPr>
              <a:t>has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0" dirty="0">
                <a:latin typeface="Alfios"/>
                <a:cs typeface="Alfios"/>
              </a:rPr>
              <a:t>wait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15" dirty="0">
                <a:latin typeface="Alfios"/>
                <a:cs typeface="Alfios"/>
              </a:rPr>
              <a:t>some </a:t>
            </a:r>
            <a:r>
              <a:rPr sz="2400" spc="-45" dirty="0">
                <a:latin typeface="Alfios"/>
                <a:cs typeface="Alfios"/>
              </a:rPr>
              <a:t>condition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be  </a:t>
            </a:r>
            <a:r>
              <a:rPr sz="2400" spc="25" dirty="0">
                <a:latin typeface="Alfios"/>
                <a:cs typeface="Alfios"/>
              </a:rPr>
              <a:t>met,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before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regaining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exclusive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access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resuming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their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task.</a:t>
            </a:r>
            <a:endParaRPr sz="2400">
              <a:latin typeface="Alfios"/>
              <a:cs typeface="Alfios"/>
            </a:endParaRPr>
          </a:p>
          <a:p>
            <a:pPr marL="286385" marR="571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50" dirty="0">
                <a:latin typeface="Alfios"/>
                <a:cs typeface="Alfios"/>
              </a:rPr>
              <a:t>Monitors </a:t>
            </a:r>
            <a:r>
              <a:rPr sz="2400" spc="-25" dirty="0">
                <a:latin typeface="Alfios"/>
                <a:cs typeface="Alfios"/>
              </a:rPr>
              <a:t>also </a:t>
            </a:r>
            <a:r>
              <a:rPr sz="2400" spc="-75" dirty="0">
                <a:latin typeface="Alfios"/>
                <a:cs typeface="Alfios"/>
              </a:rPr>
              <a:t>have </a:t>
            </a:r>
            <a:r>
              <a:rPr sz="2400" spc="-35" dirty="0">
                <a:latin typeface="Alfios"/>
                <a:cs typeface="Alfios"/>
              </a:rPr>
              <a:t>a mechanism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35" dirty="0">
                <a:latin typeface="Alfios"/>
                <a:cs typeface="Alfios"/>
              </a:rPr>
              <a:t>signaling </a:t>
            </a:r>
            <a:r>
              <a:rPr sz="2400" spc="-30" dirty="0">
                <a:latin typeface="Alfios"/>
                <a:cs typeface="Alfios"/>
              </a:rPr>
              <a:t>other threads </a:t>
            </a:r>
            <a:r>
              <a:rPr sz="2400" spc="-140" dirty="0">
                <a:latin typeface="Alfios"/>
                <a:cs typeface="Alfios"/>
              </a:rPr>
              <a:t>that  </a:t>
            </a:r>
            <a:r>
              <a:rPr sz="2400" spc="-35" dirty="0">
                <a:latin typeface="Alfios"/>
                <a:cs typeface="Alfios"/>
              </a:rPr>
              <a:t>such </a:t>
            </a:r>
            <a:r>
              <a:rPr sz="2400" spc="-40" dirty="0">
                <a:latin typeface="Alfios"/>
                <a:cs typeface="Alfios"/>
              </a:rPr>
              <a:t>conditions </a:t>
            </a:r>
            <a:r>
              <a:rPr sz="2400" spc="-70" dirty="0">
                <a:latin typeface="Alfios"/>
                <a:cs typeface="Alfios"/>
              </a:rPr>
              <a:t>have </a:t>
            </a:r>
            <a:r>
              <a:rPr sz="2400" spc="-5" dirty="0">
                <a:latin typeface="Alfios"/>
                <a:cs typeface="Alfios"/>
              </a:rPr>
              <a:t>been</a:t>
            </a:r>
            <a:r>
              <a:rPr sz="2400" spc="-140" dirty="0">
                <a:latin typeface="Alfios"/>
                <a:cs typeface="Alfios"/>
              </a:rPr>
              <a:t> </a:t>
            </a:r>
            <a:r>
              <a:rPr sz="2400" spc="25" dirty="0">
                <a:latin typeface="Alfios"/>
                <a:cs typeface="Alfios"/>
              </a:rPr>
              <a:t>met.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108" y="6333975"/>
            <a:ext cx="33020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09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0450" y="1245634"/>
            <a:ext cx="7843924" cy="4389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108" y="6333975"/>
            <a:ext cx="327660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5"/>
              </a:lnSpc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357746"/>
            <a:ext cx="7581265" cy="42951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Alfios"/>
                <a:cs typeface="Alfios"/>
              </a:rPr>
              <a:t>• </a:t>
            </a: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higher </a:t>
            </a:r>
            <a:r>
              <a:rPr sz="2600" spc="-15" dirty="0">
                <a:latin typeface="Alfios"/>
                <a:cs typeface="Alfios"/>
              </a:rPr>
              <a:t>level </a:t>
            </a:r>
            <a:r>
              <a:rPr sz="2600" spc="-75" dirty="0">
                <a:latin typeface="Alfios"/>
                <a:cs typeface="Alfios"/>
              </a:rPr>
              <a:t>synchronization</a:t>
            </a:r>
            <a:r>
              <a:rPr sz="2600" spc="-16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primitive.</a:t>
            </a:r>
            <a:endParaRPr sz="2600">
              <a:latin typeface="Alfios"/>
              <a:cs typeface="Alfios"/>
            </a:endParaRPr>
          </a:p>
          <a:p>
            <a:pPr marL="286385" marR="1466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Alfios"/>
                <a:cs typeface="Alfios"/>
              </a:rPr>
              <a:t>• </a:t>
            </a: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60" dirty="0">
                <a:latin typeface="Alfios"/>
                <a:cs typeface="Alfios"/>
              </a:rPr>
              <a:t>monitor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collection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procedures, </a:t>
            </a:r>
            <a:r>
              <a:rPr sz="2600" spc="-30" dirty="0">
                <a:latin typeface="Alfios"/>
                <a:cs typeface="Alfios"/>
              </a:rPr>
              <a:t>variables,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120" dirty="0">
                <a:latin typeface="Alfios"/>
                <a:cs typeface="Alfios"/>
              </a:rPr>
              <a:t>data  </a:t>
            </a:r>
            <a:r>
              <a:rPr sz="2600" spc="-15" dirty="0">
                <a:latin typeface="Alfios"/>
                <a:cs typeface="Alfios"/>
              </a:rPr>
              <a:t>structures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all </a:t>
            </a:r>
            <a:r>
              <a:rPr sz="2600" spc="-25" dirty="0">
                <a:latin typeface="Alfios"/>
                <a:cs typeface="Alfios"/>
              </a:rPr>
              <a:t>grouped </a:t>
            </a:r>
            <a:r>
              <a:rPr sz="2600" spc="-20" dirty="0">
                <a:latin typeface="Alfios"/>
                <a:cs typeface="Alfios"/>
              </a:rPr>
              <a:t>together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special </a:t>
            </a:r>
            <a:r>
              <a:rPr sz="2600" spc="-80" dirty="0">
                <a:latin typeface="Alfios"/>
                <a:cs typeface="Alfios"/>
              </a:rPr>
              <a:t>kind </a:t>
            </a:r>
            <a:r>
              <a:rPr sz="2600" spc="-65" dirty="0">
                <a:latin typeface="Alfios"/>
                <a:cs typeface="Alfios"/>
              </a:rPr>
              <a:t>of  </a:t>
            </a:r>
            <a:r>
              <a:rPr sz="2600" spc="-30" dirty="0">
                <a:latin typeface="Alfios"/>
                <a:cs typeface="Alfios"/>
              </a:rPr>
              <a:t>module </a:t>
            </a:r>
            <a:r>
              <a:rPr sz="2600" spc="-55" dirty="0">
                <a:latin typeface="Alfios"/>
                <a:cs typeface="Alfios"/>
              </a:rPr>
              <a:t>or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package.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Alfios"/>
                <a:cs typeface="Alfios"/>
              </a:rPr>
              <a:t>• </a:t>
            </a:r>
            <a:r>
              <a:rPr sz="2600" spc="-15" dirty="0">
                <a:latin typeface="Alfios"/>
                <a:cs typeface="Alfios"/>
              </a:rPr>
              <a:t>Processes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20" dirty="0">
                <a:latin typeface="Alfios"/>
                <a:cs typeface="Alfios"/>
              </a:rPr>
              <a:t>call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procedures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60" dirty="0">
                <a:latin typeface="Alfios"/>
                <a:cs typeface="Alfios"/>
              </a:rPr>
              <a:t>monitor </a:t>
            </a:r>
            <a:r>
              <a:rPr sz="2600" spc="-40" dirty="0">
                <a:latin typeface="Alfios"/>
                <a:cs typeface="Alfios"/>
              </a:rPr>
              <a:t>whenever 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60" dirty="0">
                <a:latin typeface="Alfios"/>
                <a:cs typeface="Alfios"/>
              </a:rPr>
              <a:t>want </a:t>
            </a:r>
            <a:r>
              <a:rPr sz="2600" spc="-10" dirty="0">
                <a:latin typeface="Alfios"/>
                <a:cs typeface="Alfios"/>
              </a:rPr>
              <a:t>to, </a:t>
            </a:r>
            <a:r>
              <a:rPr sz="2600" spc="-70" dirty="0">
                <a:latin typeface="Alfios"/>
                <a:cs typeface="Alfios"/>
              </a:rPr>
              <a:t>but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60" dirty="0">
                <a:latin typeface="Alfios"/>
                <a:cs typeface="Alfios"/>
              </a:rPr>
              <a:t>cannot </a:t>
            </a:r>
            <a:r>
              <a:rPr sz="2600" spc="-40" dirty="0">
                <a:latin typeface="Alfios"/>
                <a:cs typeface="Alfios"/>
              </a:rPr>
              <a:t>directly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monitor's  </a:t>
            </a:r>
            <a:r>
              <a:rPr sz="2600" spc="-35" dirty="0">
                <a:latin typeface="Alfios"/>
                <a:cs typeface="Alfios"/>
              </a:rPr>
              <a:t>internal </a:t>
            </a:r>
            <a:r>
              <a:rPr sz="2600" spc="-40" dirty="0">
                <a:latin typeface="Alfios"/>
                <a:cs typeface="Alfios"/>
              </a:rPr>
              <a:t>data </a:t>
            </a:r>
            <a:r>
              <a:rPr sz="2600" spc="-15" dirty="0">
                <a:latin typeface="Alfios"/>
                <a:cs typeface="Alfios"/>
              </a:rPr>
              <a:t>structures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25" dirty="0">
                <a:latin typeface="Alfios"/>
                <a:cs typeface="Alfios"/>
              </a:rPr>
              <a:t>procedures </a:t>
            </a:r>
            <a:r>
              <a:rPr sz="2600" spc="-5" dirty="0">
                <a:latin typeface="Alfios"/>
                <a:cs typeface="Alfios"/>
              </a:rPr>
              <a:t>declared </a:t>
            </a:r>
            <a:r>
              <a:rPr sz="2600" spc="-25" dirty="0">
                <a:latin typeface="Alfios"/>
                <a:cs typeface="Alfios"/>
              </a:rPr>
              <a:t>outside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70" dirty="0">
                <a:latin typeface="Alfios"/>
                <a:cs typeface="Alfios"/>
              </a:rPr>
              <a:t>monitor.</a:t>
            </a:r>
            <a:endParaRPr sz="2600">
              <a:latin typeface="Alfios"/>
              <a:cs typeface="Alfios"/>
            </a:endParaRPr>
          </a:p>
          <a:p>
            <a:pPr marL="286385" marR="56324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70" dirty="0">
                <a:latin typeface="Alfios"/>
                <a:cs typeface="Alfios"/>
              </a:rPr>
              <a:t>•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10" dirty="0">
                <a:latin typeface="Alfios"/>
                <a:cs typeface="Alfios"/>
              </a:rPr>
              <a:t>rule, </a:t>
            </a:r>
            <a:r>
              <a:rPr sz="2600" spc="-65" dirty="0">
                <a:latin typeface="Alfios"/>
                <a:cs typeface="Alfios"/>
              </a:rPr>
              <a:t>which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common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modern </a:t>
            </a:r>
            <a:r>
              <a:rPr sz="2600" spc="-25" dirty="0">
                <a:latin typeface="Alfios"/>
                <a:cs typeface="Alfios"/>
              </a:rPr>
              <a:t>object-oriented  languages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Java.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3930" y="914412"/>
            <a:ext cx="8577669" cy="48406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1882" y="1371600"/>
            <a:ext cx="7392517" cy="3829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800" y="838200"/>
            <a:ext cx="7504176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609600"/>
            <a:ext cx="8224647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2462" y="838526"/>
            <a:ext cx="8113855" cy="47737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1537" y="954990"/>
            <a:ext cx="8292133" cy="493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3111" y="838200"/>
            <a:ext cx="8559927" cy="487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29334"/>
            <a:ext cx="7620634" cy="409765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6385" marR="5715" indent="-274320">
              <a:lnSpc>
                <a:spcPct val="100000"/>
              </a:lnSpc>
              <a:spcBef>
                <a:spcPts val="11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55" dirty="0">
                <a:latin typeface="Alfios"/>
                <a:cs typeface="Alfios"/>
              </a:rPr>
              <a:t>Parent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5" dirty="0">
                <a:latin typeface="Alfios"/>
                <a:cs typeface="Alfios"/>
              </a:rPr>
              <a:t>create </a:t>
            </a:r>
            <a:r>
              <a:rPr sz="2800" spc="-35" dirty="0">
                <a:latin typeface="Alfios"/>
                <a:cs typeface="Alfios"/>
              </a:rPr>
              <a:t>children </a:t>
            </a:r>
            <a:r>
              <a:rPr sz="2800" spc="5" dirty="0">
                <a:latin typeface="Alfios"/>
                <a:cs typeface="Alfios"/>
              </a:rPr>
              <a:t>processes, </a:t>
            </a:r>
            <a:r>
              <a:rPr sz="2800" spc="-40" dirty="0">
                <a:latin typeface="Alfios"/>
                <a:cs typeface="Alfios"/>
              </a:rPr>
              <a:t>which, </a:t>
            </a:r>
            <a:r>
              <a:rPr sz="2800" spc="-75" dirty="0">
                <a:latin typeface="Alfios"/>
                <a:cs typeface="Alfios"/>
              </a:rPr>
              <a:t>in </a:t>
            </a:r>
            <a:r>
              <a:rPr sz="2800" spc="-135" dirty="0">
                <a:latin typeface="Alfios"/>
                <a:cs typeface="Alfios"/>
              </a:rPr>
              <a:t>turn  </a:t>
            </a:r>
            <a:r>
              <a:rPr sz="2800" spc="5" dirty="0">
                <a:latin typeface="Alfios"/>
                <a:cs typeface="Alfios"/>
              </a:rPr>
              <a:t>create</a:t>
            </a:r>
            <a:r>
              <a:rPr sz="2800" spc="-95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other</a:t>
            </a:r>
            <a:r>
              <a:rPr sz="2800" spc="-80" dirty="0">
                <a:latin typeface="Alfios"/>
                <a:cs typeface="Alfios"/>
              </a:rPr>
              <a:t> </a:t>
            </a:r>
            <a:r>
              <a:rPr sz="2800" spc="10" dirty="0">
                <a:latin typeface="Alfios"/>
                <a:cs typeface="Alfios"/>
              </a:rPr>
              <a:t>processes,</a:t>
            </a:r>
            <a:r>
              <a:rPr sz="2800" spc="-204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forming</a:t>
            </a:r>
            <a:r>
              <a:rPr sz="2800" spc="-90" dirty="0">
                <a:latin typeface="Alfios"/>
                <a:cs typeface="Alfios"/>
              </a:rPr>
              <a:t> </a:t>
            </a:r>
            <a:r>
              <a:rPr sz="2800" spc="-35" dirty="0">
                <a:latin typeface="Alfios"/>
                <a:cs typeface="Alfios"/>
              </a:rPr>
              <a:t>a</a:t>
            </a:r>
            <a:r>
              <a:rPr sz="2800" spc="-100" dirty="0">
                <a:latin typeface="Alfios"/>
                <a:cs typeface="Alfios"/>
              </a:rPr>
              <a:t> </a:t>
            </a:r>
            <a:r>
              <a:rPr sz="2800" spc="15" dirty="0">
                <a:latin typeface="Alfios"/>
                <a:cs typeface="Alfios"/>
              </a:rPr>
              <a:t>tree</a:t>
            </a:r>
            <a:r>
              <a:rPr sz="2800" spc="-65" dirty="0">
                <a:latin typeface="Alfios"/>
                <a:cs typeface="Alfios"/>
              </a:rPr>
              <a:t> </a:t>
            </a:r>
            <a:r>
              <a:rPr sz="2800" spc="-50" dirty="0">
                <a:latin typeface="Alfios"/>
                <a:cs typeface="Alfios"/>
              </a:rPr>
              <a:t>of</a:t>
            </a:r>
            <a:r>
              <a:rPr sz="2800" spc="-90" dirty="0">
                <a:latin typeface="Alfios"/>
                <a:cs typeface="Alfios"/>
              </a:rPr>
              <a:t> </a:t>
            </a:r>
            <a:r>
              <a:rPr sz="2800" dirty="0">
                <a:latin typeface="Alfios"/>
                <a:cs typeface="Alfios"/>
              </a:rPr>
              <a:t>processes</a:t>
            </a:r>
            <a:r>
              <a:rPr sz="2800" spc="-100" dirty="0">
                <a:latin typeface="Alfios"/>
                <a:cs typeface="Alfios"/>
              </a:rPr>
              <a:t> </a:t>
            </a:r>
            <a:r>
              <a:rPr sz="2800" spc="114" dirty="0">
                <a:latin typeface="Alfios"/>
                <a:cs typeface="Alfios"/>
              </a:rPr>
              <a:t>.</a:t>
            </a:r>
            <a:endParaRPr sz="2800">
              <a:latin typeface="Alfios"/>
              <a:cs typeface="Alfios"/>
            </a:endParaRPr>
          </a:p>
          <a:p>
            <a:pPr marL="286385" marR="635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70" dirty="0">
                <a:latin typeface="Alfios"/>
                <a:cs typeface="Alfios"/>
              </a:rPr>
              <a:t>Generally,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-20" dirty="0">
                <a:latin typeface="Alfios"/>
                <a:cs typeface="Alfios"/>
              </a:rPr>
              <a:t>identified </a:t>
            </a:r>
            <a:r>
              <a:rPr sz="2800" spc="-50" dirty="0">
                <a:latin typeface="Alfios"/>
                <a:cs typeface="Alfios"/>
              </a:rPr>
              <a:t>and </a:t>
            </a:r>
            <a:r>
              <a:rPr sz="2800" spc="-25" dirty="0">
                <a:latin typeface="Alfios"/>
                <a:cs typeface="Alfios"/>
              </a:rPr>
              <a:t>managed </a:t>
            </a:r>
            <a:r>
              <a:rPr sz="2800" spc="-55" dirty="0">
                <a:latin typeface="Alfios"/>
                <a:cs typeface="Alfios"/>
              </a:rPr>
              <a:t>via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spc="-70" dirty="0">
                <a:latin typeface="Alfios"/>
                <a:cs typeface="Alfios"/>
              </a:rPr>
              <a:t>process  </a:t>
            </a:r>
            <a:r>
              <a:rPr sz="2800" spc="-20" dirty="0">
                <a:latin typeface="Alfios"/>
                <a:cs typeface="Alfios"/>
              </a:rPr>
              <a:t>identifier</a:t>
            </a:r>
            <a:r>
              <a:rPr sz="2800" spc="-110" dirty="0">
                <a:latin typeface="Alfios"/>
                <a:cs typeface="Alfios"/>
              </a:rPr>
              <a:t> </a:t>
            </a:r>
            <a:r>
              <a:rPr sz="2800" spc="5" dirty="0">
                <a:latin typeface="Alfios"/>
                <a:cs typeface="Alfios"/>
              </a:rPr>
              <a:t>(pid).</a:t>
            </a:r>
            <a:endParaRPr sz="28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  <a:tab pos="1280795" algn="l"/>
                <a:tab pos="1778000" algn="l"/>
                <a:tab pos="3198495" algn="l"/>
                <a:tab pos="4274820" algn="l"/>
                <a:tab pos="4674235" algn="l"/>
                <a:tab pos="5860415" algn="l"/>
                <a:tab pos="6732270" algn="l"/>
              </a:tabLst>
            </a:pPr>
            <a:r>
              <a:rPr sz="2800" spc="-75" dirty="0">
                <a:latin typeface="Alfios"/>
                <a:cs typeface="Alfios"/>
              </a:rPr>
              <a:t>W</a:t>
            </a:r>
            <a:r>
              <a:rPr sz="2800" spc="-55" dirty="0">
                <a:latin typeface="Alfios"/>
                <a:cs typeface="Alfios"/>
              </a:rPr>
              <a:t>h</a:t>
            </a:r>
            <a:r>
              <a:rPr sz="2800" spc="65" dirty="0">
                <a:latin typeface="Alfios"/>
                <a:cs typeface="Alfios"/>
              </a:rPr>
              <a:t>e</a:t>
            </a:r>
            <a:r>
              <a:rPr sz="2800" spc="-100" dirty="0">
                <a:latin typeface="Alfios"/>
                <a:cs typeface="Alfios"/>
              </a:rPr>
              <a:t>n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55" dirty="0">
                <a:latin typeface="Alfios"/>
                <a:cs typeface="Alfios"/>
              </a:rPr>
              <a:t>a</a:t>
            </a:r>
            <a:r>
              <a:rPr sz="2800" spc="-75" dirty="0">
                <a:latin typeface="Alfios"/>
                <a:cs typeface="Alfios"/>
              </a:rPr>
              <a:t>n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45" dirty="0">
                <a:latin typeface="Alfios"/>
                <a:cs typeface="Alfios"/>
              </a:rPr>
              <a:t>op</a:t>
            </a:r>
            <a:r>
              <a:rPr sz="2800" spc="65" dirty="0">
                <a:latin typeface="Alfios"/>
                <a:cs typeface="Alfios"/>
              </a:rPr>
              <a:t>e</a:t>
            </a:r>
            <a:r>
              <a:rPr sz="2800" spc="-40" dirty="0">
                <a:latin typeface="Alfios"/>
                <a:cs typeface="Alfios"/>
              </a:rPr>
              <a:t>r</a:t>
            </a:r>
            <a:r>
              <a:rPr sz="2800" spc="-65" dirty="0">
                <a:latin typeface="Alfios"/>
                <a:cs typeface="Alfios"/>
              </a:rPr>
              <a:t>a</a:t>
            </a:r>
            <a:r>
              <a:rPr sz="2800" spc="-35" dirty="0">
                <a:latin typeface="Alfios"/>
                <a:cs typeface="Alfios"/>
              </a:rPr>
              <a:t>t</a:t>
            </a:r>
            <a:r>
              <a:rPr sz="2800" spc="-55" dirty="0">
                <a:latin typeface="Alfios"/>
                <a:cs typeface="Alfios"/>
              </a:rPr>
              <a:t>i</a:t>
            </a:r>
            <a:r>
              <a:rPr sz="2800" spc="-95" dirty="0">
                <a:latin typeface="Alfios"/>
                <a:cs typeface="Alfios"/>
              </a:rPr>
              <a:t>n</a:t>
            </a:r>
            <a:r>
              <a:rPr sz="2800" spc="20" dirty="0">
                <a:latin typeface="Alfios"/>
                <a:cs typeface="Alfios"/>
              </a:rPr>
              <a:t>g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15" dirty="0">
                <a:latin typeface="Alfios"/>
                <a:cs typeface="Alfios"/>
              </a:rPr>
              <a:t>s</a:t>
            </a:r>
            <a:r>
              <a:rPr sz="2800" spc="-100" dirty="0">
                <a:latin typeface="Alfios"/>
                <a:cs typeface="Alfios"/>
              </a:rPr>
              <a:t>y</a:t>
            </a:r>
            <a:r>
              <a:rPr sz="2800" spc="-55" dirty="0">
                <a:latin typeface="Alfios"/>
                <a:cs typeface="Alfios"/>
              </a:rPr>
              <a:t>s</a:t>
            </a:r>
            <a:r>
              <a:rPr sz="2800" spc="30" dirty="0">
                <a:latin typeface="Alfios"/>
                <a:cs typeface="Alfios"/>
              </a:rPr>
              <a:t>t</a:t>
            </a:r>
            <a:r>
              <a:rPr sz="2800" spc="20" dirty="0">
                <a:latin typeface="Alfios"/>
                <a:cs typeface="Alfios"/>
              </a:rPr>
              <a:t>e</a:t>
            </a:r>
            <a:r>
              <a:rPr sz="2800" spc="-55" dirty="0">
                <a:latin typeface="Alfios"/>
                <a:cs typeface="Alfios"/>
              </a:rPr>
              <a:t>m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20" dirty="0">
                <a:latin typeface="Alfios"/>
                <a:cs typeface="Alfios"/>
              </a:rPr>
              <a:t>i</a:t>
            </a:r>
            <a:r>
              <a:rPr sz="2800" spc="-30" dirty="0">
                <a:latin typeface="Alfios"/>
                <a:cs typeface="Alfios"/>
              </a:rPr>
              <a:t>s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114" dirty="0">
                <a:latin typeface="Alfios"/>
                <a:cs typeface="Alfios"/>
              </a:rPr>
              <a:t>b</a:t>
            </a:r>
            <a:r>
              <a:rPr sz="2800" spc="-45" dirty="0">
                <a:latin typeface="Alfios"/>
                <a:cs typeface="Alfios"/>
              </a:rPr>
              <a:t>oo</a:t>
            </a:r>
            <a:r>
              <a:rPr sz="2800" spc="30" dirty="0">
                <a:latin typeface="Alfios"/>
                <a:cs typeface="Alfios"/>
              </a:rPr>
              <a:t>t</a:t>
            </a:r>
            <a:r>
              <a:rPr sz="2800" spc="20" dirty="0">
                <a:latin typeface="Alfios"/>
                <a:cs typeface="Alfios"/>
              </a:rPr>
              <a:t>e</a:t>
            </a:r>
            <a:r>
              <a:rPr sz="2800" dirty="0">
                <a:latin typeface="Alfios"/>
                <a:cs typeface="Alfios"/>
              </a:rPr>
              <a:t>d</a:t>
            </a:r>
            <a:r>
              <a:rPr sz="2800" spc="114" dirty="0">
                <a:latin typeface="Alfios"/>
                <a:cs typeface="Alfios"/>
              </a:rPr>
              <a:t>,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-45" dirty="0">
                <a:latin typeface="Alfios"/>
                <a:cs typeface="Alfios"/>
              </a:rPr>
              <a:t>o</a:t>
            </a:r>
            <a:r>
              <a:rPr sz="2800" spc="-70" dirty="0">
                <a:latin typeface="Alfios"/>
                <a:cs typeface="Alfios"/>
              </a:rPr>
              <a:t>f</a:t>
            </a:r>
            <a:r>
              <a:rPr sz="2800" spc="30" dirty="0">
                <a:latin typeface="Alfios"/>
                <a:cs typeface="Alfios"/>
              </a:rPr>
              <a:t>t</a:t>
            </a:r>
            <a:r>
              <a:rPr sz="2800" spc="20" dirty="0">
                <a:latin typeface="Alfios"/>
                <a:cs typeface="Alfios"/>
              </a:rPr>
              <a:t>e</a:t>
            </a:r>
            <a:r>
              <a:rPr sz="2800" spc="-100" dirty="0">
                <a:latin typeface="Alfios"/>
                <a:cs typeface="Alfios"/>
              </a:rPr>
              <a:t>n</a:t>
            </a:r>
            <a:r>
              <a:rPr sz="2800" dirty="0">
                <a:latin typeface="Alfios"/>
                <a:cs typeface="Alfios"/>
              </a:rPr>
              <a:t>	</a:t>
            </a:r>
            <a:r>
              <a:rPr sz="2800" spc="5" dirty="0">
                <a:latin typeface="Alfios"/>
                <a:cs typeface="Alfios"/>
              </a:rPr>
              <a:t>s</a:t>
            </a:r>
            <a:r>
              <a:rPr sz="2800" spc="20" dirty="0">
                <a:latin typeface="Alfios"/>
                <a:cs typeface="Alfios"/>
              </a:rPr>
              <a:t>e</a:t>
            </a:r>
            <a:r>
              <a:rPr sz="2800" spc="-125" dirty="0">
                <a:latin typeface="Alfios"/>
                <a:cs typeface="Alfios"/>
              </a:rPr>
              <a:t>v</a:t>
            </a:r>
            <a:r>
              <a:rPr sz="2800" spc="65" dirty="0">
                <a:latin typeface="Alfios"/>
                <a:cs typeface="Alfios"/>
              </a:rPr>
              <a:t>e</a:t>
            </a:r>
            <a:r>
              <a:rPr sz="2800" spc="-35" dirty="0">
                <a:latin typeface="Alfios"/>
                <a:cs typeface="Alfios"/>
              </a:rPr>
              <a:t>ral  </a:t>
            </a:r>
            <a:r>
              <a:rPr sz="2800" dirty="0">
                <a:latin typeface="Alfios"/>
                <a:cs typeface="Alfios"/>
              </a:rPr>
              <a:t>processes </a:t>
            </a:r>
            <a:r>
              <a:rPr sz="2800" spc="-10" dirty="0">
                <a:latin typeface="Alfios"/>
                <a:cs typeface="Alfios"/>
              </a:rPr>
              <a:t>are</a:t>
            </a:r>
            <a:r>
              <a:rPr sz="2800" spc="-200" dirty="0">
                <a:latin typeface="Alfios"/>
                <a:cs typeface="Alfios"/>
              </a:rPr>
              <a:t> </a:t>
            </a:r>
            <a:r>
              <a:rPr sz="2800" spc="15" dirty="0">
                <a:latin typeface="Alfios"/>
                <a:cs typeface="Alfios"/>
              </a:rPr>
              <a:t>created.</a:t>
            </a:r>
            <a:endParaRPr sz="2800">
              <a:latin typeface="Alfios"/>
              <a:cs typeface="Alfios"/>
            </a:endParaRPr>
          </a:p>
          <a:p>
            <a:pPr marL="286385" marR="24193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25" dirty="0">
                <a:latin typeface="Alfios"/>
                <a:cs typeface="Alfios"/>
              </a:rPr>
              <a:t>Some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10" dirty="0">
                <a:latin typeface="Alfios"/>
                <a:cs typeface="Alfios"/>
              </a:rPr>
              <a:t>these are </a:t>
            </a:r>
            <a:r>
              <a:rPr sz="2800" spc="-35" dirty="0">
                <a:latin typeface="Alfios"/>
                <a:cs typeface="Alfios"/>
              </a:rPr>
              <a:t>foreground </a:t>
            </a:r>
            <a:r>
              <a:rPr sz="2800" spc="10" dirty="0">
                <a:latin typeface="Alfios"/>
                <a:cs typeface="Alfios"/>
              </a:rPr>
              <a:t>processes, </a:t>
            </a:r>
            <a:r>
              <a:rPr sz="2800" spc="-60" dirty="0">
                <a:latin typeface="Alfios"/>
                <a:cs typeface="Alfios"/>
              </a:rPr>
              <a:t>that </a:t>
            </a:r>
            <a:r>
              <a:rPr sz="2800" spc="25" dirty="0">
                <a:latin typeface="Alfios"/>
                <a:cs typeface="Alfios"/>
              </a:rPr>
              <a:t>is,  </a:t>
            </a:r>
            <a:r>
              <a:rPr sz="2800" dirty="0">
                <a:latin typeface="Alfios"/>
                <a:cs typeface="Alfios"/>
              </a:rPr>
              <a:t>processes </a:t>
            </a:r>
            <a:r>
              <a:rPr sz="2800" spc="-60" dirty="0">
                <a:latin typeface="Alfios"/>
                <a:cs typeface="Alfios"/>
              </a:rPr>
              <a:t>that </a:t>
            </a:r>
            <a:r>
              <a:rPr sz="2800" spc="-20" dirty="0">
                <a:latin typeface="Alfios"/>
                <a:cs typeface="Alfios"/>
              </a:rPr>
              <a:t>interact </a:t>
            </a:r>
            <a:r>
              <a:rPr sz="2800" spc="-60" dirty="0">
                <a:latin typeface="Alfios"/>
                <a:cs typeface="Alfios"/>
              </a:rPr>
              <a:t>with </a:t>
            </a:r>
            <a:r>
              <a:rPr sz="2800" spc="-55" dirty="0">
                <a:latin typeface="Alfios"/>
                <a:cs typeface="Alfios"/>
              </a:rPr>
              <a:t>(human) </a:t>
            </a:r>
            <a:r>
              <a:rPr sz="2800" spc="5" dirty="0">
                <a:latin typeface="Alfios"/>
                <a:cs typeface="Alfios"/>
              </a:rPr>
              <a:t>users</a:t>
            </a:r>
            <a:r>
              <a:rPr sz="2800" spc="-515" dirty="0">
                <a:latin typeface="Alfios"/>
                <a:cs typeface="Alfios"/>
              </a:rPr>
              <a:t> </a:t>
            </a:r>
            <a:r>
              <a:rPr sz="2800" spc="-45" dirty="0">
                <a:latin typeface="Alfios"/>
                <a:cs typeface="Alfios"/>
              </a:rPr>
              <a:t>and </a:t>
            </a:r>
            <a:r>
              <a:rPr sz="2800" spc="-25" dirty="0">
                <a:latin typeface="Alfios"/>
                <a:cs typeface="Alfios"/>
              </a:rPr>
              <a:t>perform  </a:t>
            </a:r>
            <a:r>
              <a:rPr sz="2800" spc="-90" dirty="0">
                <a:latin typeface="Alfios"/>
                <a:cs typeface="Alfios"/>
              </a:rPr>
              <a:t>work </a:t>
            </a:r>
            <a:r>
              <a:rPr sz="2800" spc="-50" dirty="0">
                <a:latin typeface="Alfios"/>
                <a:cs typeface="Alfios"/>
              </a:rPr>
              <a:t>for</a:t>
            </a:r>
            <a:r>
              <a:rPr sz="2800" spc="-120" dirty="0">
                <a:latin typeface="Alfios"/>
                <a:cs typeface="Alfios"/>
              </a:rPr>
              <a:t> </a:t>
            </a:r>
            <a:r>
              <a:rPr sz="2800" spc="-15" dirty="0">
                <a:latin typeface="Alfios"/>
                <a:cs typeface="Alfios"/>
              </a:rPr>
              <a:t>them.</a:t>
            </a:r>
            <a:endParaRPr sz="28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12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64946"/>
            <a:ext cx="3382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15" dirty="0">
                <a:solidFill>
                  <a:srgbClr val="696363"/>
                </a:solidFill>
                <a:latin typeface="Arial"/>
                <a:cs typeface="Arial"/>
              </a:rPr>
              <a:t>Message</a:t>
            </a:r>
            <a:r>
              <a:rPr sz="3600" b="1" spc="-21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85" dirty="0">
                <a:solidFill>
                  <a:srgbClr val="696363"/>
                </a:solidFill>
                <a:latin typeface="Arial"/>
                <a:cs typeface="Arial"/>
              </a:rPr>
              <a:t>Passing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328674"/>
            <a:ext cx="7309484" cy="4370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64769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Alfios"/>
                <a:cs typeface="Alfios"/>
              </a:rPr>
              <a:t>Interprocess </a:t>
            </a:r>
            <a:r>
              <a:rPr sz="2600" spc="-55" dirty="0">
                <a:latin typeface="Alfios"/>
                <a:cs typeface="Alfios"/>
              </a:rPr>
              <a:t>communication </a:t>
            </a:r>
            <a:r>
              <a:rPr sz="2600" dirty="0">
                <a:latin typeface="Alfios"/>
                <a:cs typeface="Alfios"/>
              </a:rPr>
              <a:t>uses </a:t>
            </a:r>
            <a:r>
              <a:rPr sz="2600" spc="-65" dirty="0">
                <a:latin typeface="Alfios"/>
                <a:cs typeface="Alfios"/>
              </a:rPr>
              <a:t>two </a:t>
            </a:r>
            <a:r>
              <a:rPr sz="2600" spc="-20" dirty="0">
                <a:latin typeface="Alfios"/>
                <a:cs typeface="Alfios"/>
              </a:rPr>
              <a:t>primitives, </a:t>
            </a:r>
            <a:r>
              <a:rPr sz="2600" spc="-15" dirty="0">
                <a:latin typeface="Alfios"/>
                <a:cs typeface="Alfios"/>
              </a:rPr>
              <a:t>send </a:t>
            </a:r>
            <a:r>
              <a:rPr sz="2600" spc="-175" dirty="0">
                <a:latin typeface="Alfios"/>
                <a:cs typeface="Alfios"/>
              </a:rPr>
              <a:t>and  </a:t>
            </a:r>
            <a:r>
              <a:rPr sz="2600" spc="5" dirty="0">
                <a:latin typeface="Alfios"/>
                <a:cs typeface="Alfios"/>
              </a:rPr>
              <a:t>receive.</a:t>
            </a:r>
            <a:endParaRPr sz="2600">
              <a:latin typeface="Alfios"/>
              <a:cs typeface="Alfios"/>
            </a:endParaRPr>
          </a:p>
          <a:p>
            <a:pPr marL="28702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Alfios"/>
                <a:cs typeface="Alfios"/>
              </a:rPr>
              <a:t>They </a:t>
            </a:r>
            <a:r>
              <a:rPr sz="2600" spc="-45" dirty="0">
                <a:latin typeface="Alfios"/>
                <a:cs typeface="Alfios"/>
              </a:rPr>
              <a:t>can easily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50" dirty="0">
                <a:latin typeface="Alfios"/>
                <a:cs typeface="Alfios"/>
              </a:rPr>
              <a:t>put </a:t>
            </a:r>
            <a:r>
              <a:rPr sz="2600" spc="-55" dirty="0">
                <a:latin typeface="Alfios"/>
                <a:cs typeface="Alfios"/>
              </a:rPr>
              <a:t>into </a:t>
            </a:r>
            <a:r>
              <a:rPr sz="2600" spc="-65" dirty="0">
                <a:latin typeface="Alfios"/>
                <a:cs typeface="Alfios"/>
              </a:rPr>
              <a:t>library </a:t>
            </a:r>
            <a:r>
              <a:rPr sz="2600" spc="-10" dirty="0">
                <a:latin typeface="Alfios"/>
                <a:cs typeface="Alfios"/>
              </a:rPr>
              <a:t>procedures, </a:t>
            </a:r>
            <a:r>
              <a:rPr sz="2600" spc="-40" dirty="0">
                <a:latin typeface="Alfios"/>
                <a:cs typeface="Alfios"/>
              </a:rPr>
              <a:t>such</a:t>
            </a:r>
            <a:r>
              <a:rPr sz="2600" spc="-11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as</a:t>
            </a:r>
            <a:endParaRPr sz="2600">
              <a:latin typeface="Alfios"/>
              <a:cs typeface="Alfios"/>
            </a:endParaRPr>
          </a:p>
          <a:p>
            <a:pPr marL="927100" marR="3390265">
              <a:lnSpc>
                <a:spcPct val="119300"/>
              </a:lnSpc>
            </a:pPr>
            <a:r>
              <a:rPr sz="2600" i="1" spc="-220" dirty="0">
                <a:latin typeface="Times New Roman"/>
                <a:cs typeface="Times New Roman"/>
              </a:rPr>
              <a:t>send(destination,</a:t>
            </a:r>
            <a:r>
              <a:rPr sz="2600" i="1" spc="-380" dirty="0">
                <a:latin typeface="Times New Roman"/>
                <a:cs typeface="Times New Roman"/>
              </a:rPr>
              <a:t> </a:t>
            </a:r>
            <a:r>
              <a:rPr sz="2600" i="1" spc="-355" dirty="0">
                <a:latin typeface="Times New Roman"/>
                <a:cs typeface="Times New Roman"/>
              </a:rPr>
              <a:t>&amp;message);  </a:t>
            </a:r>
            <a:r>
              <a:rPr sz="2600" i="1" spc="-285" dirty="0">
                <a:latin typeface="Times New Roman"/>
                <a:cs typeface="Times New Roman"/>
              </a:rPr>
              <a:t>receive(source,</a:t>
            </a:r>
            <a:r>
              <a:rPr sz="2600" i="1" spc="-300" dirty="0">
                <a:latin typeface="Times New Roman"/>
                <a:cs typeface="Times New Roman"/>
              </a:rPr>
              <a:t> </a:t>
            </a:r>
            <a:r>
              <a:rPr sz="2600" i="1" spc="-355" dirty="0">
                <a:latin typeface="Times New Roman"/>
                <a:cs typeface="Times New Roman"/>
              </a:rPr>
              <a:t>&amp;message);</a:t>
            </a:r>
            <a:endParaRPr sz="2600">
              <a:latin typeface="Times New Roman"/>
              <a:cs typeface="Times New Roman"/>
            </a:endParaRPr>
          </a:p>
          <a:p>
            <a:pPr marL="287020" marR="69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former </a:t>
            </a:r>
            <a:r>
              <a:rPr sz="2600" spc="-15" dirty="0">
                <a:latin typeface="Alfios"/>
                <a:cs typeface="Alfios"/>
              </a:rPr>
              <a:t>call sends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given </a:t>
            </a:r>
            <a:r>
              <a:rPr sz="2600" spc="-35" dirty="0">
                <a:latin typeface="Alfios"/>
                <a:cs typeface="Alfios"/>
              </a:rPr>
              <a:t>destination </a:t>
            </a:r>
            <a:r>
              <a:rPr sz="2600" spc="-175" dirty="0">
                <a:latin typeface="Alfios"/>
                <a:cs typeface="Alfios"/>
              </a:rPr>
              <a:t>and 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latter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5" dirty="0">
                <a:latin typeface="Alfios"/>
                <a:cs typeface="Alfios"/>
              </a:rPr>
              <a:t>receives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given</a:t>
            </a:r>
            <a:r>
              <a:rPr sz="2600" spc="-229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source.</a:t>
            </a:r>
            <a:endParaRPr sz="2600">
              <a:latin typeface="Alfios"/>
              <a:cs typeface="Alfios"/>
            </a:endParaRPr>
          </a:p>
          <a:p>
            <a:pPr marL="287020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available,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receiver </a:t>
            </a:r>
            <a:r>
              <a:rPr sz="2600" spc="-35" dirty="0">
                <a:latin typeface="Alfios"/>
                <a:cs typeface="Alfios"/>
              </a:rPr>
              <a:t>can </a:t>
            </a:r>
            <a:r>
              <a:rPr sz="2600" spc="-60" dirty="0">
                <a:latin typeface="Alfios"/>
                <a:cs typeface="Alfios"/>
              </a:rPr>
              <a:t>block </a:t>
            </a:r>
            <a:r>
              <a:rPr sz="2600" spc="-50" dirty="0">
                <a:latin typeface="Alfios"/>
                <a:cs typeface="Alfios"/>
              </a:rPr>
              <a:t>until </a:t>
            </a:r>
            <a:r>
              <a:rPr sz="2600" spc="-150" dirty="0">
                <a:latin typeface="Alfios"/>
                <a:cs typeface="Alfios"/>
              </a:rPr>
              <a:t>one  </a:t>
            </a:r>
            <a:r>
              <a:rPr sz="2600" spc="-10" dirty="0">
                <a:latin typeface="Alfios"/>
                <a:cs typeface="Alfios"/>
              </a:rPr>
              <a:t>arrives. </a:t>
            </a:r>
            <a:r>
              <a:rPr sz="2600" spc="-65" dirty="0">
                <a:latin typeface="Alfios"/>
                <a:cs typeface="Alfios"/>
              </a:rPr>
              <a:t>Alternatively,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20" dirty="0">
                <a:latin typeface="Alfios"/>
                <a:cs typeface="Alfios"/>
              </a:rPr>
              <a:t>return </a:t>
            </a:r>
            <a:r>
              <a:rPr sz="2600" spc="-35" dirty="0">
                <a:latin typeface="Alfios"/>
                <a:cs typeface="Alfios"/>
              </a:rPr>
              <a:t>immediately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85" dirty="0">
                <a:latin typeface="Alfios"/>
                <a:cs typeface="Alfios"/>
              </a:rPr>
              <a:t>an  </a:t>
            </a:r>
            <a:r>
              <a:rPr sz="2600" spc="-20" dirty="0">
                <a:latin typeface="Alfios"/>
                <a:cs typeface="Alfios"/>
              </a:rPr>
              <a:t>error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code.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499618"/>
            <a:ext cx="6953884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25" dirty="0">
                <a:latin typeface="Times New Roman"/>
                <a:cs typeface="Times New Roman"/>
              </a:rPr>
              <a:t>Message </a:t>
            </a:r>
            <a:r>
              <a:rPr sz="2800" b="1" spc="-15" dirty="0">
                <a:latin typeface="Times New Roman"/>
                <a:cs typeface="Times New Roman"/>
              </a:rPr>
              <a:t>passing </a:t>
            </a:r>
            <a:r>
              <a:rPr sz="2800" b="1" spc="-25" dirty="0">
                <a:latin typeface="Times New Roman"/>
                <a:cs typeface="Times New Roman"/>
              </a:rPr>
              <a:t>systems </a:t>
            </a:r>
            <a:r>
              <a:rPr sz="2800" b="1" spc="-35" dirty="0">
                <a:latin typeface="Times New Roman"/>
                <a:cs typeface="Times New Roman"/>
              </a:rPr>
              <a:t>have </a:t>
            </a:r>
            <a:r>
              <a:rPr sz="2800" b="1" spc="-70" dirty="0">
                <a:latin typeface="Times New Roman"/>
                <a:cs typeface="Times New Roman"/>
              </a:rPr>
              <a:t>many</a:t>
            </a:r>
            <a:r>
              <a:rPr sz="2800" b="1" spc="-495" dirty="0">
                <a:latin typeface="Times New Roman"/>
                <a:cs typeface="Times New Roman"/>
              </a:rPr>
              <a:t> </a:t>
            </a:r>
            <a:r>
              <a:rPr sz="2800" b="1" dirty="0">
                <a:latin typeface="Times New Roman"/>
                <a:cs typeface="Times New Roman"/>
              </a:rPr>
              <a:t>problems,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966343"/>
            <a:ext cx="7786370" cy="500697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87020" marR="16510" indent="-274320" algn="just">
              <a:lnSpc>
                <a:spcPct val="90000"/>
              </a:lnSpc>
              <a:spcBef>
                <a:spcPts val="4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0" dirty="0">
                <a:latin typeface="Alfios"/>
                <a:cs typeface="Alfios"/>
              </a:rPr>
              <a:t>Especially </a:t>
            </a:r>
            <a:r>
              <a:rPr sz="2600" spc="-40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communicating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75" dirty="0">
                <a:latin typeface="Alfios"/>
                <a:cs typeface="Alfios"/>
              </a:rPr>
              <a:t>on </a:t>
            </a:r>
            <a:r>
              <a:rPr sz="2600" spc="-65" dirty="0">
                <a:latin typeface="Alfios"/>
                <a:cs typeface="Alfios"/>
              </a:rPr>
              <a:t>different  </a:t>
            </a:r>
            <a:r>
              <a:rPr sz="2600" spc="-35" dirty="0">
                <a:latin typeface="Alfios"/>
                <a:cs typeface="Alfios"/>
              </a:rPr>
              <a:t>machines </a:t>
            </a:r>
            <a:r>
              <a:rPr sz="2600" spc="-15" dirty="0">
                <a:latin typeface="Alfios"/>
                <a:cs typeface="Alfios"/>
              </a:rPr>
              <a:t>connected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40" dirty="0">
                <a:latin typeface="Alfios"/>
                <a:cs typeface="Alfios"/>
              </a:rPr>
              <a:t>a network. </a:t>
            </a:r>
            <a:r>
              <a:rPr sz="2600" spc="-135" dirty="0">
                <a:latin typeface="Alfios"/>
                <a:cs typeface="Alfios"/>
              </a:rPr>
              <a:t>For </a:t>
            </a:r>
            <a:r>
              <a:rPr sz="2600" spc="5" dirty="0">
                <a:latin typeface="Alfios"/>
                <a:cs typeface="Alfios"/>
              </a:rPr>
              <a:t>example, messages </a:t>
            </a:r>
            <a:r>
              <a:rPr sz="2600" spc="-45" dirty="0">
                <a:latin typeface="Alfios"/>
                <a:cs typeface="Alfios"/>
              </a:rPr>
              <a:t>can 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30" dirty="0">
                <a:latin typeface="Alfios"/>
                <a:cs typeface="Alfios"/>
              </a:rPr>
              <a:t>lost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9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network.</a:t>
            </a:r>
            <a:endParaRPr sz="2600">
              <a:latin typeface="Alfios"/>
              <a:cs typeface="Alfios"/>
            </a:endParaRPr>
          </a:p>
          <a:p>
            <a:pPr marL="287020" marR="5080" indent="-274320" algn="just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5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solve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25" dirty="0">
                <a:latin typeface="Alfios"/>
                <a:cs typeface="Alfios"/>
              </a:rPr>
              <a:t>problem,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60" dirty="0">
                <a:latin typeface="Alfios"/>
                <a:cs typeface="Alfios"/>
              </a:rPr>
              <a:t>soon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5" dirty="0">
                <a:latin typeface="Alfios"/>
                <a:cs typeface="Alfios"/>
              </a:rPr>
              <a:t>been </a:t>
            </a:r>
            <a:r>
              <a:rPr sz="2600" spc="-40" dirty="0">
                <a:latin typeface="Alfios"/>
                <a:cs typeface="Alfios"/>
              </a:rPr>
              <a:t>received,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receiver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-10" dirty="0">
                <a:latin typeface="Alfios"/>
                <a:cs typeface="Alfios"/>
              </a:rPr>
              <a:t>send </a:t>
            </a:r>
            <a:r>
              <a:rPr sz="2600" spc="-55" dirty="0">
                <a:latin typeface="Alfios"/>
                <a:cs typeface="Alfios"/>
              </a:rPr>
              <a:t>back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special </a:t>
            </a:r>
            <a:r>
              <a:rPr sz="2600" b="1" spc="25" dirty="0">
                <a:latin typeface="Times New Roman"/>
                <a:cs typeface="Times New Roman"/>
              </a:rPr>
              <a:t>acknowledgement  </a:t>
            </a:r>
            <a:r>
              <a:rPr sz="2600" spc="10" dirty="0">
                <a:latin typeface="Alfios"/>
                <a:cs typeface="Alfios"/>
              </a:rPr>
              <a:t>message.</a:t>
            </a:r>
            <a:endParaRPr sz="2600">
              <a:latin typeface="Alfios"/>
              <a:cs typeface="Alfios"/>
            </a:endParaRPr>
          </a:p>
          <a:p>
            <a:pPr marL="287020" marR="15875" indent="-274320" algn="just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sender </a:t>
            </a:r>
            <a:r>
              <a:rPr sz="2600" spc="-65" dirty="0">
                <a:latin typeface="Alfios"/>
                <a:cs typeface="Alfios"/>
              </a:rPr>
              <a:t>has </a:t>
            </a:r>
            <a:r>
              <a:rPr sz="2600" spc="-60" dirty="0">
                <a:latin typeface="Alfios"/>
                <a:cs typeface="Alfios"/>
              </a:rPr>
              <a:t>not </a:t>
            </a:r>
            <a:r>
              <a:rPr sz="2600" dirty="0">
                <a:latin typeface="Alfios"/>
                <a:cs typeface="Alfios"/>
              </a:rPr>
              <a:t>received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acknowledgement </a:t>
            </a:r>
            <a:r>
              <a:rPr sz="2600" spc="-60" dirty="0">
                <a:latin typeface="Alfios"/>
                <a:cs typeface="Alfios"/>
              </a:rPr>
              <a:t>within </a:t>
            </a:r>
            <a:r>
              <a:rPr sz="2600" spc="-390" dirty="0">
                <a:latin typeface="Alfios"/>
                <a:cs typeface="Alfios"/>
              </a:rPr>
              <a:t>a  </a:t>
            </a:r>
            <a:r>
              <a:rPr sz="2600" spc="-10" dirty="0">
                <a:latin typeface="Alfios"/>
                <a:cs typeface="Alfios"/>
              </a:rPr>
              <a:t>certain time </a:t>
            </a:r>
            <a:r>
              <a:rPr sz="2600" spc="-15" dirty="0">
                <a:latin typeface="Alfios"/>
                <a:cs typeface="Alfios"/>
              </a:rPr>
              <a:t>interval, </a:t>
            </a:r>
            <a:r>
              <a:rPr sz="2600" spc="-30" dirty="0">
                <a:latin typeface="Alfios"/>
                <a:cs typeface="Alfios"/>
              </a:rPr>
              <a:t>it retransmits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280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message.</a:t>
            </a:r>
            <a:endParaRPr sz="2600">
              <a:latin typeface="Alfios"/>
              <a:cs typeface="Alfios"/>
            </a:endParaRPr>
          </a:p>
          <a:p>
            <a:pPr marL="287020" marR="17780" indent="-274320" algn="just">
              <a:lnSpc>
                <a:spcPct val="90000"/>
              </a:lnSpc>
              <a:spcBef>
                <a:spcPts val="56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0" dirty="0">
                <a:latin typeface="Alfios"/>
                <a:cs typeface="Alfios"/>
              </a:rPr>
              <a:t>Now </a:t>
            </a:r>
            <a:r>
              <a:rPr sz="2600" spc="-25" dirty="0">
                <a:latin typeface="Alfios"/>
                <a:cs typeface="Alfios"/>
              </a:rPr>
              <a:t>consider </a:t>
            </a:r>
            <a:r>
              <a:rPr sz="2600" spc="-65" dirty="0">
                <a:latin typeface="Alfios"/>
                <a:cs typeface="Alfios"/>
              </a:rPr>
              <a:t>what </a:t>
            </a:r>
            <a:r>
              <a:rPr sz="2600" spc="-45" dirty="0">
                <a:latin typeface="Alfios"/>
                <a:cs typeface="Alfios"/>
              </a:rPr>
              <a:t>happens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10" dirty="0">
                <a:latin typeface="Alfios"/>
                <a:cs typeface="Alfios"/>
              </a:rPr>
              <a:t>itself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received  </a:t>
            </a:r>
            <a:r>
              <a:rPr sz="2600" spc="-45" dirty="0">
                <a:latin typeface="Alfios"/>
                <a:cs typeface="Alfios"/>
              </a:rPr>
              <a:t>correctly, </a:t>
            </a:r>
            <a:r>
              <a:rPr sz="2600" spc="-60" dirty="0">
                <a:latin typeface="Alfios"/>
                <a:cs typeface="Alfios"/>
              </a:rPr>
              <a:t>but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acknowledgement is </a:t>
            </a:r>
            <a:r>
              <a:rPr sz="2600" dirty="0">
                <a:latin typeface="Alfios"/>
                <a:cs typeface="Alfios"/>
              </a:rPr>
              <a:t>lost.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sender </a:t>
            </a:r>
            <a:r>
              <a:rPr sz="2600" spc="-25" dirty="0">
                <a:latin typeface="Alfios"/>
                <a:cs typeface="Alfios"/>
              </a:rPr>
              <a:t>will  </a:t>
            </a:r>
            <a:r>
              <a:rPr sz="2600" spc="-35" dirty="0">
                <a:latin typeface="Alfios"/>
                <a:cs typeface="Alfios"/>
              </a:rPr>
              <a:t>retransmit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10" dirty="0">
                <a:latin typeface="Alfios"/>
                <a:cs typeface="Alfios"/>
              </a:rPr>
              <a:t>message, </a:t>
            </a:r>
            <a:r>
              <a:rPr sz="2600" spc="-30" dirty="0">
                <a:latin typeface="Alfios"/>
                <a:cs typeface="Alfios"/>
              </a:rPr>
              <a:t>so the </a:t>
            </a:r>
            <a:r>
              <a:rPr sz="2600" spc="-10" dirty="0">
                <a:latin typeface="Alfios"/>
                <a:cs typeface="Alfios"/>
              </a:rPr>
              <a:t>receiver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20" dirty="0">
                <a:latin typeface="Alfios"/>
                <a:cs typeface="Alfios"/>
              </a:rPr>
              <a:t>get </a:t>
            </a:r>
            <a:r>
              <a:rPr sz="2600" spc="-30" dirty="0">
                <a:latin typeface="Alfios"/>
                <a:cs typeface="Alfios"/>
              </a:rPr>
              <a:t>it</a:t>
            </a:r>
            <a:r>
              <a:rPr sz="2600" spc="-434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twice.</a:t>
            </a:r>
            <a:endParaRPr sz="2600">
              <a:latin typeface="Alfios"/>
              <a:cs typeface="Alfios"/>
            </a:endParaRPr>
          </a:p>
          <a:p>
            <a:pPr marL="286385" marR="17780" indent="-274320" algn="just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0" dirty="0">
                <a:latin typeface="Alfios"/>
                <a:cs typeface="Alfios"/>
              </a:rPr>
              <a:t>essential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receiver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able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distinguish a </a:t>
            </a:r>
            <a:r>
              <a:rPr sz="2600" spc="-150" dirty="0">
                <a:latin typeface="Alfios"/>
                <a:cs typeface="Alfios"/>
              </a:rPr>
              <a:t>new 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retransmission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35" dirty="0">
                <a:latin typeface="Alfios"/>
                <a:cs typeface="Alfios"/>
              </a:rPr>
              <a:t>old</a:t>
            </a:r>
            <a:r>
              <a:rPr sz="2600" spc="-2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one.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752348"/>
            <a:ext cx="7633334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6985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Usually,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50" dirty="0">
                <a:latin typeface="Alfios"/>
                <a:cs typeface="Alfios"/>
              </a:rPr>
              <a:t>problem </a:t>
            </a:r>
            <a:r>
              <a:rPr sz="2600" spc="-15" dirty="0">
                <a:latin typeface="Alfios"/>
                <a:cs typeface="Alfios"/>
              </a:rPr>
              <a:t>is</a:t>
            </a:r>
            <a:r>
              <a:rPr sz="2600" spc="62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solved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40" dirty="0">
                <a:latin typeface="Alfios"/>
                <a:cs typeface="Alfios"/>
              </a:rPr>
              <a:t>putting</a:t>
            </a:r>
            <a:r>
              <a:rPr sz="2600" spc="57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consecutive  </a:t>
            </a:r>
            <a:r>
              <a:rPr sz="2600" dirty="0">
                <a:latin typeface="Alfios"/>
                <a:cs typeface="Alfios"/>
              </a:rPr>
              <a:t>sequence </a:t>
            </a:r>
            <a:r>
              <a:rPr sz="2600" spc="-40" dirty="0">
                <a:latin typeface="Alfios"/>
                <a:cs typeface="Alfios"/>
              </a:rPr>
              <a:t>numbers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35" dirty="0">
                <a:latin typeface="Alfios"/>
                <a:cs typeface="Alfios"/>
              </a:rPr>
              <a:t>original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message.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receiver </a:t>
            </a:r>
            <a:r>
              <a:rPr sz="2600" spc="15" dirty="0">
                <a:latin typeface="Alfios"/>
                <a:cs typeface="Alfios"/>
              </a:rPr>
              <a:t>gets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10" dirty="0">
                <a:latin typeface="Alfios"/>
                <a:cs typeface="Alfios"/>
              </a:rPr>
              <a:t>message </a:t>
            </a:r>
            <a:r>
              <a:rPr sz="2600" spc="-25" dirty="0">
                <a:latin typeface="Alfios"/>
                <a:cs typeface="Alfios"/>
              </a:rPr>
              <a:t>bearing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same </a:t>
            </a:r>
            <a:r>
              <a:rPr sz="2600" spc="-45" dirty="0">
                <a:latin typeface="Alfios"/>
                <a:cs typeface="Alfios"/>
              </a:rPr>
              <a:t>sequence 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previous </a:t>
            </a:r>
            <a:r>
              <a:rPr sz="2600" spc="15" dirty="0">
                <a:latin typeface="Alfios"/>
                <a:cs typeface="Alfios"/>
              </a:rPr>
              <a:t>message,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90" dirty="0">
                <a:latin typeface="Alfios"/>
                <a:cs typeface="Alfios"/>
              </a:rPr>
              <a:t>knows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5" dirty="0">
                <a:latin typeface="Alfios"/>
                <a:cs typeface="Alfios"/>
              </a:rPr>
              <a:t>message </a:t>
            </a:r>
            <a:r>
              <a:rPr sz="2600" spc="-25" dirty="0">
                <a:latin typeface="Alfios"/>
                <a:cs typeface="Alfios"/>
              </a:rPr>
              <a:t>is 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duplicate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0" dirty="0">
                <a:latin typeface="Alfios"/>
                <a:cs typeface="Alfios"/>
              </a:rPr>
              <a:t>be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ignored.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3359658"/>
            <a:ext cx="7633334" cy="16097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 </a:t>
            </a: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also </a:t>
            </a:r>
            <a:r>
              <a:rPr sz="2600" spc="-15" dirty="0">
                <a:latin typeface="Alfios"/>
                <a:cs typeface="Alfios"/>
              </a:rPr>
              <a:t>design </a:t>
            </a:r>
            <a:r>
              <a:rPr sz="2600" spc="-10" dirty="0">
                <a:latin typeface="Alfios"/>
                <a:cs typeface="Alfios"/>
              </a:rPr>
              <a:t>issues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important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130" dirty="0">
                <a:latin typeface="Alfios"/>
                <a:cs typeface="Alfios"/>
              </a:rPr>
              <a:t>the  </a:t>
            </a:r>
            <a:r>
              <a:rPr sz="2600" spc="-5" dirty="0">
                <a:latin typeface="Alfios"/>
                <a:cs typeface="Alfios"/>
              </a:rPr>
              <a:t>sender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5" dirty="0">
                <a:latin typeface="Alfios"/>
                <a:cs typeface="Alfios"/>
              </a:rPr>
              <a:t>receiver </a:t>
            </a:r>
            <a:r>
              <a:rPr sz="2600" spc="-10" dirty="0">
                <a:latin typeface="Alfios"/>
                <a:cs typeface="Alfios"/>
              </a:rPr>
              <a:t>are </a:t>
            </a:r>
            <a:r>
              <a:rPr sz="2600" spc="-70" dirty="0">
                <a:latin typeface="Alfios"/>
                <a:cs typeface="Alfios"/>
              </a:rPr>
              <a:t>on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same </a:t>
            </a:r>
            <a:r>
              <a:rPr sz="2600" spc="-25" dirty="0">
                <a:latin typeface="Alfios"/>
                <a:cs typeface="Alfios"/>
              </a:rPr>
              <a:t>machine. </a:t>
            </a:r>
            <a:r>
              <a:rPr sz="2600" spc="-6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these </a:t>
            </a:r>
            <a:r>
              <a:rPr sz="2600" spc="-20" dirty="0">
                <a:latin typeface="Alfios"/>
                <a:cs typeface="Alfios"/>
              </a:rPr>
              <a:t>is  </a:t>
            </a:r>
            <a:r>
              <a:rPr sz="2600" spc="-15" dirty="0">
                <a:latin typeface="Alfios"/>
                <a:cs typeface="Alfios"/>
              </a:rPr>
              <a:t>performance. </a:t>
            </a:r>
            <a:r>
              <a:rPr sz="2600" spc="-95" dirty="0">
                <a:latin typeface="Alfios"/>
                <a:cs typeface="Alfios"/>
              </a:rPr>
              <a:t>Copying </a:t>
            </a:r>
            <a:r>
              <a:rPr sz="2600" spc="5" dirty="0">
                <a:latin typeface="Alfios"/>
                <a:cs typeface="Alfios"/>
              </a:rPr>
              <a:t>messages </a:t>
            </a:r>
            <a:r>
              <a:rPr sz="2600" spc="-60" dirty="0">
                <a:latin typeface="Alfios"/>
                <a:cs typeface="Alfios"/>
              </a:rPr>
              <a:t>from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another 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80" dirty="0">
                <a:latin typeface="Alfios"/>
                <a:cs typeface="Alfios"/>
              </a:rPr>
              <a:t>always </a:t>
            </a:r>
            <a:r>
              <a:rPr sz="2600" spc="-45" dirty="0">
                <a:latin typeface="Alfios"/>
                <a:cs typeface="Alfios"/>
              </a:rPr>
              <a:t>slower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45" dirty="0">
                <a:latin typeface="Alfios"/>
                <a:cs typeface="Alfios"/>
              </a:rPr>
              <a:t>doing </a:t>
            </a:r>
            <a:r>
              <a:rPr sz="2600" spc="-40" dirty="0">
                <a:latin typeface="Alfios"/>
                <a:cs typeface="Alfios"/>
              </a:rPr>
              <a:t>a semaphore</a:t>
            </a:r>
            <a:r>
              <a:rPr sz="2600" spc="5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operation.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1383919"/>
            <a:ext cx="7621270" cy="45021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6350" indent="-274320" algn="just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We </a:t>
            </a:r>
            <a:r>
              <a:rPr sz="2400" spc="-15" dirty="0">
                <a:latin typeface="Alfios"/>
                <a:cs typeface="Alfios"/>
              </a:rPr>
              <a:t>assume </a:t>
            </a:r>
            <a:r>
              <a:rPr sz="2400" spc="-60" dirty="0">
                <a:latin typeface="Alfios"/>
                <a:cs typeface="Alfios"/>
              </a:rPr>
              <a:t>that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dirty="0">
                <a:latin typeface="Alfios"/>
                <a:cs typeface="Alfios"/>
              </a:rPr>
              <a:t>messages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same </a:t>
            </a:r>
            <a:r>
              <a:rPr sz="2400" spc="-30" dirty="0">
                <a:latin typeface="Alfios"/>
                <a:cs typeface="Alfios"/>
              </a:rPr>
              <a:t>size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60" dirty="0">
                <a:latin typeface="Alfios"/>
                <a:cs typeface="Alfios"/>
              </a:rPr>
              <a:t>that </a:t>
            </a:r>
            <a:r>
              <a:rPr sz="2400" spc="-35" dirty="0">
                <a:latin typeface="Alfios"/>
                <a:cs typeface="Alfios"/>
              </a:rPr>
              <a:t>messages  </a:t>
            </a:r>
            <a:r>
              <a:rPr sz="2400" spc="-10" dirty="0">
                <a:latin typeface="Alfios"/>
                <a:cs typeface="Alfios"/>
              </a:rPr>
              <a:t>sent </a:t>
            </a:r>
            <a:r>
              <a:rPr sz="2400" spc="-50" dirty="0">
                <a:latin typeface="Alfios"/>
                <a:cs typeface="Alfios"/>
              </a:rPr>
              <a:t>but not </a:t>
            </a:r>
            <a:r>
              <a:rPr sz="2400" spc="-45" dirty="0">
                <a:latin typeface="Alfios"/>
                <a:cs typeface="Alfios"/>
              </a:rPr>
              <a:t>yet </a:t>
            </a:r>
            <a:r>
              <a:rPr sz="2400" spc="-10" dirty="0">
                <a:latin typeface="Alfios"/>
                <a:cs typeface="Alfios"/>
              </a:rPr>
              <a:t>received are </a:t>
            </a:r>
            <a:r>
              <a:rPr sz="2400" spc="-25" dirty="0">
                <a:latin typeface="Alfios"/>
                <a:cs typeface="Alfios"/>
              </a:rPr>
              <a:t>buffered </a:t>
            </a:r>
            <a:r>
              <a:rPr sz="2400" spc="-45" dirty="0">
                <a:latin typeface="Alfios"/>
                <a:cs typeface="Alfios"/>
              </a:rPr>
              <a:t>automatically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spc="-30" dirty="0">
                <a:latin typeface="Alfios"/>
                <a:cs typeface="Alfios"/>
              </a:rPr>
              <a:t>operating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system.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590"/>
              </a:lnSpc>
              <a:spcBef>
                <a:spcPts val="3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5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25" dirty="0">
                <a:latin typeface="Alfios"/>
                <a:cs typeface="Alfios"/>
              </a:rPr>
              <a:t>solution,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total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i="1" spc="-150" dirty="0">
                <a:latin typeface="Times New Roman"/>
                <a:cs typeface="Times New Roman"/>
              </a:rPr>
              <a:t>N </a:t>
            </a:r>
            <a:r>
              <a:rPr sz="2400" spc="5" dirty="0">
                <a:latin typeface="Alfios"/>
                <a:cs typeface="Alfios"/>
              </a:rPr>
              <a:t>messages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20" dirty="0">
                <a:latin typeface="Alfios"/>
                <a:cs typeface="Alfios"/>
              </a:rPr>
              <a:t>used, </a:t>
            </a:r>
            <a:r>
              <a:rPr sz="2400" spc="-40" dirty="0">
                <a:latin typeface="Alfios"/>
                <a:cs typeface="Alfios"/>
              </a:rPr>
              <a:t>analogous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330" dirty="0">
                <a:latin typeface="Alfios"/>
                <a:cs typeface="Alfios"/>
              </a:rPr>
              <a:t> </a:t>
            </a:r>
            <a:r>
              <a:rPr sz="2400" i="1" spc="-355" dirty="0">
                <a:latin typeface="Times New Roman"/>
                <a:cs typeface="Times New Roman"/>
              </a:rPr>
              <a:t>N</a:t>
            </a:r>
            <a:endParaRPr sz="2400">
              <a:latin typeface="Times New Roman"/>
              <a:cs typeface="Times New Roman"/>
            </a:endParaRPr>
          </a:p>
          <a:p>
            <a:pPr marL="286385" algn="just">
              <a:lnSpc>
                <a:spcPts val="2590"/>
              </a:lnSpc>
            </a:pPr>
            <a:r>
              <a:rPr sz="2400" spc="-20" dirty="0">
                <a:latin typeface="Alfios"/>
                <a:cs typeface="Alfios"/>
              </a:rPr>
              <a:t>slots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30" dirty="0">
                <a:latin typeface="Alfios"/>
                <a:cs typeface="Alfios"/>
              </a:rPr>
              <a:t>shared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-18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buffer.</a:t>
            </a:r>
            <a:endParaRPr sz="2400">
              <a:latin typeface="Alfios"/>
              <a:cs typeface="Alfios"/>
            </a:endParaRPr>
          </a:p>
          <a:p>
            <a:pPr marL="286385" marR="5715" indent="-274320" algn="just">
              <a:lnSpc>
                <a:spcPts val="2300"/>
              </a:lnSpc>
              <a:spcBef>
                <a:spcPts val="58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consumer </a:t>
            </a:r>
            <a:r>
              <a:rPr sz="2400" spc="-5" dirty="0">
                <a:latin typeface="Alfios"/>
                <a:cs typeface="Alfios"/>
              </a:rPr>
              <a:t>starts </a:t>
            </a:r>
            <a:r>
              <a:rPr sz="2400" spc="-35" dirty="0">
                <a:latin typeface="Alfios"/>
                <a:cs typeface="Alfios"/>
              </a:rPr>
              <a:t>out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25" dirty="0">
                <a:latin typeface="Alfios"/>
                <a:cs typeface="Alfios"/>
              </a:rPr>
              <a:t>sending </a:t>
            </a:r>
            <a:r>
              <a:rPr sz="2400" i="1" spc="-150" dirty="0">
                <a:latin typeface="Times New Roman"/>
                <a:cs typeface="Times New Roman"/>
              </a:rPr>
              <a:t>N </a:t>
            </a:r>
            <a:r>
              <a:rPr sz="2400" spc="-40" dirty="0">
                <a:latin typeface="Alfios"/>
                <a:cs typeface="Alfios"/>
              </a:rPr>
              <a:t>empty </a:t>
            </a:r>
            <a:r>
              <a:rPr sz="2400" spc="5" dirty="0">
                <a:latin typeface="Alfios"/>
                <a:cs typeface="Alfios"/>
              </a:rPr>
              <a:t>messages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130" dirty="0">
                <a:latin typeface="Alfios"/>
                <a:cs typeface="Alfios"/>
              </a:rPr>
              <a:t>the  </a:t>
            </a:r>
            <a:r>
              <a:rPr sz="2400" spc="-35" dirty="0">
                <a:latin typeface="Alfios"/>
                <a:cs typeface="Alfios"/>
              </a:rPr>
              <a:t>producer. </a:t>
            </a:r>
            <a:r>
              <a:rPr sz="2400" spc="-25" dirty="0">
                <a:latin typeface="Alfios"/>
                <a:cs typeface="Alfios"/>
              </a:rPr>
              <a:t>Whenever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producer </a:t>
            </a:r>
            <a:r>
              <a:rPr sz="2400" spc="-55" dirty="0">
                <a:latin typeface="Alfios"/>
                <a:cs typeface="Alfios"/>
              </a:rPr>
              <a:t>has an </a:t>
            </a:r>
            <a:r>
              <a:rPr sz="2400" spc="-20" dirty="0">
                <a:latin typeface="Alfios"/>
                <a:cs typeface="Alfios"/>
              </a:rPr>
              <a:t>item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15" dirty="0">
                <a:latin typeface="Alfios"/>
                <a:cs typeface="Alfios"/>
              </a:rPr>
              <a:t>give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the  </a:t>
            </a:r>
            <a:r>
              <a:rPr sz="2400" spc="-35" dirty="0">
                <a:latin typeface="Alfios"/>
                <a:cs typeface="Alfios"/>
              </a:rPr>
              <a:t>consumer,</a:t>
            </a:r>
            <a:r>
              <a:rPr sz="2400" spc="-14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takes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an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empty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message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sends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back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full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one.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100"/>
              </a:lnSpc>
              <a:spcBef>
                <a:spcPts val="63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If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producer </a:t>
            </a:r>
            <a:r>
              <a:rPr sz="2400" spc="-65" dirty="0">
                <a:latin typeface="Alfios"/>
                <a:cs typeface="Alfios"/>
              </a:rPr>
              <a:t>works </a:t>
            </a:r>
            <a:r>
              <a:rPr sz="2400" spc="-15" dirty="0">
                <a:latin typeface="Alfios"/>
                <a:cs typeface="Alfios"/>
              </a:rPr>
              <a:t>faster </a:t>
            </a:r>
            <a:r>
              <a:rPr sz="2400" spc="-65" dirty="0">
                <a:latin typeface="Alfios"/>
                <a:cs typeface="Alfios"/>
              </a:rPr>
              <a:t>than </a:t>
            </a:r>
            <a:r>
              <a:rPr sz="2400" spc="-35" dirty="0">
                <a:latin typeface="Alfios"/>
                <a:cs typeface="Alfios"/>
              </a:rPr>
              <a:t>the consumer,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messages </a:t>
            </a:r>
            <a:r>
              <a:rPr sz="2400" spc="52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15" dirty="0">
                <a:latin typeface="Alfios"/>
                <a:cs typeface="Alfios"/>
              </a:rPr>
              <a:t>be </a:t>
            </a:r>
            <a:r>
              <a:rPr sz="2400" spc="-10" dirty="0">
                <a:latin typeface="Alfios"/>
                <a:cs typeface="Alfios"/>
              </a:rPr>
              <a:t>full, </a:t>
            </a:r>
            <a:r>
              <a:rPr sz="2400" spc="-40" dirty="0">
                <a:latin typeface="Alfios"/>
                <a:cs typeface="Alfios"/>
              </a:rPr>
              <a:t>waiting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4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consumer: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producer will </a:t>
            </a:r>
            <a:r>
              <a:rPr sz="2400" dirty="0">
                <a:latin typeface="Alfios"/>
                <a:cs typeface="Alfios"/>
              </a:rPr>
              <a:t>be  </a:t>
            </a:r>
            <a:r>
              <a:rPr sz="2400" spc="-20" dirty="0">
                <a:latin typeface="Alfios"/>
                <a:cs typeface="Alfios"/>
              </a:rPr>
              <a:t>blocked,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55" dirty="0">
                <a:latin typeface="Alfios"/>
                <a:cs typeface="Alfios"/>
              </a:rPr>
              <a:t>an </a:t>
            </a:r>
            <a:r>
              <a:rPr sz="2400" spc="-40" dirty="0">
                <a:latin typeface="Alfios"/>
                <a:cs typeface="Alfios"/>
              </a:rPr>
              <a:t>empty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10" dirty="0">
                <a:latin typeface="Alfios"/>
                <a:cs typeface="Alfios"/>
              </a:rPr>
              <a:t>come</a:t>
            </a:r>
            <a:r>
              <a:rPr sz="2400" spc="-34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back.</a:t>
            </a:r>
            <a:endParaRPr sz="2400">
              <a:latin typeface="Alfios"/>
              <a:cs typeface="Alfios"/>
            </a:endParaRPr>
          </a:p>
          <a:p>
            <a:pPr marL="286385" marR="6350" indent="-274320" algn="just">
              <a:lnSpc>
                <a:spcPts val="2310"/>
              </a:lnSpc>
              <a:spcBef>
                <a:spcPts val="5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If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consumer </a:t>
            </a:r>
            <a:r>
              <a:rPr sz="2400" spc="-65" dirty="0">
                <a:latin typeface="Alfios"/>
                <a:cs typeface="Alfios"/>
              </a:rPr>
              <a:t>works </a:t>
            </a:r>
            <a:r>
              <a:rPr sz="2400" spc="-35" dirty="0">
                <a:latin typeface="Alfios"/>
                <a:cs typeface="Alfios"/>
              </a:rPr>
              <a:t>faster,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5" dirty="0">
                <a:latin typeface="Alfios"/>
                <a:cs typeface="Alfios"/>
              </a:rPr>
              <a:t>messages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110" dirty="0">
                <a:latin typeface="Alfios"/>
                <a:cs typeface="Alfios"/>
              </a:rPr>
              <a:t>empty 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producer </a:t>
            </a:r>
            <a:r>
              <a:rPr sz="2400" spc="-35" dirty="0">
                <a:latin typeface="Alfios"/>
                <a:cs typeface="Alfios"/>
              </a:rPr>
              <a:t>to fill them </a:t>
            </a:r>
            <a:r>
              <a:rPr sz="2400" spc="-5" dirty="0">
                <a:latin typeface="Alfios"/>
                <a:cs typeface="Alfios"/>
              </a:rPr>
              <a:t>up: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consumer will be  </a:t>
            </a:r>
            <a:r>
              <a:rPr sz="2400" spc="-20" dirty="0">
                <a:latin typeface="Alfios"/>
                <a:cs typeface="Alfios"/>
              </a:rPr>
              <a:t>blocked,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35" dirty="0">
                <a:latin typeface="Alfios"/>
                <a:cs typeface="Alfios"/>
              </a:rPr>
              <a:t>a full</a:t>
            </a:r>
            <a:r>
              <a:rPr sz="2400" spc="-270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message.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7307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b="1" spc="-270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Produce</a:t>
            </a:r>
            <a:r>
              <a:rPr sz="2700" spc="-817" baseline="64814" dirty="0"/>
              <a:t>h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2700" spc="-817" baseline="64814" dirty="0"/>
              <a:t>ttp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-C</a:t>
            </a:r>
            <a:r>
              <a:rPr sz="2700" spc="-817" baseline="64814" dirty="0"/>
              <a:t>s://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2700" spc="-817" baseline="64814" dirty="0"/>
              <a:t>ge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2700" spc="-817" baseline="64814" dirty="0"/>
              <a:t>nu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s</a:t>
            </a:r>
            <a:r>
              <a:rPr sz="2700" spc="-817" baseline="64814" dirty="0"/>
              <a:t>in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u</a:t>
            </a:r>
            <a:r>
              <a:rPr sz="2700" spc="-817" baseline="64814" dirty="0"/>
              <a:t>en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m</a:t>
            </a:r>
            <a:r>
              <a:rPr sz="2700" spc="-817" baseline="64814" dirty="0"/>
              <a:t>otes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817" baseline="64814" dirty="0"/>
              <a:t>.c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2700" spc="-817" baseline="64814" dirty="0"/>
              <a:t>om</a:t>
            </a:r>
            <a:r>
              <a:rPr sz="3600" b="1" spc="-545" dirty="0">
                <a:solidFill>
                  <a:srgbClr val="696363"/>
                </a:solidFill>
                <a:latin typeface="Arial"/>
                <a:cs typeface="Arial"/>
              </a:rPr>
              <a:t>Problem </a:t>
            </a:r>
            <a:r>
              <a:rPr sz="3600" b="1" spc="-225" dirty="0">
                <a:solidFill>
                  <a:srgbClr val="696363"/>
                </a:solidFill>
                <a:latin typeface="Arial"/>
                <a:cs typeface="Arial"/>
              </a:rPr>
              <a:t>with  </a:t>
            </a:r>
            <a:r>
              <a:rPr sz="3600" b="1" spc="-210" dirty="0">
                <a:solidFill>
                  <a:srgbClr val="696363"/>
                </a:solidFill>
                <a:latin typeface="Arial"/>
                <a:cs typeface="Arial"/>
              </a:rPr>
              <a:t>Message</a:t>
            </a:r>
            <a:r>
              <a:rPr sz="3600" b="1" spc="-17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85" dirty="0">
                <a:solidFill>
                  <a:srgbClr val="696363"/>
                </a:solidFill>
                <a:latin typeface="Arial"/>
                <a:cs typeface="Arial"/>
              </a:rPr>
              <a:t>Passing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79" y="538162"/>
            <a:ext cx="8263091" cy="5156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3511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54" dirty="0">
                <a:solidFill>
                  <a:srgbClr val="696363"/>
                </a:solidFill>
                <a:latin typeface="Arial"/>
                <a:cs typeface="Arial"/>
              </a:rPr>
              <a:t>Sleeping </a:t>
            </a:r>
            <a:r>
              <a:rPr sz="4000" b="1" spc="-240" dirty="0">
                <a:solidFill>
                  <a:srgbClr val="696363"/>
                </a:solidFill>
                <a:latin typeface="Arial"/>
                <a:cs typeface="Arial"/>
              </a:rPr>
              <a:t>Barber</a:t>
            </a:r>
            <a:r>
              <a:rPr sz="4000" b="1" spc="-19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5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616825" cy="42176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5080" algn="just">
              <a:lnSpc>
                <a:spcPct val="90100"/>
              </a:lnSpc>
              <a:spcBef>
                <a:spcPts val="400"/>
              </a:spcBef>
            </a:pPr>
            <a:r>
              <a:rPr sz="2600" b="1" spc="-30" dirty="0">
                <a:latin typeface="Times New Roman"/>
                <a:cs typeface="Times New Roman"/>
              </a:rPr>
              <a:t>Problem </a:t>
            </a:r>
            <a:r>
              <a:rPr sz="2600" b="1" spc="-195" dirty="0">
                <a:latin typeface="Times New Roman"/>
                <a:cs typeface="Times New Roman"/>
              </a:rPr>
              <a:t>: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60" dirty="0">
                <a:latin typeface="Alfios"/>
                <a:cs typeface="Alfios"/>
              </a:rPr>
              <a:t>analogy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based </a:t>
            </a:r>
            <a:r>
              <a:rPr sz="2600" spc="-70" dirty="0">
                <a:latin typeface="Alfios"/>
                <a:cs typeface="Alfios"/>
              </a:rPr>
              <a:t>upon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hypothetical </a:t>
            </a:r>
            <a:r>
              <a:rPr sz="2600" spc="-40" dirty="0">
                <a:latin typeface="Alfios"/>
                <a:cs typeface="Alfios"/>
              </a:rPr>
              <a:t>barber  </a:t>
            </a:r>
            <a:r>
              <a:rPr sz="2600" spc="-70" dirty="0">
                <a:latin typeface="Alfios"/>
                <a:cs typeface="Alfios"/>
              </a:rPr>
              <a:t>shop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50" dirty="0">
                <a:latin typeface="Alfios"/>
                <a:cs typeface="Alfios"/>
              </a:rPr>
              <a:t>barber. There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65" dirty="0">
                <a:latin typeface="Alfios"/>
                <a:cs typeface="Alfios"/>
              </a:rPr>
              <a:t>shop </a:t>
            </a:r>
            <a:r>
              <a:rPr sz="2600" spc="-60" dirty="0">
                <a:latin typeface="Alfios"/>
                <a:cs typeface="Alfios"/>
              </a:rPr>
              <a:t>which </a:t>
            </a:r>
            <a:r>
              <a:rPr sz="2600" spc="-65" dirty="0">
                <a:latin typeface="Alfios"/>
                <a:cs typeface="Alfios"/>
              </a:rPr>
              <a:t>has </a:t>
            </a:r>
            <a:r>
              <a:rPr sz="2600" spc="-30" dirty="0">
                <a:latin typeface="Alfios"/>
                <a:cs typeface="Alfios"/>
              </a:rPr>
              <a:t>one  </a:t>
            </a:r>
            <a:r>
              <a:rPr sz="2600" spc="-55" dirty="0">
                <a:latin typeface="Alfios"/>
                <a:cs typeface="Alfios"/>
              </a:rPr>
              <a:t>barber,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55" dirty="0">
                <a:latin typeface="Alfios"/>
                <a:cs typeface="Alfios"/>
              </a:rPr>
              <a:t>chair,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100" dirty="0">
                <a:latin typeface="Alfios"/>
                <a:cs typeface="Alfios"/>
              </a:rPr>
              <a:t>n </a:t>
            </a:r>
            <a:r>
              <a:rPr sz="2600" spc="-25" dirty="0">
                <a:latin typeface="Alfios"/>
                <a:cs typeface="Alfios"/>
              </a:rPr>
              <a:t>chairs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10" dirty="0">
                <a:latin typeface="Alfios"/>
                <a:cs typeface="Alfios"/>
              </a:rPr>
              <a:t>customers 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20" dirty="0">
                <a:latin typeface="Alfios"/>
                <a:cs typeface="Alfios"/>
              </a:rPr>
              <a:t>there are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0" dirty="0">
                <a:latin typeface="Alfios"/>
                <a:cs typeface="Alfios"/>
              </a:rPr>
              <a:t>sit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9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chair.</a:t>
            </a:r>
            <a:endParaRPr sz="2600">
              <a:latin typeface="Alfios"/>
              <a:cs typeface="Alfios"/>
            </a:endParaRPr>
          </a:p>
          <a:p>
            <a:pPr marL="286385" marR="622935" indent="-274320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20" dirty="0">
                <a:latin typeface="Alfios"/>
                <a:cs typeface="Alfios"/>
              </a:rPr>
              <a:t>there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-35" dirty="0">
                <a:latin typeface="Alfios"/>
                <a:cs typeface="Alfios"/>
              </a:rPr>
              <a:t>customer,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barber </a:t>
            </a:r>
            <a:r>
              <a:rPr sz="2600" spc="10" dirty="0">
                <a:latin typeface="Alfios"/>
                <a:cs typeface="Alfios"/>
              </a:rPr>
              <a:t>sleeps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70" dirty="0">
                <a:latin typeface="Alfios"/>
                <a:cs typeface="Alfios"/>
              </a:rPr>
              <a:t>his </a:t>
            </a:r>
            <a:r>
              <a:rPr sz="2600" spc="-210" dirty="0">
                <a:latin typeface="Alfios"/>
                <a:cs typeface="Alfios"/>
              </a:rPr>
              <a:t>own  </a:t>
            </a:r>
            <a:r>
              <a:rPr sz="2600" spc="-60" dirty="0">
                <a:latin typeface="Alfios"/>
                <a:cs typeface="Alfios"/>
              </a:rPr>
              <a:t>chair.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5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10" dirty="0">
                <a:latin typeface="Alfios"/>
                <a:cs typeface="Alfios"/>
              </a:rPr>
              <a:t>arrives, </a:t>
            </a:r>
            <a:r>
              <a:rPr sz="2600" spc="-45" dirty="0">
                <a:latin typeface="Alfios"/>
                <a:cs typeface="Alfios"/>
              </a:rPr>
              <a:t>he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5" dirty="0">
                <a:latin typeface="Alfios"/>
                <a:cs typeface="Alfios"/>
              </a:rPr>
              <a:t>wake </a:t>
            </a:r>
            <a:r>
              <a:rPr sz="2600" spc="-60" dirty="0">
                <a:latin typeface="Alfios"/>
                <a:cs typeface="Alfios"/>
              </a:rPr>
              <a:t>up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21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barber.</a:t>
            </a:r>
            <a:endParaRPr sz="2600">
              <a:latin typeface="Alfios"/>
              <a:cs typeface="Alfios"/>
            </a:endParaRPr>
          </a:p>
          <a:p>
            <a:pPr marL="286385" marR="39370" indent="-274320">
              <a:lnSpc>
                <a:spcPct val="9010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20" dirty="0">
                <a:latin typeface="Alfios"/>
                <a:cs typeface="Alfios"/>
              </a:rPr>
              <a:t>there are </a:t>
            </a:r>
            <a:r>
              <a:rPr sz="2600" spc="-110" dirty="0">
                <a:latin typeface="Alfios"/>
                <a:cs typeface="Alfios"/>
              </a:rPr>
              <a:t>many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barber </a:t>
            </a:r>
            <a:r>
              <a:rPr sz="2600" spc="-30" dirty="0">
                <a:latin typeface="Alfios"/>
                <a:cs typeface="Alfios"/>
              </a:rPr>
              <a:t>is cutting </a:t>
            </a:r>
            <a:r>
              <a:rPr sz="2600" spc="-40" dirty="0">
                <a:latin typeface="Alfios"/>
                <a:cs typeface="Alfios"/>
              </a:rPr>
              <a:t>a  </a:t>
            </a:r>
            <a:r>
              <a:rPr sz="2600" spc="-30" dirty="0">
                <a:latin typeface="Alfios"/>
                <a:cs typeface="Alfios"/>
              </a:rPr>
              <a:t>customer’s </a:t>
            </a:r>
            <a:r>
              <a:rPr sz="2600" spc="-90" dirty="0">
                <a:latin typeface="Alfios"/>
                <a:cs typeface="Alfios"/>
              </a:rPr>
              <a:t>hair,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remaining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20" dirty="0">
                <a:latin typeface="Alfios"/>
                <a:cs typeface="Alfios"/>
              </a:rPr>
              <a:t>either </a:t>
            </a:r>
            <a:r>
              <a:rPr sz="2600" spc="-45" dirty="0">
                <a:latin typeface="Alfios"/>
                <a:cs typeface="Alfios"/>
              </a:rPr>
              <a:t>wait </a:t>
            </a:r>
            <a:r>
              <a:rPr sz="2600" spc="-55" dirty="0">
                <a:latin typeface="Alfios"/>
                <a:cs typeface="Alfios"/>
              </a:rPr>
              <a:t>if  </a:t>
            </a:r>
            <a:r>
              <a:rPr sz="2600" spc="-20" dirty="0">
                <a:latin typeface="Alfios"/>
                <a:cs typeface="Alfios"/>
              </a:rPr>
              <a:t>there are </a:t>
            </a:r>
            <a:r>
              <a:rPr sz="2600" spc="-45" dirty="0">
                <a:latin typeface="Alfios"/>
                <a:cs typeface="Alfios"/>
              </a:rPr>
              <a:t>empty </a:t>
            </a:r>
            <a:r>
              <a:rPr sz="2600" spc="-35" dirty="0">
                <a:latin typeface="Alfios"/>
                <a:cs typeface="Alfios"/>
              </a:rPr>
              <a:t>chairs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70" dirty="0">
                <a:latin typeface="Alfios"/>
                <a:cs typeface="Alfios"/>
              </a:rPr>
              <a:t>room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30" dirty="0">
                <a:latin typeface="Alfios"/>
                <a:cs typeface="Alfios"/>
              </a:rPr>
              <a:t>leave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85" dirty="0">
                <a:latin typeface="Alfios"/>
                <a:cs typeface="Alfios"/>
              </a:rPr>
              <a:t>no  </a:t>
            </a:r>
            <a:r>
              <a:rPr sz="2600" spc="-35" dirty="0">
                <a:latin typeface="Alfios"/>
                <a:cs typeface="Alfios"/>
              </a:rPr>
              <a:t>chairs </a:t>
            </a:r>
            <a:r>
              <a:rPr sz="2600" spc="-20" dirty="0">
                <a:latin typeface="Alfios"/>
                <a:cs typeface="Alfios"/>
              </a:rPr>
              <a:t>are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empty.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5775" y="1600200"/>
            <a:ext cx="8061451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519730"/>
            <a:ext cx="6710045" cy="970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b="1" spc="10" dirty="0">
                <a:latin typeface="Times New Roman"/>
                <a:cs typeface="Times New Roman"/>
              </a:rPr>
              <a:t>Solution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spc="-19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solution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5" dirty="0">
                <a:latin typeface="Alfios"/>
                <a:cs typeface="Alfios"/>
              </a:rPr>
              <a:t>this problem </a:t>
            </a:r>
            <a:r>
              <a:rPr sz="2600" spc="-25" dirty="0">
                <a:latin typeface="Alfios"/>
                <a:cs typeface="Alfios"/>
              </a:rPr>
              <a:t>includes </a:t>
            </a:r>
            <a:r>
              <a:rPr sz="2600" spc="-20" dirty="0">
                <a:latin typeface="Alfios"/>
                <a:cs typeface="Alfios"/>
              </a:rPr>
              <a:t>three</a:t>
            </a:r>
            <a:r>
              <a:rPr sz="2600" spc="-25" dirty="0">
                <a:latin typeface="Alfios"/>
                <a:cs typeface="Alfios"/>
              </a:rPr>
              <a:t> semaphores.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542364"/>
            <a:ext cx="7616190" cy="414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 algn="just">
              <a:lnSpc>
                <a:spcPct val="100000"/>
              </a:lnSpc>
              <a:spcBef>
                <a:spcPts val="95"/>
              </a:spcBef>
            </a:pPr>
            <a:r>
              <a:rPr sz="2200" spc="-15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600" spc="-150" dirty="0">
                <a:latin typeface="Alfios"/>
                <a:cs typeface="Alfios"/>
              </a:rPr>
              <a:t>First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customer </a:t>
            </a:r>
            <a:r>
              <a:rPr sz="2600" spc="-60" dirty="0">
                <a:latin typeface="Alfios"/>
                <a:cs typeface="Alfios"/>
              </a:rPr>
              <a:t>which </a:t>
            </a:r>
            <a:r>
              <a:rPr sz="2600" spc="-35" dirty="0">
                <a:latin typeface="Alfios"/>
                <a:cs typeface="Alfios"/>
              </a:rPr>
              <a:t>counts the </a:t>
            </a:r>
            <a:r>
              <a:rPr sz="2600" spc="-45" dirty="0">
                <a:latin typeface="Alfios"/>
                <a:cs typeface="Alfios"/>
              </a:rPr>
              <a:t>number </a:t>
            </a:r>
            <a:r>
              <a:rPr sz="2600" spc="-229" dirty="0">
                <a:latin typeface="Alfios"/>
                <a:cs typeface="Alfios"/>
              </a:rPr>
              <a:t>of 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20" dirty="0">
                <a:latin typeface="Alfios"/>
                <a:cs typeface="Alfios"/>
              </a:rPr>
              <a:t>present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60" dirty="0">
                <a:latin typeface="Alfios"/>
                <a:cs typeface="Alfios"/>
              </a:rPr>
              <a:t>room </a:t>
            </a:r>
            <a:r>
              <a:rPr sz="2600" spc="-15" dirty="0">
                <a:latin typeface="Alfios"/>
                <a:cs typeface="Alfios"/>
              </a:rPr>
              <a:t>(customer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barber  </a:t>
            </a:r>
            <a:r>
              <a:rPr sz="2600" spc="-45" dirty="0">
                <a:latin typeface="Alfios"/>
                <a:cs typeface="Alfios"/>
              </a:rPr>
              <a:t>chair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25" dirty="0">
                <a:latin typeface="Alfios"/>
                <a:cs typeface="Alfios"/>
              </a:rPr>
              <a:t>included </a:t>
            </a:r>
            <a:r>
              <a:rPr sz="2600" spc="-10" dirty="0">
                <a:latin typeface="Alfios"/>
                <a:cs typeface="Alfios"/>
              </a:rPr>
              <a:t>because </a:t>
            </a:r>
            <a:r>
              <a:rPr sz="2600" spc="-45" dirty="0">
                <a:latin typeface="Alfios"/>
                <a:cs typeface="Alfios"/>
              </a:rPr>
              <a:t>he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not</a:t>
            </a:r>
            <a:r>
              <a:rPr sz="2600" spc="-13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waiting).</a:t>
            </a:r>
            <a:endParaRPr sz="2600">
              <a:latin typeface="Alfios"/>
              <a:cs typeface="Alfios"/>
            </a:endParaRPr>
          </a:p>
          <a:p>
            <a:pPr marL="12700" marR="6350" algn="just">
              <a:lnSpc>
                <a:spcPct val="100000"/>
              </a:lnSpc>
              <a:spcBef>
                <a:spcPts val="600"/>
              </a:spcBef>
            </a:pPr>
            <a:r>
              <a:rPr sz="2200" spc="-85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600" spc="-85" dirty="0">
                <a:latin typeface="Alfios"/>
                <a:cs typeface="Alfios"/>
              </a:rPr>
              <a:t>Second,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25" dirty="0">
                <a:latin typeface="Alfios"/>
                <a:cs typeface="Alfios"/>
              </a:rPr>
              <a:t>0 </a:t>
            </a:r>
            <a:r>
              <a:rPr sz="2600" spc="-4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1 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5" dirty="0">
                <a:latin typeface="Alfios"/>
                <a:cs typeface="Alfios"/>
              </a:rPr>
              <a:t>tell </a:t>
            </a:r>
            <a:r>
              <a:rPr sz="2600" spc="-35" dirty="0">
                <a:latin typeface="Alfios"/>
                <a:cs typeface="Alfios"/>
              </a:rPr>
              <a:t>whether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200" dirty="0">
                <a:latin typeface="Alfios"/>
                <a:cs typeface="Alfios"/>
              </a:rPr>
              <a:t>is  </a:t>
            </a:r>
            <a:r>
              <a:rPr sz="2600" spc="-5" dirty="0">
                <a:latin typeface="Alfios"/>
                <a:cs typeface="Alfios"/>
              </a:rPr>
              <a:t>idle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working, </a:t>
            </a:r>
            <a:r>
              <a:rPr sz="2600" spc="-130" dirty="0">
                <a:latin typeface="Alfios"/>
                <a:cs typeface="Alfios"/>
              </a:rPr>
              <a:t>And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third </a:t>
            </a:r>
            <a:r>
              <a:rPr sz="2600" spc="-15" dirty="0">
                <a:latin typeface="Alfios"/>
                <a:cs typeface="Alfios"/>
              </a:rPr>
              <a:t>mutex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provide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50" dirty="0">
                <a:latin typeface="Alfios"/>
                <a:cs typeface="Alfios"/>
              </a:rPr>
              <a:t>mutual </a:t>
            </a:r>
            <a:r>
              <a:rPr sz="2600" spc="-25" dirty="0">
                <a:latin typeface="Alfios"/>
                <a:cs typeface="Alfios"/>
              </a:rPr>
              <a:t>exclusion </a:t>
            </a:r>
            <a:r>
              <a:rPr sz="2600" spc="-65" dirty="0">
                <a:latin typeface="Alfios"/>
                <a:cs typeface="Alfios"/>
              </a:rPr>
              <a:t>which </a:t>
            </a:r>
            <a:r>
              <a:rPr sz="2600" spc="-25" dirty="0">
                <a:latin typeface="Alfios"/>
                <a:cs typeface="Alfios"/>
              </a:rPr>
              <a:t>is required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20" dirty="0">
                <a:latin typeface="Alfios"/>
                <a:cs typeface="Alfios"/>
              </a:rPr>
              <a:t>execute.</a:t>
            </a:r>
            <a:endParaRPr sz="2600">
              <a:latin typeface="Alfios"/>
              <a:cs typeface="Alfios"/>
            </a:endParaRPr>
          </a:p>
          <a:p>
            <a:pPr marL="12700" marR="5080" algn="just">
              <a:lnSpc>
                <a:spcPct val="100000"/>
              </a:lnSpc>
              <a:spcBef>
                <a:spcPts val="605"/>
              </a:spcBef>
            </a:pPr>
            <a:r>
              <a:rPr sz="2200" spc="-2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600" spc="-27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solution, the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record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225" dirty="0">
                <a:latin typeface="Alfios"/>
                <a:cs typeface="Alfios"/>
              </a:rPr>
              <a:t>of 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60" dirty="0">
                <a:latin typeface="Alfios"/>
                <a:cs typeface="Alfios"/>
              </a:rPr>
              <a:t>room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number of 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equal </a:t>
            </a:r>
            <a:r>
              <a:rPr sz="2600" spc="-30" dirty="0">
                <a:latin typeface="Alfios"/>
                <a:cs typeface="Alfios"/>
              </a:rPr>
              <a:t>to the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chairs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65" dirty="0">
                <a:latin typeface="Alfios"/>
                <a:cs typeface="Alfios"/>
              </a:rPr>
              <a:t>room 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upcoming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25" dirty="0">
                <a:latin typeface="Alfios"/>
                <a:cs typeface="Alfios"/>
              </a:rPr>
              <a:t>leaves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100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barbershop.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404950"/>
            <a:ext cx="7617459" cy="44977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6385" marR="5080" indent="-274320" algn="just">
              <a:lnSpc>
                <a:spcPct val="90100"/>
              </a:lnSpc>
              <a:spcBef>
                <a:spcPts val="4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35" dirty="0">
                <a:latin typeface="Alfios"/>
                <a:cs typeface="Alfios"/>
              </a:rPr>
              <a:t>the barber </a:t>
            </a:r>
            <a:r>
              <a:rPr sz="2600" spc="-60" dirty="0">
                <a:latin typeface="Alfios"/>
                <a:cs typeface="Alfios"/>
              </a:rPr>
              <a:t>shows up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30" dirty="0">
                <a:latin typeface="Alfios"/>
                <a:cs typeface="Alfios"/>
              </a:rPr>
              <a:t>morning, </a:t>
            </a:r>
            <a:r>
              <a:rPr sz="2600" spc="-45" dirty="0">
                <a:latin typeface="Alfios"/>
                <a:cs typeface="Alfios"/>
              </a:rPr>
              <a:t>he </a:t>
            </a:r>
            <a:r>
              <a:rPr sz="2600" spc="15" dirty="0">
                <a:latin typeface="Alfios"/>
                <a:cs typeface="Alfios"/>
              </a:rPr>
              <a:t>executes </a:t>
            </a:r>
            <a:r>
              <a:rPr sz="2600" spc="-150" dirty="0">
                <a:latin typeface="Alfios"/>
                <a:cs typeface="Alfios"/>
              </a:rPr>
              <a:t>the  </a:t>
            </a:r>
            <a:r>
              <a:rPr sz="2600" spc="-25" dirty="0">
                <a:latin typeface="Alfios"/>
                <a:cs typeface="Alfios"/>
              </a:rPr>
              <a:t>procedure </a:t>
            </a:r>
            <a:r>
              <a:rPr sz="2600" spc="-50" dirty="0">
                <a:latin typeface="Alfios"/>
                <a:cs typeface="Alfios"/>
              </a:rPr>
              <a:t>barber, </a:t>
            </a:r>
            <a:r>
              <a:rPr sz="2600" spc="-35" dirty="0">
                <a:latin typeface="Alfios"/>
                <a:cs typeface="Alfios"/>
              </a:rPr>
              <a:t>causing </a:t>
            </a:r>
            <a:r>
              <a:rPr sz="2600" spc="-90" dirty="0">
                <a:latin typeface="Alfios"/>
                <a:cs typeface="Alfios"/>
              </a:rPr>
              <a:t>him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0" dirty="0">
                <a:latin typeface="Alfios"/>
                <a:cs typeface="Alfios"/>
              </a:rPr>
              <a:t>block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semaphore 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5" dirty="0">
                <a:latin typeface="Alfios"/>
                <a:cs typeface="Alfios"/>
              </a:rPr>
              <a:t>because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initially </a:t>
            </a:r>
            <a:r>
              <a:rPr sz="2600" spc="30" dirty="0">
                <a:latin typeface="Alfios"/>
                <a:cs typeface="Alfios"/>
              </a:rPr>
              <a:t>0. </a:t>
            </a:r>
            <a:r>
              <a:rPr sz="2600" spc="-90" dirty="0">
                <a:latin typeface="Alfios"/>
                <a:cs typeface="Alfios"/>
              </a:rPr>
              <a:t>Then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30" dirty="0">
                <a:latin typeface="Alfios"/>
                <a:cs typeface="Alfios"/>
              </a:rPr>
              <a:t>barber </a:t>
            </a:r>
            <a:r>
              <a:rPr sz="2600" dirty="0">
                <a:latin typeface="Alfios"/>
                <a:cs typeface="Alfios"/>
              </a:rPr>
              <a:t>goes </a:t>
            </a:r>
            <a:r>
              <a:rPr sz="2600" spc="-25" dirty="0">
                <a:latin typeface="Alfios"/>
                <a:cs typeface="Alfios"/>
              </a:rPr>
              <a:t>to  </a:t>
            </a:r>
            <a:r>
              <a:rPr sz="2600" spc="10" dirty="0">
                <a:latin typeface="Alfios"/>
                <a:cs typeface="Alfios"/>
              </a:rPr>
              <a:t>sleep </a:t>
            </a:r>
            <a:r>
              <a:rPr sz="2600" spc="-55" dirty="0">
                <a:latin typeface="Alfios"/>
                <a:cs typeface="Alfios"/>
              </a:rPr>
              <a:t>until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first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10" dirty="0">
                <a:latin typeface="Alfios"/>
                <a:cs typeface="Alfios"/>
              </a:rPr>
              <a:t>comes</a:t>
            </a:r>
            <a:r>
              <a:rPr sz="2600" spc="-19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up.</a:t>
            </a:r>
            <a:endParaRPr sz="2600">
              <a:latin typeface="Alfios"/>
              <a:cs typeface="Alfios"/>
            </a:endParaRPr>
          </a:p>
          <a:p>
            <a:pPr marL="286385" marR="8890" indent="-274320" algn="just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dirty="0">
                <a:latin typeface="Alfios"/>
                <a:cs typeface="Alfios"/>
              </a:rPr>
              <a:t>arrives, </a:t>
            </a:r>
            <a:r>
              <a:rPr sz="2600" spc="-50" dirty="0">
                <a:latin typeface="Alfios"/>
                <a:cs typeface="Alfios"/>
              </a:rPr>
              <a:t>he </a:t>
            </a:r>
            <a:r>
              <a:rPr sz="2600" spc="15" dirty="0">
                <a:latin typeface="Alfios"/>
                <a:cs typeface="Alfios"/>
              </a:rPr>
              <a:t>executes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65" dirty="0">
                <a:latin typeface="Alfios"/>
                <a:cs typeface="Alfios"/>
              </a:rPr>
              <a:t>procedure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25" dirty="0">
                <a:latin typeface="Alfios"/>
                <a:cs typeface="Alfios"/>
              </a:rPr>
              <a:t>acquires the </a:t>
            </a:r>
            <a:r>
              <a:rPr sz="2600" spc="-15" dirty="0">
                <a:latin typeface="Alfios"/>
                <a:cs typeface="Alfios"/>
              </a:rPr>
              <a:t>mutex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15" dirty="0">
                <a:latin typeface="Alfios"/>
                <a:cs typeface="Alfios"/>
              </a:rPr>
              <a:t>entering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critical  </a:t>
            </a:r>
            <a:r>
              <a:rPr sz="2600" spc="-5" dirty="0">
                <a:latin typeface="Alfios"/>
                <a:cs typeface="Alfios"/>
              </a:rPr>
              <a:t>region, </a:t>
            </a:r>
            <a:r>
              <a:rPr sz="2600" spc="-50" dirty="0">
                <a:latin typeface="Alfios"/>
                <a:cs typeface="Alfios"/>
              </a:rPr>
              <a:t>if another </a:t>
            </a:r>
            <a:r>
              <a:rPr sz="2600" spc="-15" dirty="0">
                <a:latin typeface="Alfios"/>
                <a:cs typeface="Alfios"/>
              </a:rPr>
              <a:t>customer </a:t>
            </a:r>
            <a:r>
              <a:rPr sz="2600" dirty="0">
                <a:latin typeface="Alfios"/>
                <a:cs typeface="Alfios"/>
              </a:rPr>
              <a:t>enters </a:t>
            </a:r>
            <a:r>
              <a:rPr sz="2600" spc="-30" dirty="0">
                <a:latin typeface="Alfios"/>
                <a:cs typeface="Alfios"/>
              </a:rPr>
              <a:t>thereafter,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second </a:t>
            </a:r>
            <a:r>
              <a:rPr sz="2600" spc="-45" dirty="0">
                <a:latin typeface="Alfios"/>
                <a:cs typeface="Alfios"/>
              </a:rPr>
              <a:t>one 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35" dirty="0">
                <a:latin typeface="Alfios"/>
                <a:cs typeface="Alfios"/>
              </a:rPr>
              <a:t>able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80" dirty="0">
                <a:latin typeface="Alfios"/>
                <a:cs typeface="Alfios"/>
              </a:rPr>
              <a:t>anything </a:t>
            </a:r>
            <a:r>
              <a:rPr sz="2600" spc="-50" dirty="0">
                <a:latin typeface="Alfios"/>
                <a:cs typeface="Alfios"/>
              </a:rPr>
              <a:t>until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first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has </a:t>
            </a:r>
            <a:r>
              <a:rPr sz="2600" spc="5" dirty="0">
                <a:latin typeface="Alfios"/>
                <a:cs typeface="Alfios"/>
              </a:rPr>
              <a:t>released 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mutex.</a:t>
            </a:r>
            <a:endParaRPr sz="2600">
              <a:latin typeface="Alfios"/>
              <a:cs typeface="Alfios"/>
            </a:endParaRPr>
          </a:p>
          <a:p>
            <a:pPr marL="286385" marR="8890" indent="-274320" algn="just">
              <a:lnSpc>
                <a:spcPts val="2810"/>
              </a:lnSpc>
              <a:spcBef>
                <a:spcPts val="64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15" dirty="0">
                <a:latin typeface="Alfios"/>
                <a:cs typeface="Alfios"/>
              </a:rPr>
              <a:t>checks </a:t>
            </a:r>
            <a:r>
              <a:rPr sz="2600" spc="-30" dirty="0">
                <a:latin typeface="Alfios"/>
                <a:cs typeface="Alfios"/>
              </a:rPr>
              <a:t>the chairs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65" dirty="0">
                <a:latin typeface="Alfios"/>
                <a:cs typeface="Alfios"/>
              </a:rPr>
              <a:t>room </a:t>
            </a:r>
            <a:r>
              <a:rPr sz="2600" spc="-220" dirty="0">
                <a:latin typeface="Alfios"/>
                <a:cs typeface="Alfios"/>
              </a:rPr>
              <a:t>if 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15" dirty="0">
                <a:latin typeface="Alfios"/>
                <a:cs typeface="Alfios"/>
              </a:rPr>
              <a:t>less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5" dirty="0">
                <a:latin typeface="Alfios"/>
                <a:cs typeface="Alfios"/>
              </a:rPr>
              <a:t>chairs </a:t>
            </a:r>
            <a:r>
              <a:rPr sz="2600" spc="-50" dirty="0">
                <a:latin typeface="Alfios"/>
                <a:cs typeface="Alfios"/>
              </a:rPr>
              <a:t>then he  </a:t>
            </a:r>
            <a:r>
              <a:rPr sz="2600" spc="-15" dirty="0">
                <a:latin typeface="Alfios"/>
                <a:cs typeface="Alfios"/>
              </a:rPr>
              <a:t>sits </a:t>
            </a:r>
            <a:r>
              <a:rPr sz="2600" spc="-25" dirty="0">
                <a:latin typeface="Alfios"/>
                <a:cs typeface="Alfios"/>
              </a:rPr>
              <a:t>otherwise </a:t>
            </a:r>
            <a:r>
              <a:rPr sz="2600" spc="-50" dirty="0">
                <a:latin typeface="Alfios"/>
                <a:cs typeface="Alfios"/>
              </a:rPr>
              <a:t>he </a:t>
            </a:r>
            <a:r>
              <a:rPr sz="2600" spc="-25" dirty="0">
                <a:latin typeface="Alfios"/>
                <a:cs typeface="Alfios"/>
              </a:rPr>
              <a:t>leaves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5" dirty="0">
                <a:latin typeface="Alfios"/>
                <a:cs typeface="Alfios"/>
              </a:rPr>
              <a:t>releases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200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mutex.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749630"/>
            <a:ext cx="7616190" cy="32721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chair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available </a:t>
            </a:r>
            <a:r>
              <a:rPr sz="2600" spc="-45" dirty="0">
                <a:latin typeface="Alfios"/>
                <a:cs typeface="Alfios"/>
              </a:rPr>
              <a:t>then </a:t>
            </a:r>
            <a:r>
              <a:rPr sz="2600" spc="-15" dirty="0">
                <a:latin typeface="Alfios"/>
                <a:cs typeface="Alfios"/>
              </a:rPr>
              <a:t>customer sits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140" dirty="0">
                <a:latin typeface="Alfios"/>
                <a:cs typeface="Alfios"/>
              </a:rPr>
              <a:t>room 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25" dirty="0">
                <a:latin typeface="Alfios"/>
                <a:cs typeface="Alfios"/>
              </a:rPr>
              <a:t>increments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variable </a:t>
            </a:r>
            <a:r>
              <a:rPr sz="2600" spc="-35" dirty="0">
                <a:latin typeface="Alfios"/>
                <a:cs typeface="Alfios"/>
              </a:rPr>
              <a:t>waiting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also </a:t>
            </a:r>
            <a:r>
              <a:rPr sz="2600" spc="-10" dirty="0">
                <a:latin typeface="Alfios"/>
                <a:cs typeface="Alfios"/>
              </a:rPr>
              <a:t>increases 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30" dirty="0">
                <a:latin typeface="Alfios"/>
                <a:cs typeface="Alfios"/>
              </a:rPr>
              <a:t>customer’s semaphore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45" dirty="0">
                <a:latin typeface="Alfios"/>
                <a:cs typeface="Alfios"/>
              </a:rPr>
              <a:t>wakes </a:t>
            </a:r>
            <a:r>
              <a:rPr sz="2600" spc="-60" dirty="0">
                <a:latin typeface="Alfios"/>
                <a:cs typeface="Alfios"/>
              </a:rPr>
              <a:t>up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45" dirty="0">
                <a:latin typeface="Alfios"/>
                <a:cs typeface="Alfios"/>
              </a:rPr>
              <a:t>he </a:t>
            </a:r>
            <a:r>
              <a:rPr sz="2600" spc="-20" dirty="0">
                <a:latin typeface="Alfios"/>
                <a:cs typeface="Alfios"/>
              </a:rPr>
              <a:t>is  </a:t>
            </a:r>
            <a:r>
              <a:rPr sz="2600" spc="-25" dirty="0">
                <a:latin typeface="Alfios"/>
                <a:cs typeface="Alfios"/>
              </a:rPr>
              <a:t>sleeping.</a:t>
            </a:r>
            <a:endParaRPr sz="2600">
              <a:latin typeface="Alfios"/>
              <a:cs typeface="Alfios"/>
            </a:endParaRPr>
          </a:p>
          <a:p>
            <a:pPr marL="286385" marR="635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Alfios"/>
                <a:cs typeface="Alfios"/>
              </a:rPr>
              <a:t>At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30" dirty="0">
                <a:latin typeface="Alfios"/>
                <a:cs typeface="Alfios"/>
              </a:rPr>
              <a:t>point,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barber </a:t>
            </a:r>
            <a:r>
              <a:rPr sz="2600" spc="-10" dirty="0">
                <a:latin typeface="Alfios"/>
                <a:cs typeface="Alfios"/>
              </a:rPr>
              <a:t>are </a:t>
            </a:r>
            <a:r>
              <a:rPr sz="2600" spc="-80" dirty="0">
                <a:latin typeface="Alfios"/>
                <a:cs typeface="Alfios"/>
              </a:rPr>
              <a:t>both </a:t>
            </a:r>
            <a:r>
              <a:rPr sz="2600" spc="-70" dirty="0">
                <a:latin typeface="Alfios"/>
                <a:cs typeface="Alfios"/>
              </a:rPr>
              <a:t>awake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145" dirty="0">
                <a:latin typeface="Alfios"/>
                <a:cs typeface="Alfios"/>
              </a:rPr>
              <a:t>the  </a:t>
            </a:r>
            <a:r>
              <a:rPr sz="2600" spc="-40" dirty="0">
                <a:latin typeface="Alfios"/>
                <a:cs typeface="Alfios"/>
              </a:rPr>
              <a:t>barber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ready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give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5" dirty="0">
                <a:latin typeface="Alfios"/>
                <a:cs typeface="Alfios"/>
              </a:rPr>
              <a:t>person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haircut. </a:t>
            </a: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50" dirty="0">
                <a:latin typeface="Alfios"/>
                <a:cs typeface="Alfios"/>
              </a:rPr>
              <a:t>haircut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75" dirty="0">
                <a:latin typeface="Alfios"/>
                <a:cs typeface="Alfios"/>
              </a:rPr>
              <a:t>over,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customer </a:t>
            </a:r>
            <a:r>
              <a:rPr sz="2600" spc="5" dirty="0">
                <a:latin typeface="Alfios"/>
                <a:cs typeface="Alfios"/>
              </a:rPr>
              <a:t>exits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procedure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20" dirty="0">
                <a:latin typeface="Alfios"/>
                <a:cs typeface="Alfios"/>
              </a:rPr>
              <a:t>there  are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-15" dirty="0">
                <a:latin typeface="Alfios"/>
                <a:cs typeface="Alfios"/>
              </a:rPr>
              <a:t>customers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65" dirty="0">
                <a:latin typeface="Alfios"/>
                <a:cs typeface="Alfios"/>
              </a:rPr>
              <a:t>room </a:t>
            </a:r>
            <a:r>
              <a:rPr sz="2600" spc="-45" dirty="0">
                <a:latin typeface="Alfios"/>
                <a:cs typeface="Alfios"/>
              </a:rPr>
              <a:t>barber</a:t>
            </a:r>
            <a:r>
              <a:rPr sz="2600" spc="45" dirty="0">
                <a:latin typeface="Alfios"/>
                <a:cs typeface="Alfios"/>
              </a:rPr>
              <a:t> </a:t>
            </a:r>
            <a:r>
              <a:rPr sz="2600" spc="15" dirty="0">
                <a:latin typeface="Alfios"/>
                <a:cs typeface="Alfios"/>
              </a:rPr>
              <a:t>sleeps.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6304" y="1313129"/>
            <a:ext cx="8845296" cy="32416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3200" b="1" u="heavy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Daemons</a:t>
            </a:r>
            <a:endParaRPr sz="3200" dirty="0">
              <a:latin typeface="Times New Roman"/>
              <a:cs typeface="Times New Roman"/>
            </a:endParaRPr>
          </a:p>
          <a:p>
            <a:pPr marL="286385" marR="374650" indent="-274320">
              <a:lnSpc>
                <a:spcPct val="100000"/>
              </a:lnSpc>
              <a:spcBef>
                <a:spcPts val="700"/>
              </a:spcBef>
              <a:tabLst>
                <a:tab pos="6104890" algn="l"/>
              </a:tabLst>
            </a:pPr>
            <a:r>
              <a:rPr sz="2600" spc="-5" dirty="0">
                <a:latin typeface="Alfios"/>
                <a:cs typeface="Alfios"/>
              </a:rPr>
              <a:t>(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b="1" dirty="0">
                <a:latin typeface="Times New Roman"/>
                <a:cs typeface="Times New Roman"/>
              </a:rPr>
              <a:t>daemon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computer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45" dirty="0">
                <a:latin typeface="Alfios"/>
                <a:cs typeface="Alfios"/>
              </a:rPr>
              <a:t>runs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190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Hardware  </a:t>
            </a:r>
            <a:r>
              <a:rPr sz="2600" spc="-60" dirty="0">
                <a:latin typeface="Alfios"/>
                <a:cs typeface="Alfios"/>
              </a:rPr>
              <a:t>activity, or </a:t>
            </a:r>
            <a:r>
              <a:rPr sz="2600" spc="-40" dirty="0">
                <a:latin typeface="Alfios"/>
                <a:cs typeface="Alfios"/>
              </a:rPr>
              <a:t>other programs </a:t>
            </a:r>
            <a:r>
              <a:rPr sz="2600" spc="-150" dirty="0">
                <a:latin typeface="Alfios"/>
                <a:cs typeface="Alfios"/>
              </a:rPr>
              <a:t>by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performing</a:t>
            </a:r>
            <a:r>
              <a:rPr sz="2600" spc="-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some	</a:t>
            </a:r>
            <a:r>
              <a:rPr sz="2600" spc="-25" dirty="0">
                <a:latin typeface="Alfios"/>
                <a:cs typeface="Alfios"/>
              </a:rPr>
              <a:t>task.</a:t>
            </a:r>
            <a:r>
              <a:rPr sz="2600" spc="-10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)</a:t>
            </a:r>
            <a:endParaRPr sz="2600" dirty="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dirty="0">
                <a:latin typeface="Alfios"/>
                <a:cs typeface="Alfios"/>
              </a:rPr>
              <a:t>Processes, </a:t>
            </a:r>
            <a:r>
              <a:rPr sz="2600" spc="-65" dirty="0">
                <a:latin typeface="Alfios"/>
                <a:cs typeface="Alfios"/>
              </a:rPr>
              <a:t>which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20" dirty="0">
                <a:latin typeface="Alfios"/>
                <a:cs typeface="Alfios"/>
              </a:rPr>
              <a:t>associated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particular </a:t>
            </a:r>
            <a:r>
              <a:rPr sz="2600" spc="15" dirty="0">
                <a:latin typeface="Alfios"/>
                <a:cs typeface="Alfios"/>
              </a:rPr>
              <a:t>users, </a:t>
            </a:r>
            <a:r>
              <a:rPr sz="2600" spc="-180" dirty="0">
                <a:latin typeface="Alfios"/>
                <a:cs typeface="Alfios"/>
              </a:rPr>
              <a:t>but  </a:t>
            </a:r>
            <a:r>
              <a:rPr sz="2600" spc="-20" dirty="0">
                <a:latin typeface="Alfios"/>
                <a:cs typeface="Alfios"/>
              </a:rPr>
              <a:t>instead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15" dirty="0">
                <a:latin typeface="Alfios"/>
                <a:cs typeface="Alfios"/>
              </a:rPr>
              <a:t>some specific</a:t>
            </a:r>
            <a:r>
              <a:rPr sz="2600" spc="-114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function.</a:t>
            </a:r>
            <a:endParaRPr sz="2600" dirty="0">
              <a:latin typeface="Alfios"/>
              <a:cs typeface="Alfios"/>
            </a:endParaRPr>
          </a:p>
          <a:p>
            <a:pPr marL="286385" marR="85979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Processes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80" dirty="0">
                <a:latin typeface="Alfios"/>
                <a:cs typeface="Alfios"/>
              </a:rPr>
              <a:t>stay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background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handle </a:t>
            </a:r>
            <a:r>
              <a:rPr sz="2600" spc="-105" dirty="0">
                <a:latin typeface="Alfios"/>
                <a:cs typeface="Alfios"/>
              </a:rPr>
              <a:t>some  </a:t>
            </a:r>
            <a:r>
              <a:rPr sz="2600" spc="-50" dirty="0">
                <a:latin typeface="Alfios"/>
                <a:cs typeface="Alfios"/>
              </a:rPr>
              <a:t>activity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50" dirty="0">
                <a:latin typeface="Alfios"/>
                <a:cs typeface="Alfios"/>
              </a:rPr>
              <a:t>web </a:t>
            </a:r>
            <a:r>
              <a:rPr sz="2600" spc="10" dirty="0">
                <a:latin typeface="Alfios"/>
                <a:cs typeface="Alfios"/>
              </a:rPr>
              <a:t>pages, </a:t>
            </a:r>
            <a:r>
              <a:rPr sz="2600" spc="-35" dirty="0">
                <a:latin typeface="Alfios"/>
                <a:cs typeface="Alfios"/>
              </a:rPr>
              <a:t>printing,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so</a:t>
            </a:r>
            <a:r>
              <a:rPr sz="2600" spc="-32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on.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54772" y="1066800"/>
            <a:ext cx="6889809" cy="449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496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solidFill>
                  <a:srgbClr val="696363"/>
                </a:solidFill>
                <a:latin typeface="Arial"/>
                <a:cs typeface="Arial"/>
              </a:rPr>
              <a:t>Algorithm </a:t>
            </a:r>
            <a:r>
              <a:rPr sz="3600" b="1" spc="-235" dirty="0">
                <a:solidFill>
                  <a:srgbClr val="696363"/>
                </a:solidFill>
                <a:latin typeface="Arial"/>
                <a:cs typeface="Arial"/>
              </a:rPr>
              <a:t>for Sleeping </a:t>
            </a:r>
            <a:r>
              <a:rPr sz="3600" b="1" spc="-220" dirty="0">
                <a:solidFill>
                  <a:srgbClr val="696363"/>
                </a:solidFill>
                <a:latin typeface="Arial"/>
                <a:cs typeface="Arial"/>
              </a:rPr>
              <a:t>Barber</a:t>
            </a:r>
            <a:r>
              <a:rPr sz="3600" b="1" spc="5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50" dirty="0">
                <a:solidFill>
                  <a:srgbClr val="696363"/>
                </a:solidFill>
                <a:latin typeface="Arial"/>
                <a:cs typeface="Arial"/>
              </a:rPr>
              <a:t>problem: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72310"/>
            <a:ext cx="5440045" cy="1824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49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Semaphore Customers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0;  </a:t>
            </a:r>
            <a:r>
              <a:rPr sz="1800" spc="-5" dirty="0">
                <a:latin typeface="Times New Roman"/>
                <a:cs typeface="Times New Roman"/>
              </a:rPr>
              <a:t>Semaphore Barber </a:t>
            </a:r>
            <a:r>
              <a:rPr sz="1800" dirty="0">
                <a:latin typeface="Times New Roman"/>
                <a:cs typeface="Times New Roman"/>
              </a:rPr>
              <a:t>= </a:t>
            </a:r>
            <a:r>
              <a:rPr sz="1800" spc="5" dirty="0">
                <a:latin typeface="Times New Roman"/>
                <a:cs typeface="Times New Roman"/>
              </a:rPr>
              <a:t>0;  </a:t>
            </a:r>
            <a:r>
              <a:rPr sz="1800" dirty="0">
                <a:latin typeface="Times New Roman"/>
                <a:cs typeface="Times New Roman"/>
              </a:rPr>
              <a:t>Mutex </a:t>
            </a:r>
            <a:r>
              <a:rPr sz="1800" spc="-5" dirty="0">
                <a:latin typeface="Times New Roman"/>
                <a:cs typeface="Times New Roman"/>
              </a:rPr>
              <a:t>Seats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1;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int </a:t>
            </a:r>
            <a:r>
              <a:rPr sz="1800" spc="-5" dirty="0">
                <a:latin typeface="Times New Roman"/>
                <a:cs typeface="Times New Roman"/>
              </a:rPr>
              <a:t>FreeSeats </a:t>
            </a:r>
            <a:r>
              <a:rPr sz="1800" dirty="0">
                <a:latin typeface="Times New Roman"/>
                <a:cs typeface="Times New Roman"/>
              </a:rPr>
              <a:t>=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N;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spc="-5" dirty="0">
                <a:latin typeface="Times New Roman"/>
                <a:cs typeface="Times New Roman"/>
              </a:rPr>
              <a:t>Barber</a:t>
            </a:r>
            <a:r>
              <a:rPr sz="1800" dirty="0">
                <a:latin typeface="Times New Roman"/>
                <a:cs typeface="Times New Roman"/>
              </a:rPr>
              <a:t> {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  <a:tabLst>
                <a:tab pos="2280920" algn="l"/>
              </a:tabLst>
            </a:pPr>
            <a:r>
              <a:rPr sz="1800" spc="-5" dirty="0">
                <a:latin typeface="Times New Roman"/>
                <a:cs typeface="Times New Roman"/>
              </a:rPr>
              <a:t>while(true)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{	/* </a:t>
            </a:r>
            <a:r>
              <a:rPr sz="1800" spc="-10" dirty="0">
                <a:latin typeface="Times New Roman"/>
                <a:cs typeface="Times New Roman"/>
              </a:rPr>
              <a:t>waits </a:t>
            </a:r>
            <a:r>
              <a:rPr sz="1800" spc="-5" dirty="0">
                <a:latin typeface="Times New Roman"/>
                <a:cs typeface="Times New Roman"/>
              </a:rPr>
              <a:t>for </a:t>
            </a:r>
            <a:r>
              <a:rPr sz="1800" dirty="0">
                <a:latin typeface="Times New Roman"/>
                <a:cs typeface="Times New Roman"/>
              </a:rPr>
              <a:t>a </a:t>
            </a:r>
            <a:r>
              <a:rPr sz="1800" spc="-5" dirty="0">
                <a:latin typeface="Times New Roman"/>
                <a:cs typeface="Times New Roman"/>
              </a:rPr>
              <a:t>customer (sleeps).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spc="-30" dirty="0">
                <a:latin typeface="Times New Roman"/>
                <a:cs typeface="Times New Roman"/>
              </a:rPr>
              <a:t>*/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575" y="3271520"/>
            <a:ext cx="1725295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7800"/>
              </a:lnSpc>
              <a:spcBef>
                <a:spcPts val="100"/>
              </a:spcBef>
            </a:pPr>
            <a:r>
              <a:rPr sz="1800" spc="10" dirty="0">
                <a:latin typeface="Times New Roman"/>
                <a:cs typeface="Times New Roman"/>
              </a:rPr>
              <a:t>do</a:t>
            </a:r>
            <a:r>
              <a:rPr sz="1800" spc="-35" dirty="0">
                <a:latin typeface="Times New Roman"/>
                <a:cs typeface="Times New Roman"/>
              </a:rPr>
              <a:t>w</a:t>
            </a:r>
            <a:r>
              <a:rPr sz="1800" spc="10" dirty="0">
                <a:latin typeface="Times New Roman"/>
                <a:cs typeface="Times New Roman"/>
              </a:rPr>
              <a:t>n</a:t>
            </a:r>
            <a:r>
              <a:rPr sz="1800" dirty="0">
                <a:latin typeface="Times New Roman"/>
                <a:cs typeface="Times New Roman"/>
              </a:rPr>
              <a:t>(C</a:t>
            </a:r>
            <a:r>
              <a:rPr sz="1800" spc="10" dirty="0">
                <a:latin typeface="Times New Roman"/>
                <a:cs typeface="Times New Roman"/>
              </a:rPr>
              <a:t>u</a:t>
            </a:r>
            <a:r>
              <a:rPr sz="1800" spc="-5" dirty="0">
                <a:latin typeface="Times New Roman"/>
                <a:cs typeface="Times New Roman"/>
              </a:rPr>
              <a:t>st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sz="1800" spc="-35" dirty="0">
                <a:latin typeface="Times New Roman"/>
                <a:cs typeface="Times New Roman"/>
              </a:rPr>
              <a:t>m</a:t>
            </a:r>
            <a:r>
              <a:rPr sz="1800" spc="-10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rs);  down(Seats);  FreeSeats++;  </a:t>
            </a:r>
            <a:r>
              <a:rPr sz="1800" dirty="0">
                <a:latin typeface="Times New Roman"/>
                <a:cs typeface="Times New Roman"/>
              </a:rPr>
              <a:t>up(Barber);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0629" y="3271520"/>
            <a:ext cx="4768850" cy="14281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latin typeface="Times New Roman"/>
                <a:cs typeface="Times New Roman"/>
              </a:rPr>
              <a:t>/* </a:t>
            </a:r>
            <a:r>
              <a:rPr sz="1800" spc="-5" dirty="0">
                <a:latin typeface="Times New Roman"/>
                <a:cs typeface="Times New Roman"/>
              </a:rPr>
              <a:t>mutex </a:t>
            </a:r>
            <a:r>
              <a:rPr sz="1800" dirty="0">
                <a:latin typeface="Times New Roman"/>
                <a:cs typeface="Times New Roman"/>
              </a:rPr>
              <a:t>to protect the </a:t>
            </a:r>
            <a:r>
              <a:rPr sz="1800" spc="-5" dirty="0">
                <a:latin typeface="Times New Roman"/>
                <a:cs typeface="Times New Roman"/>
              </a:rPr>
              <a:t>number </a:t>
            </a:r>
            <a:r>
              <a:rPr sz="1800" spc="5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available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15" dirty="0">
                <a:latin typeface="Times New Roman"/>
                <a:cs typeface="Times New Roman"/>
              </a:rPr>
              <a:t>seats.*/</a:t>
            </a:r>
            <a:endParaRPr sz="1800">
              <a:latin typeface="Times New Roman"/>
              <a:cs typeface="Times New Roman"/>
            </a:endParaRPr>
          </a:p>
          <a:p>
            <a:pPr marL="94615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/* a </a:t>
            </a:r>
            <a:r>
              <a:rPr sz="1800" spc="-5" dirty="0">
                <a:latin typeface="Times New Roman"/>
                <a:cs typeface="Times New Roman"/>
              </a:rPr>
              <a:t>chair </a:t>
            </a:r>
            <a:r>
              <a:rPr sz="1800" spc="-10" dirty="0">
                <a:latin typeface="Times New Roman"/>
                <a:cs typeface="Times New Roman"/>
              </a:rPr>
              <a:t>gets </a:t>
            </a:r>
            <a:r>
              <a:rPr sz="1800" spc="-15" dirty="0">
                <a:latin typeface="Times New Roman"/>
                <a:cs typeface="Times New Roman"/>
              </a:rPr>
              <a:t>free.*/</a:t>
            </a:r>
            <a:endParaRPr sz="1800">
              <a:latin typeface="Times New Roman"/>
              <a:cs typeface="Times New Roman"/>
            </a:endParaRPr>
          </a:p>
          <a:p>
            <a:pPr marL="9779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/* bring </a:t>
            </a:r>
            <a:r>
              <a:rPr sz="1800" spc="-5" dirty="0">
                <a:latin typeface="Times New Roman"/>
                <a:cs typeface="Times New Roman"/>
              </a:rPr>
              <a:t>customer for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haircut.*/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/* </a:t>
            </a:r>
            <a:r>
              <a:rPr sz="1800" spc="-5" dirty="0">
                <a:latin typeface="Times New Roman"/>
                <a:cs typeface="Times New Roman"/>
              </a:rPr>
              <a:t>release </a:t>
            </a:r>
            <a:r>
              <a:rPr sz="1800" dirty="0">
                <a:latin typeface="Times New Roman"/>
                <a:cs typeface="Times New Roman"/>
              </a:rPr>
              <a:t>the </a:t>
            </a:r>
            <a:r>
              <a:rPr sz="1800" spc="-5" dirty="0">
                <a:latin typeface="Times New Roman"/>
                <a:cs typeface="Times New Roman"/>
              </a:rPr>
              <a:t>mutex </a:t>
            </a:r>
            <a:r>
              <a:rPr sz="1800" spc="5" dirty="0">
                <a:latin typeface="Times New Roman"/>
                <a:cs typeface="Times New Roman"/>
              </a:rPr>
              <a:t>on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chair.*/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4674235"/>
            <a:ext cx="4502150" cy="10775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98500">
              <a:lnSpc>
                <a:spcPct val="100000"/>
              </a:lnSpc>
              <a:spcBef>
                <a:spcPts val="700"/>
              </a:spcBef>
              <a:tabLst>
                <a:tab pos="2140585" algn="l"/>
              </a:tabLst>
            </a:pPr>
            <a:r>
              <a:rPr sz="1800" dirty="0">
                <a:latin typeface="Times New Roman"/>
                <a:cs typeface="Times New Roman"/>
              </a:rPr>
              <a:t>up(Seats);	/* barber </a:t>
            </a:r>
            <a:r>
              <a:rPr sz="1800" spc="-5" dirty="0">
                <a:latin typeface="Times New Roman"/>
                <a:cs typeface="Times New Roman"/>
              </a:rPr>
              <a:t>is </a:t>
            </a:r>
            <a:r>
              <a:rPr sz="1800" dirty="0">
                <a:latin typeface="Times New Roman"/>
                <a:cs typeface="Times New Roman"/>
              </a:rPr>
              <a:t>cutting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hair.*/</a:t>
            </a:r>
            <a:endParaRPr sz="1800">
              <a:latin typeface="Times New Roman"/>
              <a:cs typeface="Times New Roman"/>
            </a:endParaRPr>
          </a:p>
          <a:p>
            <a:pPr marL="35687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52018"/>
            <a:ext cx="123253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30" dirty="0">
                <a:latin typeface="Alfios"/>
                <a:cs typeface="Alfios"/>
              </a:rPr>
              <a:t>Customer</a:t>
            </a:r>
            <a:r>
              <a:rPr sz="2200" spc="-145" dirty="0">
                <a:latin typeface="Alfios"/>
                <a:cs typeface="Alfios"/>
              </a:rPr>
              <a:t> </a:t>
            </a:r>
            <a:r>
              <a:rPr sz="2200" spc="425" dirty="0">
                <a:latin typeface="Alfios"/>
                <a:cs typeface="Alfios"/>
              </a:rPr>
              <a:t>{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67713" y="1030046"/>
            <a:ext cx="7047230" cy="10426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9380">
              <a:lnSpc>
                <a:spcPts val="2510"/>
              </a:lnSpc>
              <a:spcBef>
                <a:spcPts val="110"/>
              </a:spcBef>
              <a:tabLst>
                <a:tab pos="2292985" algn="l"/>
              </a:tabLst>
            </a:pPr>
            <a:r>
              <a:rPr sz="2200" spc="-15" dirty="0">
                <a:latin typeface="Alfios"/>
                <a:cs typeface="Alfios"/>
              </a:rPr>
              <a:t>while(true)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425" dirty="0">
                <a:latin typeface="Alfios"/>
                <a:cs typeface="Alfios"/>
              </a:rPr>
              <a:t>{	</a:t>
            </a:r>
            <a:r>
              <a:rPr sz="2200" dirty="0">
                <a:latin typeface="Alfios"/>
                <a:cs typeface="Alfios"/>
              </a:rPr>
              <a:t>/* </a:t>
            </a:r>
            <a:r>
              <a:rPr sz="2200" spc="-10" dirty="0">
                <a:latin typeface="Alfios"/>
                <a:cs typeface="Alfios"/>
              </a:rPr>
              <a:t>protects </a:t>
            </a:r>
            <a:r>
              <a:rPr sz="2200" dirty="0">
                <a:latin typeface="Alfios"/>
                <a:cs typeface="Alfios"/>
              </a:rPr>
              <a:t>seats </a:t>
            </a:r>
            <a:r>
              <a:rPr sz="2200" spc="-20" dirty="0">
                <a:latin typeface="Alfios"/>
                <a:cs typeface="Alfios"/>
              </a:rPr>
              <a:t>so </a:t>
            </a:r>
            <a:r>
              <a:rPr sz="2200" spc="-80" dirty="0">
                <a:latin typeface="Alfios"/>
                <a:cs typeface="Alfios"/>
              </a:rPr>
              <a:t>only </a:t>
            </a:r>
            <a:r>
              <a:rPr sz="2200" spc="-15" dirty="0">
                <a:latin typeface="Alfios"/>
                <a:cs typeface="Alfios"/>
              </a:rPr>
              <a:t>1 customer </a:t>
            </a:r>
            <a:r>
              <a:rPr sz="2200" spc="5" dirty="0">
                <a:latin typeface="Alfios"/>
                <a:cs typeface="Alfios"/>
              </a:rPr>
              <a:t>tries</a:t>
            </a:r>
            <a:r>
              <a:rPr sz="2200" spc="-40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15" dirty="0">
                <a:latin typeface="Alfios"/>
                <a:cs typeface="Alfios"/>
              </a:rPr>
              <a:t>sit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ts val="2510"/>
              </a:lnSpc>
            </a:pP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35" dirty="0">
                <a:latin typeface="Alfios"/>
                <a:cs typeface="Alfios"/>
              </a:rPr>
              <a:t>chair </a:t>
            </a:r>
            <a:r>
              <a:rPr sz="2200" spc="-45" dirty="0">
                <a:latin typeface="Alfios"/>
                <a:cs typeface="Alfios"/>
              </a:rPr>
              <a:t>if </a:t>
            </a:r>
            <a:r>
              <a:rPr sz="2200" spc="-35" dirty="0">
                <a:latin typeface="Alfios"/>
                <a:cs typeface="Alfios"/>
              </a:rPr>
              <a:t>that's </a:t>
            </a:r>
            <a:r>
              <a:rPr sz="2200" spc="-25" dirty="0">
                <a:latin typeface="Alfios"/>
                <a:cs typeface="Alfios"/>
              </a:rPr>
              <a:t>the</a:t>
            </a:r>
            <a:r>
              <a:rPr sz="2200" spc="-215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case.*/</a:t>
            </a:r>
            <a:endParaRPr sz="2200">
              <a:latin typeface="Alfios"/>
              <a:cs typeface="Alfios"/>
            </a:endParaRPr>
          </a:p>
          <a:p>
            <a:pPr marL="500380">
              <a:lnSpc>
                <a:spcPct val="100000"/>
              </a:lnSpc>
              <a:spcBef>
                <a:spcPts val="335"/>
              </a:spcBef>
            </a:pPr>
            <a:r>
              <a:rPr sz="2200" spc="-20" dirty="0">
                <a:latin typeface="Alfios"/>
                <a:cs typeface="Alfios"/>
              </a:rPr>
              <a:t>down(Seats); </a:t>
            </a:r>
            <a:r>
              <a:rPr sz="2200" spc="-45" dirty="0">
                <a:latin typeface="Alfios"/>
                <a:cs typeface="Alfios"/>
              </a:rPr>
              <a:t>//This </a:t>
            </a:r>
            <a:r>
              <a:rPr sz="2200" spc="-20" dirty="0">
                <a:latin typeface="Alfios"/>
                <a:cs typeface="Alfios"/>
              </a:rPr>
              <a:t>line </a:t>
            </a:r>
            <a:r>
              <a:rPr sz="2200" spc="-40" dirty="0">
                <a:latin typeface="Alfios"/>
                <a:cs typeface="Alfios"/>
              </a:rPr>
              <a:t>should not </a:t>
            </a:r>
            <a:r>
              <a:rPr sz="2200" dirty="0">
                <a:latin typeface="Alfios"/>
                <a:cs typeface="Alfios"/>
              </a:rPr>
              <a:t>be</a:t>
            </a:r>
            <a:r>
              <a:rPr sz="2200" spc="-32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here.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5775" y="2046777"/>
            <a:ext cx="1918970" cy="7823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200" spc="-25" dirty="0">
                <a:latin typeface="Alfios"/>
                <a:cs typeface="Alfios"/>
              </a:rPr>
              <a:t>if(FreeSeats </a:t>
            </a:r>
            <a:r>
              <a:rPr sz="2200" spc="280" dirty="0">
                <a:latin typeface="Alfios"/>
                <a:cs typeface="Alfios"/>
              </a:rPr>
              <a:t>&gt;</a:t>
            </a:r>
            <a:r>
              <a:rPr sz="2200" spc="-22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0) </a:t>
            </a:r>
            <a:r>
              <a:rPr sz="2200" spc="425" dirty="0">
                <a:latin typeface="Alfios"/>
                <a:cs typeface="Alfios"/>
              </a:rPr>
              <a:t>{</a:t>
            </a:r>
            <a:endParaRPr sz="2200">
              <a:latin typeface="Alfios"/>
              <a:cs typeface="Alfios"/>
            </a:endParaRPr>
          </a:p>
          <a:p>
            <a:pPr marL="75565" algn="ctr">
              <a:lnSpc>
                <a:spcPct val="100000"/>
              </a:lnSpc>
              <a:spcBef>
                <a:spcPts val="335"/>
              </a:spcBef>
            </a:pPr>
            <a:r>
              <a:rPr sz="2200" spc="15" dirty="0">
                <a:latin typeface="Alfios"/>
                <a:cs typeface="Alfios"/>
              </a:rPr>
              <a:t>FreeSeats--;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60114" y="2046777"/>
            <a:ext cx="2428240" cy="7823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46685">
              <a:lnSpc>
                <a:spcPct val="100000"/>
              </a:lnSpc>
              <a:spcBef>
                <a:spcPts val="434"/>
              </a:spcBef>
            </a:pPr>
            <a:r>
              <a:rPr sz="2200" dirty="0">
                <a:latin typeface="Alfios"/>
                <a:cs typeface="Alfios"/>
              </a:rPr>
              <a:t>/* </a:t>
            </a:r>
            <a:r>
              <a:rPr sz="2200" spc="-20" dirty="0">
                <a:latin typeface="Alfios"/>
                <a:cs typeface="Alfios"/>
              </a:rPr>
              <a:t>sitting</a:t>
            </a:r>
            <a:r>
              <a:rPr sz="2200" spc="-18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down.*/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200" dirty="0">
                <a:latin typeface="Alfios"/>
                <a:cs typeface="Alfios"/>
              </a:rPr>
              <a:t>/* </a:t>
            </a:r>
            <a:r>
              <a:rPr sz="2200" spc="-60" dirty="0">
                <a:latin typeface="Alfios"/>
                <a:cs typeface="Alfios"/>
              </a:rPr>
              <a:t>notify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barber.</a:t>
            </a:r>
            <a:r>
              <a:rPr sz="2200" spc="-34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6775" y="2844545"/>
            <a:ext cx="404241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805305" algn="l"/>
              </a:tabLst>
            </a:pPr>
            <a:r>
              <a:rPr sz="2200" spc="-15" dirty="0">
                <a:latin typeface="Alfios"/>
                <a:cs typeface="Alfios"/>
              </a:rPr>
              <a:t>up(Customers);	</a:t>
            </a:r>
            <a:r>
              <a:rPr sz="2200" dirty="0">
                <a:latin typeface="Alfios"/>
                <a:cs typeface="Alfios"/>
              </a:rPr>
              <a:t>/* </a:t>
            </a:r>
            <a:r>
              <a:rPr sz="2200" spc="10" dirty="0">
                <a:latin typeface="Alfios"/>
                <a:cs typeface="Alfios"/>
              </a:rPr>
              <a:t>release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lock</a:t>
            </a:r>
            <a:r>
              <a:rPr sz="2200" spc="-31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3978" y="3181010"/>
            <a:ext cx="4864100" cy="15379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200" dirty="0">
                <a:latin typeface="Alfios"/>
                <a:cs typeface="Alfios"/>
              </a:rPr>
              <a:t>/*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wait</a:t>
            </a:r>
            <a:r>
              <a:rPr sz="2200" spc="-100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in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waiting</a:t>
            </a:r>
            <a:r>
              <a:rPr sz="2200" spc="-12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room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if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barber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80" dirty="0">
                <a:latin typeface="Alfios"/>
                <a:cs typeface="Alfios"/>
              </a:rPr>
              <a:t>busy.</a:t>
            </a:r>
            <a:r>
              <a:rPr sz="2200" spc="-15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  <a:p>
            <a:pPr marL="247015">
              <a:lnSpc>
                <a:spcPct val="100000"/>
              </a:lnSpc>
              <a:spcBef>
                <a:spcPts val="335"/>
              </a:spcBef>
            </a:pPr>
            <a:r>
              <a:rPr sz="2200" spc="30" dirty="0">
                <a:latin typeface="Alfios"/>
                <a:cs typeface="Alfios"/>
              </a:rPr>
              <a:t>// </a:t>
            </a:r>
            <a:r>
              <a:rPr sz="2200" spc="-15" dirty="0">
                <a:latin typeface="Alfios"/>
                <a:cs typeface="Alfios"/>
              </a:rPr>
              <a:t>customer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65" dirty="0">
                <a:latin typeface="Alfios"/>
                <a:cs typeface="Alfios"/>
              </a:rPr>
              <a:t>having </a:t>
            </a:r>
            <a:r>
              <a:rPr sz="2200" spc="-55" dirty="0">
                <a:latin typeface="Alfios"/>
                <a:cs typeface="Alfios"/>
              </a:rPr>
              <a:t>hair</a:t>
            </a:r>
            <a:r>
              <a:rPr sz="2200" spc="-254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cut</a:t>
            </a:r>
            <a:endParaRPr sz="2200">
              <a:latin typeface="Alfios"/>
              <a:cs typeface="Alfios"/>
            </a:endParaRPr>
          </a:p>
          <a:p>
            <a:pPr marL="43180">
              <a:lnSpc>
                <a:spcPct val="100000"/>
              </a:lnSpc>
              <a:spcBef>
                <a:spcPts val="340"/>
              </a:spcBef>
            </a:pPr>
            <a:r>
              <a:rPr sz="2200" dirty="0">
                <a:latin typeface="Alfios"/>
                <a:cs typeface="Alfios"/>
              </a:rPr>
              <a:t>/* </a:t>
            </a:r>
            <a:r>
              <a:rPr sz="2200" spc="10" dirty="0">
                <a:latin typeface="Alfios"/>
                <a:cs typeface="Alfios"/>
              </a:rPr>
              <a:t>release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lock</a:t>
            </a:r>
            <a:r>
              <a:rPr sz="2200" spc="-24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  <a:p>
            <a:pPr marL="15240">
              <a:lnSpc>
                <a:spcPct val="100000"/>
              </a:lnSpc>
              <a:spcBef>
                <a:spcPts val="335"/>
              </a:spcBef>
            </a:pPr>
            <a:r>
              <a:rPr sz="2200" spc="30" dirty="0">
                <a:latin typeface="Alfios"/>
                <a:cs typeface="Alfios"/>
              </a:rPr>
              <a:t>// </a:t>
            </a:r>
            <a:r>
              <a:rPr sz="2200" spc="-15" dirty="0">
                <a:latin typeface="Alfios"/>
                <a:cs typeface="Alfios"/>
              </a:rPr>
              <a:t>customer</a:t>
            </a:r>
            <a:r>
              <a:rPr sz="2200" spc="-15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leaves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5775" y="3181010"/>
            <a:ext cx="1904364" cy="19164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434"/>
              </a:spcBef>
            </a:pPr>
            <a:r>
              <a:rPr sz="2200" spc="-5" dirty="0">
                <a:latin typeface="Alfios"/>
                <a:cs typeface="Alfios"/>
              </a:rPr>
              <a:t>up(Seats);</a:t>
            </a:r>
            <a:endParaRPr sz="2200">
              <a:latin typeface="Alfios"/>
              <a:cs typeface="Alfios"/>
            </a:endParaRPr>
          </a:p>
          <a:p>
            <a:pPr marL="393065">
              <a:lnSpc>
                <a:spcPct val="100000"/>
              </a:lnSpc>
              <a:spcBef>
                <a:spcPts val="335"/>
              </a:spcBef>
            </a:pPr>
            <a:r>
              <a:rPr sz="2200" spc="-25" dirty="0">
                <a:latin typeface="Alfios"/>
                <a:cs typeface="Alfios"/>
              </a:rPr>
              <a:t>d</a:t>
            </a:r>
            <a:r>
              <a:rPr sz="2200" spc="-105" dirty="0">
                <a:latin typeface="Alfios"/>
                <a:cs typeface="Alfios"/>
              </a:rPr>
              <a:t>o</a:t>
            </a:r>
            <a:r>
              <a:rPr sz="2200" spc="-25" dirty="0">
                <a:latin typeface="Alfios"/>
                <a:cs typeface="Alfios"/>
              </a:rPr>
              <a:t>w</a:t>
            </a:r>
            <a:r>
              <a:rPr sz="2200" spc="-60" dirty="0">
                <a:latin typeface="Alfios"/>
                <a:cs typeface="Alfios"/>
              </a:rPr>
              <a:t>n(B</a:t>
            </a:r>
            <a:r>
              <a:rPr sz="2200" spc="-40" dirty="0">
                <a:latin typeface="Alfios"/>
                <a:cs typeface="Alfios"/>
              </a:rPr>
              <a:t>a</a:t>
            </a:r>
            <a:r>
              <a:rPr sz="2200" spc="-25" dirty="0">
                <a:latin typeface="Alfios"/>
                <a:cs typeface="Alfios"/>
              </a:rPr>
              <a:t>r</a:t>
            </a:r>
            <a:r>
              <a:rPr sz="2200" dirty="0">
                <a:latin typeface="Alfios"/>
                <a:cs typeface="Alfios"/>
              </a:rPr>
              <a:t>b</a:t>
            </a:r>
            <a:r>
              <a:rPr sz="2200" spc="-15" dirty="0">
                <a:latin typeface="Alfios"/>
                <a:cs typeface="Alfios"/>
              </a:rPr>
              <a:t>e</a:t>
            </a:r>
            <a:r>
              <a:rPr sz="2200" spc="-25" dirty="0">
                <a:latin typeface="Alfios"/>
                <a:cs typeface="Alfios"/>
              </a:rPr>
              <a:t>r</a:t>
            </a:r>
            <a:r>
              <a:rPr sz="2200" spc="45" dirty="0">
                <a:latin typeface="Alfios"/>
                <a:cs typeface="Alfios"/>
              </a:rPr>
              <a:t>);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200" spc="425" dirty="0">
                <a:latin typeface="Alfios"/>
                <a:cs typeface="Alfios"/>
              </a:rPr>
              <a:t>}</a:t>
            </a:r>
            <a:r>
              <a:rPr sz="2200" spc="-165" dirty="0">
                <a:latin typeface="Alfios"/>
                <a:cs typeface="Alfios"/>
              </a:rPr>
              <a:t> </a:t>
            </a:r>
            <a:r>
              <a:rPr sz="2200" spc="25" dirty="0">
                <a:latin typeface="Alfios"/>
                <a:cs typeface="Alfios"/>
              </a:rPr>
              <a:t>else </a:t>
            </a:r>
            <a:r>
              <a:rPr sz="2200" spc="425" dirty="0">
                <a:latin typeface="Alfios"/>
                <a:cs typeface="Alfios"/>
              </a:rPr>
              <a:t>{</a:t>
            </a:r>
            <a:endParaRPr sz="2200">
              <a:latin typeface="Alfios"/>
              <a:cs typeface="Alfios"/>
            </a:endParaRPr>
          </a:p>
          <a:p>
            <a:pPr marL="393065">
              <a:lnSpc>
                <a:spcPct val="100000"/>
              </a:lnSpc>
              <a:spcBef>
                <a:spcPts val="335"/>
              </a:spcBef>
            </a:pPr>
            <a:r>
              <a:rPr sz="2200" spc="-5" dirty="0">
                <a:latin typeface="Alfios"/>
                <a:cs typeface="Alfios"/>
              </a:rPr>
              <a:t>up(Seats);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200" spc="425" dirty="0">
                <a:latin typeface="Alfios"/>
                <a:cs typeface="Alfios"/>
              </a:rPr>
              <a:t>}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3444" y="5071414"/>
            <a:ext cx="541655" cy="7823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434"/>
              </a:spcBef>
            </a:pPr>
            <a:r>
              <a:rPr sz="2200" spc="425" dirty="0">
                <a:latin typeface="Alfios"/>
                <a:cs typeface="Alfios"/>
              </a:rPr>
              <a:t>}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200" spc="425" dirty="0">
                <a:latin typeface="Alfios"/>
                <a:cs typeface="Alfios"/>
              </a:rPr>
              <a:t>}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5555" cy="2875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75" dirty="0">
                <a:latin typeface="Alfios"/>
                <a:cs typeface="Alfios"/>
              </a:rPr>
              <a:t>Dining </a:t>
            </a:r>
            <a:r>
              <a:rPr sz="2600" spc="-60" dirty="0">
                <a:latin typeface="Alfios"/>
                <a:cs typeface="Alfios"/>
              </a:rPr>
              <a:t>Philosopher Problem </a:t>
            </a:r>
            <a:r>
              <a:rPr sz="2600" spc="-5" dirty="0">
                <a:latin typeface="Alfios"/>
                <a:cs typeface="Alfios"/>
              </a:rPr>
              <a:t>states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15" dirty="0">
                <a:latin typeface="Alfios"/>
                <a:cs typeface="Alfios"/>
              </a:rPr>
              <a:t>N </a:t>
            </a:r>
            <a:r>
              <a:rPr sz="2600" spc="-75" dirty="0">
                <a:latin typeface="Alfios"/>
                <a:cs typeface="Alfios"/>
              </a:rPr>
              <a:t>philosophers  </a:t>
            </a:r>
            <a:r>
              <a:rPr sz="2600" spc="5" dirty="0">
                <a:latin typeface="Alfios"/>
                <a:cs typeface="Alfios"/>
              </a:rPr>
              <a:t>seated </a:t>
            </a:r>
            <a:r>
              <a:rPr sz="2600" spc="-60" dirty="0">
                <a:latin typeface="Alfios"/>
                <a:cs typeface="Alfios"/>
              </a:rPr>
              <a:t>around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circular </a:t>
            </a:r>
            <a:r>
              <a:rPr sz="2600" spc="-35" dirty="0">
                <a:latin typeface="Alfios"/>
                <a:cs typeface="Alfios"/>
              </a:rPr>
              <a:t>table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40" dirty="0">
                <a:latin typeface="Alfios"/>
                <a:cs typeface="Alfios"/>
              </a:rPr>
              <a:t>chopstick </a:t>
            </a:r>
            <a:r>
              <a:rPr sz="2600" spc="-20" dirty="0">
                <a:latin typeface="Alfios"/>
                <a:cs typeface="Alfios"/>
              </a:rPr>
              <a:t>between 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55" dirty="0">
                <a:latin typeface="Alfios"/>
                <a:cs typeface="Alfios"/>
              </a:rPr>
              <a:t>pair </a:t>
            </a:r>
            <a:r>
              <a:rPr sz="2600" spc="-65" dirty="0">
                <a:latin typeface="Alfios"/>
                <a:cs typeface="Alfios"/>
              </a:rPr>
              <a:t>of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philosophers.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35" dirty="0">
                <a:latin typeface="Alfios"/>
                <a:cs typeface="Alfios"/>
              </a:rPr>
              <a:t>chopstick </a:t>
            </a:r>
            <a:r>
              <a:rPr sz="2600" spc="-20" dirty="0">
                <a:latin typeface="Alfios"/>
                <a:cs typeface="Alfios"/>
              </a:rPr>
              <a:t>between </a:t>
            </a:r>
            <a:r>
              <a:rPr sz="2600" spc="-15" dirty="0">
                <a:latin typeface="Alfios"/>
                <a:cs typeface="Alfios"/>
              </a:rPr>
              <a:t>each  </a:t>
            </a:r>
            <a:r>
              <a:rPr sz="2600" spc="-60" dirty="0">
                <a:latin typeface="Alfios"/>
                <a:cs typeface="Alfios"/>
              </a:rPr>
              <a:t>philosopher. </a:t>
            </a:r>
            <a:r>
              <a:rPr sz="2600" spc="-630" dirty="0">
                <a:latin typeface="Alfios"/>
                <a:cs typeface="Alfios"/>
              </a:rPr>
              <a:t>A  </a:t>
            </a:r>
            <a:r>
              <a:rPr sz="2600" spc="-55" dirty="0">
                <a:latin typeface="Alfios"/>
                <a:cs typeface="Alfios"/>
              </a:rPr>
              <a:t>philosopher </a:t>
            </a:r>
            <a:r>
              <a:rPr sz="2600" spc="-114" dirty="0">
                <a:latin typeface="Alfios"/>
                <a:cs typeface="Alfios"/>
              </a:rPr>
              <a:t>may </a:t>
            </a:r>
            <a:r>
              <a:rPr sz="2600" spc="-5" dirty="0">
                <a:latin typeface="Alfios"/>
                <a:cs typeface="Alfios"/>
              </a:rPr>
              <a:t>eat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45" dirty="0">
                <a:latin typeface="Alfios"/>
                <a:cs typeface="Alfios"/>
              </a:rPr>
              <a:t>he </a:t>
            </a:r>
            <a:r>
              <a:rPr sz="2600" spc="-40" dirty="0">
                <a:latin typeface="Alfios"/>
                <a:cs typeface="Alfios"/>
              </a:rPr>
              <a:t>can </a:t>
            </a:r>
            <a:r>
              <a:rPr sz="2600" spc="-55" dirty="0">
                <a:latin typeface="Alfios"/>
                <a:cs typeface="Alfios"/>
              </a:rPr>
              <a:t>pickup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two </a:t>
            </a:r>
            <a:r>
              <a:rPr sz="2600" spc="-40" dirty="0">
                <a:latin typeface="Alfios"/>
                <a:cs typeface="Alfios"/>
              </a:rPr>
              <a:t>chopsticks  </a:t>
            </a:r>
            <a:r>
              <a:rPr sz="2600" spc="-20" dirty="0">
                <a:latin typeface="Alfios"/>
                <a:cs typeface="Alfios"/>
              </a:rPr>
              <a:t>adjacent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him. </a:t>
            </a:r>
            <a:r>
              <a:rPr sz="2600" spc="-60" dirty="0">
                <a:latin typeface="Alfios"/>
                <a:cs typeface="Alfios"/>
              </a:rPr>
              <a:t>One </a:t>
            </a:r>
            <a:r>
              <a:rPr sz="2600" spc="-40" dirty="0">
                <a:latin typeface="Alfios"/>
                <a:cs typeface="Alfios"/>
              </a:rPr>
              <a:t>chopstick </a:t>
            </a:r>
            <a:r>
              <a:rPr sz="2600" spc="-114" dirty="0">
                <a:latin typeface="Alfios"/>
                <a:cs typeface="Alfios"/>
              </a:rPr>
              <a:t>may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30" dirty="0">
                <a:latin typeface="Alfios"/>
                <a:cs typeface="Alfios"/>
              </a:rPr>
              <a:t>picked </a:t>
            </a:r>
            <a:r>
              <a:rPr sz="2600" spc="-50" dirty="0">
                <a:latin typeface="Alfios"/>
                <a:cs typeface="Alfios"/>
              </a:rPr>
              <a:t>up </a:t>
            </a:r>
            <a:r>
              <a:rPr sz="2600" spc="-140" dirty="0">
                <a:latin typeface="Alfios"/>
                <a:cs typeface="Alfios"/>
              </a:rPr>
              <a:t>by </a:t>
            </a:r>
            <a:r>
              <a:rPr sz="2600" spc="-120" dirty="0">
                <a:latin typeface="Alfios"/>
                <a:cs typeface="Alfios"/>
              </a:rPr>
              <a:t>any </a:t>
            </a:r>
            <a:r>
              <a:rPr sz="2600" spc="-45" dirty="0">
                <a:latin typeface="Alfios"/>
                <a:cs typeface="Alfios"/>
              </a:rPr>
              <a:t>one 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its adjacent </a:t>
            </a:r>
            <a:r>
              <a:rPr sz="2600" spc="-40" dirty="0">
                <a:latin typeface="Alfios"/>
                <a:cs typeface="Alfios"/>
              </a:rPr>
              <a:t>followers </a:t>
            </a:r>
            <a:r>
              <a:rPr sz="2600" spc="-65" dirty="0">
                <a:latin typeface="Alfios"/>
                <a:cs typeface="Alfios"/>
              </a:rPr>
              <a:t>but not</a:t>
            </a:r>
            <a:r>
              <a:rPr sz="2600" spc="-1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both.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9759" y="1590542"/>
            <a:ext cx="5931841" cy="4452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000875" cy="22371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one chopstick </a:t>
            </a:r>
            <a:r>
              <a:rPr sz="2600" spc="-15" dirty="0">
                <a:latin typeface="Alfios"/>
                <a:cs typeface="Alfios"/>
              </a:rPr>
              <a:t>between each</a:t>
            </a:r>
            <a:r>
              <a:rPr sz="2600" spc="-17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philosopher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philosopher </a:t>
            </a:r>
            <a:r>
              <a:rPr sz="2600" spc="-45" dirty="0">
                <a:latin typeface="Alfios"/>
                <a:cs typeface="Alfios"/>
              </a:rPr>
              <a:t>must </a:t>
            </a:r>
            <a:r>
              <a:rPr sz="2600" spc="-50" dirty="0">
                <a:latin typeface="Alfios"/>
                <a:cs typeface="Alfios"/>
              </a:rPr>
              <a:t>pick </a:t>
            </a:r>
            <a:r>
              <a:rPr sz="2600" spc="-65" dirty="0">
                <a:latin typeface="Alfios"/>
                <a:cs typeface="Alfios"/>
              </a:rPr>
              <a:t>up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65" dirty="0">
                <a:latin typeface="Alfios"/>
                <a:cs typeface="Alfios"/>
              </a:rPr>
              <a:t>two </a:t>
            </a:r>
            <a:r>
              <a:rPr sz="2600" spc="-15" dirty="0">
                <a:latin typeface="Alfios"/>
                <a:cs typeface="Alfios"/>
              </a:rPr>
              <a:t>nearest </a:t>
            </a:r>
            <a:r>
              <a:rPr sz="2600" spc="-40" dirty="0">
                <a:latin typeface="Alfios"/>
                <a:cs typeface="Alfios"/>
              </a:rPr>
              <a:t>chopsticks </a:t>
            </a:r>
            <a:r>
              <a:rPr sz="2600" spc="-254" dirty="0">
                <a:latin typeface="Alfios"/>
                <a:cs typeface="Alfios"/>
              </a:rPr>
              <a:t>in  </a:t>
            </a:r>
            <a:r>
              <a:rPr sz="2600" spc="-25" dirty="0">
                <a:latin typeface="Alfios"/>
                <a:cs typeface="Alfios"/>
              </a:rPr>
              <a:t>order </a:t>
            </a:r>
            <a:r>
              <a:rPr sz="2600" spc="-30" dirty="0">
                <a:latin typeface="Alfios"/>
                <a:cs typeface="Alfios"/>
              </a:rPr>
              <a:t>to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eat</a:t>
            </a:r>
            <a:endParaRPr sz="2600">
              <a:latin typeface="Alfios"/>
              <a:cs typeface="Alfios"/>
            </a:endParaRPr>
          </a:p>
          <a:p>
            <a:pPr marL="286385" marR="1524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philosopher </a:t>
            </a:r>
            <a:r>
              <a:rPr sz="2600" spc="-45" dirty="0">
                <a:latin typeface="Alfios"/>
                <a:cs typeface="Alfios"/>
              </a:rPr>
              <a:t>must </a:t>
            </a:r>
            <a:r>
              <a:rPr sz="2600" spc="-50" dirty="0">
                <a:latin typeface="Alfios"/>
                <a:cs typeface="Alfios"/>
              </a:rPr>
              <a:t>pick </a:t>
            </a:r>
            <a:r>
              <a:rPr sz="2600" spc="-65" dirty="0">
                <a:latin typeface="Alfios"/>
                <a:cs typeface="Alfios"/>
              </a:rPr>
              <a:t>up </a:t>
            </a:r>
            <a:r>
              <a:rPr sz="2600" spc="-25" dirty="0">
                <a:latin typeface="Alfios"/>
                <a:cs typeface="Alfios"/>
              </a:rPr>
              <a:t>first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25" dirty="0">
                <a:latin typeface="Alfios"/>
                <a:cs typeface="Alfios"/>
              </a:rPr>
              <a:t>chopstick,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150" dirty="0">
                <a:latin typeface="Alfios"/>
                <a:cs typeface="Alfios"/>
              </a:rPr>
              <a:t>the  </a:t>
            </a:r>
            <a:r>
              <a:rPr sz="2600" spc="-20" dirty="0">
                <a:latin typeface="Alfios"/>
                <a:cs typeface="Alfios"/>
              </a:rPr>
              <a:t>second </a:t>
            </a:r>
            <a:r>
              <a:rPr sz="2600" spc="-15" dirty="0">
                <a:latin typeface="Alfios"/>
                <a:cs typeface="Alfios"/>
              </a:rPr>
              <a:t>one,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80" dirty="0">
                <a:latin typeface="Alfios"/>
                <a:cs typeface="Alfios"/>
              </a:rPr>
              <a:t>both </a:t>
            </a:r>
            <a:r>
              <a:rPr sz="2600" spc="-45" dirty="0">
                <a:latin typeface="Alfios"/>
                <a:cs typeface="Alfios"/>
              </a:rPr>
              <a:t>at</a:t>
            </a:r>
            <a:r>
              <a:rPr sz="2600" spc="-20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once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26350" cy="406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587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Alfios"/>
                <a:cs typeface="Alfios"/>
              </a:rPr>
              <a:t>We </a:t>
            </a:r>
            <a:r>
              <a:rPr sz="2600" dirty="0">
                <a:latin typeface="Alfios"/>
                <a:cs typeface="Alfios"/>
              </a:rPr>
              <a:t>need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40" dirty="0">
                <a:latin typeface="Alfios"/>
                <a:cs typeface="Alfios"/>
              </a:rPr>
              <a:t>algorithm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allocating </a:t>
            </a:r>
            <a:r>
              <a:rPr sz="2600" spc="-10" dirty="0">
                <a:latin typeface="Alfios"/>
                <a:cs typeface="Alfios"/>
              </a:rPr>
              <a:t>these </a:t>
            </a:r>
            <a:r>
              <a:rPr sz="2600" spc="-70" dirty="0">
                <a:latin typeface="Alfios"/>
                <a:cs typeface="Alfios"/>
              </a:rPr>
              <a:t>limited  </a:t>
            </a:r>
            <a:r>
              <a:rPr sz="2600" spc="-25" dirty="0">
                <a:latin typeface="Alfios"/>
                <a:cs typeface="Alfios"/>
              </a:rPr>
              <a:t>resources(chopsticks) </a:t>
            </a:r>
            <a:r>
              <a:rPr sz="2600" spc="-55" dirty="0">
                <a:latin typeface="Alfios"/>
                <a:cs typeface="Alfios"/>
              </a:rPr>
              <a:t>among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spc="-25" dirty="0">
                <a:latin typeface="Alfios"/>
                <a:cs typeface="Alfios"/>
              </a:rPr>
              <a:t>processes(philosophers) 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40" dirty="0">
                <a:latin typeface="Alfios"/>
                <a:cs typeface="Alfios"/>
              </a:rPr>
              <a:t>solution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10" dirty="0">
                <a:latin typeface="Alfios"/>
                <a:cs typeface="Alfios"/>
              </a:rPr>
              <a:t>free </a:t>
            </a:r>
            <a:r>
              <a:rPr sz="2600" spc="-65" dirty="0">
                <a:latin typeface="Alfios"/>
                <a:cs typeface="Alfios"/>
              </a:rPr>
              <a:t>from  </a:t>
            </a:r>
            <a:r>
              <a:rPr sz="2600" spc="-20" dirty="0">
                <a:latin typeface="Alfios"/>
                <a:cs typeface="Alfios"/>
              </a:rPr>
              <a:t>deadlock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dirty="0">
                <a:latin typeface="Alfios"/>
                <a:cs typeface="Alfios"/>
              </a:rPr>
              <a:t>free </a:t>
            </a:r>
            <a:r>
              <a:rPr sz="2600" spc="-60" dirty="0">
                <a:latin typeface="Alfios"/>
                <a:cs typeface="Alfios"/>
              </a:rPr>
              <a:t>from  </a:t>
            </a:r>
            <a:r>
              <a:rPr sz="2600" spc="-30" dirty="0">
                <a:latin typeface="Alfios"/>
                <a:cs typeface="Alfios"/>
              </a:rPr>
              <a:t>starvation.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5" dirty="0">
                <a:latin typeface="Alfios"/>
                <a:cs typeface="Alfios"/>
              </a:rPr>
              <a:t>exist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40" dirty="0">
                <a:latin typeface="Alfios"/>
                <a:cs typeface="Alfios"/>
              </a:rPr>
              <a:t>algorithm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solve </a:t>
            </a:r>
            <a:r>
              <a:rPr sz="2600" spc="-80" dirty="0">
                <a:latin typeface="Alfios"/>
                <a:cs typeface="Alfios"/>
              </a:rPr>
              <a:t>Dining </a:t>
            </a:r>
            <a:r>
              <a:rPr sz="2600" spc="-5" dirty="0">
                <a:latin typeface="Alfios"/>
                <a:cs typeface="Alfios"/>
              </a:rPr>
              <a:t>– </a:t>
            </a:r>
            <a:r>
              <a:rPr sz="2600" spc="-85" dirty="0">
                <a:latin typeface="Alfios"/>
                <a:cs typeface="Alfios"/>
              </a:rPr>
              <a:t>Philosopher  </a:t>
            </a:r>
            <a:r>
              <a:rPr sz="2600" spc="-40" dirty="0">
                <a:latin typeface="Alfios"/>
                <a:cs typeface="Alfios"/>
              </a:rPr>
              <a:t>Problem, </a:t>
            </a:r>
            <a:r>
              <a:rPr sz="2600" spc="-60" dirty="0">
                <a:latin typeface="Alfios"/>
                <a:cs typeface="Alfios"/>
              </a:rPr>
              <a:t>but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114" dirty="0">
                <a:latin typeface="Alfios"/>
                <a:cs typeface="Alfios"/>
              </a:rPr>
              <a:t>may</a:t>
            </a:r>
            <a:r>
              <a:rPr sz="2600" spc="420" dirty="0">
                <a:latin typeface="Alfios"/>
                <a:cs typeface="Alfios"/>
              </a:rPr>
              <a:t> </a:t>
            </a:r>
            <a:r>
              <a:rPr sz="2600" spc="-80" dirty="0">
                <a:latin typeface="Alfios"/>
                <a:cs typeface="Alfios"/>
              </a:rPr>
              <a:t>have </a:t>
            </a:r>
            <a:r>
              <a:rPr sz="2600" spc="-25" dirty="0">
                <a:latin typeface="Alfios"/>
                <a:cs typeface="Alfios"/>
              </a:rPr>
              <a:t>deadlock situation. </a:t>
            </a:r>
            <a:r>
              <a:rPr sz="2600" spc="-65" dirty="0">
                <a:latin typeface="Alfios"/>
                <a:cs typeface="Alfios"/>
              </a:rPr>
              <a:t>Also, </a:t>
            </a:r>
            <a:r>
              <a:rPr sz="2600" spc="-40" dirty="0">
                <a:latin typeface="Alfios"/>
                <a:cs typeface="Alfios"/>
              </a:rPr>
              <a:t>a  </a:t>
            </a:r>
            <a:r>
              <a:rPr sz="2600" dirty="0">
                <a:latin typeface="Alfios"/>
                <a:cs typeface="Alfios"/>
              </a:rPr>
              <a:t>deadlock-free </a:t>
            </a:r>
            <a:r>
              <a:rPr sz="2600" spc="-45" dirty="0">
                <a:latin typeface="Alfios"/>
                <a:cs typeface="Alfios"/>
              </a:rPr>
              <a:t>solution </a:t>
            </a:r>
            <a:r>
              <a:rPr sz="2600" spc="-1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not </a:t>
            </a:r>
            <a:r>
              <a:rPr sz="2600" spc="-25" dirty="0">
                <a:latin typeface="Alfios"/>
                <a:cs typeface="Alfios"/>
              </a:rPr>
              <a:t>necessarily </a:t>
            </a:r>
            <a:r>
              <a:rPr sz="2600" spc="-10" dirty="0">
                <a:latin typeface="Alfios"/>
                <a:cs typeface="Alfios"/>
              </a:rPr>
              <a:t>starvation-free.  </a:t>
            </a:r>
            <a:r>
              <a:rPr sz="2600" spc="-40" dirty="0">
                <a:latin typeface="Alfios"/>
                <a:cs typeface="Alfios"/>
              </a:rPr>
              <a:t>Semaphores can </a:t>
            </a:r>
            <a:r>
              <a:rPr sz="2600" spc="-20" dirty="0">
                <a:latin typeface="Alfios"/>
                <a:cs typeface="Alfios"/>
              </a:rPr>
              <a:t>result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25" dirty="0">
                <a:latin typeface="Alfios"/>
                <a:cs typeface="Alfios"/>
              </a:rPr>
              <a:t>deadlock </a:t>
            </a:r>
            <a:r>
              <a:rPr sz="2600" spc="-5" dirty="0">
                <a:latin typeface="Alfios"/>
                <a:cs typeface="Alfios"/>
              </a:rPr>
              <a:t>due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programming  </a:t>
            </a:r>
            <a:r>
              <a:rPr sz="2600" dirty="0">
                <a:latin typeface="Alfios"/>
                <a:cs typeface="Alfios"/>
              </a:rPr>
              <a:t>errors. </a:t>
            </a:r>
            <a:r>
              <a:rPr sz="2600" spc="-60" dirty="0">
                <a:latin typeface="Alfios"/>
                <a:cs typeface="Alfios"/>
              </a:rPr>
              <a:t>Monitors </a:t>
            </a:r>
            <a:r>
              <a:rPr sz="2600" spc="-35" dirty="0">
                <a:latin typeface="Alfios"/>
                <a:cs typeface="Alfios"/>
              </a:rPr>
              <a:t>alone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35" dirty="0">
                <a:latin typeface="Alfios"/>
                <a:cs typeface="Alfios"/>
              </a:rPr>
              <a:t>sufficiency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solve this, </a:t>
            </a:r>
            <a:r>
              <a:rPr sz="2600" spc="-80" dirty="0">
                <a:latin typeface="Alfios"/>
                <a:cs typeface="Alfios"/>
              </a:rPr>
              <a:t>we  </a:t>
            </a:r>
            <a:r>
              <a:rPr sz="2600" dirty="0">
                <a:latin typeface="Alfios"/>
                <a:cs typeface="Alfios"/>
              </a:rPr>
              <a:t>need </a:t>
            </a:r>
            <a:r>
              <a:rPr sz="2600" spc="-45" dirty="0">
                <a:latin typeface="Alfios"/>
                <a:cs typeface="Alfios"/>
              </a:rPr>
              <a:t>monitors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i="1" spc="-229" dirty="0">
                <a:latin typeface="Times New Roman"/>
                <a:cs typeface="Times New Roman"/>
              </a:rPr>
              <a:t>condition</a:t>
            </a:r>
            <a:r>
              <a:rPr sz="2600" i="1" spc="-50" dirty="0">
                <a:latin typeface="Times New Roman"/>
                <a:cs typeface="Times New Roman"/>
              </a:rPr>
              <a:t> </a:t>
            </a:r>
            <a:r>
              <a:rPr sz="2600" i="1" spc="-275" dirty="0">
                <a:latin typeface="Times New Roman"/>
                <a:cs typeface="Times New Roman"/>
              </a:rPr>
              <a:t>variables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17459" cy="29533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2600" b="1" dirty="0">
                <a:latin typeface="Times New Roman"/>
                <a:cs typeface="Times New Roman"/>
              </a:rPr>
              <a:t>Monitor-based </a:t>
            </a:r>
            <a:r>
              <a:rPr sz="2600" b="1" spc="10" dirty="0">
                <a:latin typeface="Times New Roman"/>
                <a:cs typeface="Times New Roman"/>
              </a:rPr>
              <a:t>Solution </a:t>
            </a:r>
            <a:r>
              <a:rPr sz="2600" b="1" spc="60" dirty="0">
                <a:latin typeface="Times New Roman"/>
                <a:cs typeface="Times New Roman"/>
              </a:rPr>
              <a:t>to </a:t>
            </a:r>
            <a:r>
              <a:rPr sz="2600" b="1" spc="20" dirty="0">
                <a:latin typeface="Times New Roman"/>
                <a:cs typeface="Times New Roman"/>
              </a:rPr>
              <a:t>Dining</a:t>
            </a:r>
            <a:r>
              <a:rPr sz="2600" b="1" spc="-25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Philosophers</a:t>
            </a:r>
            <a:endParaRPr sz="26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600"/>
              </a:spcBef>
            </a:pPr>
            <a:r>
              <a:rPr sz="2600" spc="-100" dirty="0">
                <a:latin typeface="Alfios"/>
                <a:cs typeface="Alfios"/>
              </a:rPr>
              <a:t>We </a:t>
            </a:r>
            <a:r>
              <a:rPr sz="2600" spc="-20" dirty="0">
                <a:latin typeface="Alfios"/>
                <a:cs typeface="Alfios"/>
              </a:rPr>
              <a:t>illustrate </a:t>
            </a:r>
            <a:r>
              <a:rPr sz="2600" spc="-55" dirty="0">
                <a:latin typeface="Alfios"/>
                <a:cs typeface="Alfios"/>
              </a:rPr>
              <a:t>monitor </a:t>
            </a:r>
            <a:r>
              <a:rPr sz="2600" spc="-15" dirty="0">
                <a:latin typeface="Alfios"/>
                <a:cs typeface="Alfios"/>
              </a:rPr>
              <a:t>concepts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25" dirty="0">
                <a:latin typeface="Alfios"/>
                <a:cs typeface="Alfios"/>
              </a:rPr>
              <a:t>presenting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dirty="0">
                <a:latin typeface="Alfios"/>
                <a:cs typeface="Alfios"/>
              </a:rPr>
              <a:t>deadlock-free  </a:t>
            </a:r>
            <a:r>
              <a:rPr sz="2600" spc="-45" dirty="0">
                <a:latin typeface="Alfios"/>
                <a:cs typeface="Alfios"/>
              </a:rPr>
              <a:t>solution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dining-philosophers </a:t>
            </a:r>
            <a:r>
              <a:rPr sz="2600" spc="-25" dirty="0">
                <a:latin typeface="Alfios"/>
                <a:cs typeface="Alfios"/>
              </a:rPr>
              <a:t>problem. </a:t>
            </a:r>
            <a:r>
              <a:rPr sz="2600" spc="-70" dirty="0">
                <a:latin typeface="Alfios"/>
                <a:cs typeface="Alfios"/>
              </a:rPr>
              <a:t>Monitor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used</a:t>
            </a:r>
            <a:r>
              <a:rPr sz="2600" spc="-30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to  </a:t>
            </a:r>
            <a:r>
              <a:rPr sz="2600" spc="-50" dirty="0">
                <a:latin typeface="Alfios"/>
                <a:cs typeface="Alfios"/>
              </a:rPr>
              <a:t>control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40" dirty="0">
                <a:latin typeface="Alfios"/>
                <a:cs typeface="Alfios"/>
              </a:rPr>
              <a:t>variables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45" dirty="0">
                <a:latin typeface="Alfios"/>
                <a:cs typeface="Alfios"/>
              </a:rPr>
              <a:t>condition </a:t>
            </a:r>
            <a:r>
              <a:rPr sz="2600" spc="-25" dirty="0">
                <a:latin typeface="Alfios"/>
                <a:cs typeface="Alfios"/>
              </a:rPr>
              <a:t>variables. </a:t>
            </a: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105" dirty="0">
                <a:latin typeface="Alfios"/>
                <a:cs typeface="Alfios"/>
              </a:rPr>
              <a:t>only  </a:t>
            </a:r>
            <a:r>
              <a:rPr sz="2600" dirty="0">
                <a:latin typeface="Alfios"/>
                <a:cs typeface="Alfios"/>
              </a:rPr>
              <a:t>tells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10" dirty="0">
                <a:latin typeface="Alfios"/>
                <a:cs typeface="Alfios"/>
              </a:rPr>
              <a:t>exit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10" dirty="0">
                <a:latin typeface="Alfios"/>
                <a:cs typeface="Alfios"/>
              </a:rPr>
              <a:t>segment.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40" dirty="0">
                <a:latin typeface="Alfios"/>
                <a:cs typeface="Alfios"/>
              </a:rPr>
              <a:t>solution </a:t>
            </a:r>
            <a:r>
              <a:rPr sz="2600" spc="-20" dirty="0">
                <a:latin typeface="Alfios"/>
                <a:cs typeface="Alfios"/>
              </a:rPr>
              <a:t>imposes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restriction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philosopher </a:t>
            </a:r>
            <a:r>
              <a:rPr sz="2600" spc="-114" dirty="0">
                <a:latin typeface="Alfios"/>
                <a:cs typeface="Alfios"/>
              </a:rPr>
              <a:t>may </a:t>
            </a:r>
            <a:r>
              <a:rPr sz="2600" spc="-50" dirty="0">
                <a:latin typeface="Alfios"/>
                <a:cs typeface="Alfios"/>
              </a:rPr>
              <a:t>pick </a:t>
            </a:r>
            <a:r>
              <a:rPr sz="2600" spc="-65" dirty="0">
                <a:latin typeface="Alfios"/>
                <a:cs typeface="Alfios"/>
              </a:rPr>
              <a:t>up </a:t>
            </a:r>
            <a:r>
              <a:rPr sz="2600" spc="-35" dirty="0">
                <a:latin typeface="Alfios"/>
                <a:cs typeface="Alfios"/>
              </a:rPr>
              <a:t>her chopsticks  </a:t>
            </a:r>
            <a:r>
              <a:rPr sz="2600" spc="-105" dirty="0">
                <a:latin typeface="Alfios"/>
                <a:cs typeface="Alfios"/>
              </a:rPr>
              <a:t>only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80" dirty="0">
                <a:latin typeface="Alfios"/>
                <a:cs typeface="Alfios"/>
              </a:rPr>
              <a:t>both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them </a:t>
            </a:r>
            <a:r>
              <a:rPr sz="2600" spc="-20" dirty="0">
                <a:latin typeface="Alfios"/>
                <a:cs typeface="Alfios"/>
              </a:rPr>
              <a:t>are</a:t>
            </a:r>
            <a:r>
              <a:rPr sz="2600" spc="6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available.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7621270" cy="43192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9525" indent="914400" algn="just">
              <a:lnSpc>
                <a:spcPct val="90000"/>
              </a:lnSpc>
              <a:spcBef>
                <a:spcPts val="385"/>
              </a:spcBef>
            </a:pPr>
            <a:r>
              <a:rPr sz="2400" spc="-270" dirty="0">
                <a:latin typeface="Alfios"/>
                <a:cs typeface="Alfios"/>
              </a:rPr>
              <a:t>To</a:t>
            </a:r>
            <a:r>
              <a:rPr sz="2400" spc="6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code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25" dirty="0">
                <a:latin typeface="Alfios"/>
                <a:cs typeface="Alfios"/>
              </a:rPr>
              <a:t>solution, we </a:t>
            </a:r>
            <a:r>
              <a:rPr sz="2400" spc="10" dirty="0">
                <a:latin typeface="Alfios"/>
                <a:cs typeface="Alfios"/>
              </a:rPr>
              <a:t>need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0" dirty="0">
                <a:latin typeface="Alfios"/>
                <a:cs typeface="Alfios"/>
              </a:rPr>
              <a:t>distinguish </a:t>
            </a:r>
            <a:r>
              <a:rPr sz="2400" spc="-45" dirty="0">
                <a:latin typeface="Alfios"/>
                <a:cs typeface="Alfios"/>
              </a:rPr>
              <a:t>among </a:t>
            </a:r>
            <a:r>
              <a:rPr sz="2400" spc="-15" dirty="0">
                <a:latin typeface="Alfios"/>
                <a:cs typeface="Alfios"/>
              </a:rPr>
              <a:t>three </a:t>
            </a:r>
            <a:r>
              <a:rPr sz="2400" spc="5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states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25" dirty="0">
                <a:latin typeface="Alfios"/>
                <a:cs typeface="Alfios"/>
              </a:rPr>
              <a:t>we </a:t>
            </a:r>
            <a:r>
              <a:rPr sz="2400" spc="-114" dirty="0">
                <a:latin typeface="Alfios"/>
                <a:cs typeface="Alfios"/>
              </a:rPr>
              <a:t>may </a:t>
            </a:r>
            <a:r>
              <a:rPr sz="2400" spc="-55" dirty="0">
                <a:latin typeface="Alfios"/>
                <a:cs typeface="Alfios"/>
              </a:rPr>
              <a:t>find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5" dirty="0">
                <a:latin typeface="Alfios"/>
                <a:cs typeface="Alfios"/>
              </a:rPr>
              <a:t>philosopher. </a:t>
            </a:r>
            <a:r>
              <a:rPr sz="2400" spc="-120" dirty="0">
                <a:latin typeface="Alfios"/>
                <a:cs typeface="Alfios"/>
              </a:rPr>
              <a:t>For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10" dirty="0">
                <a:latin typeface="Alfios"/>
                <a:cs typeface="Alfios"/>
              </a:rPr>
              <a:t>purpose, </a:t>
            </a:r>
            <a:r>
              <a:rPr sz="2400" spc="-70" dirty="0">
                <a:latin typeface="Alfios"/>
                <a:cs typeface="Alfios"/>
              </a:rPr>
              <a:t>we  </a:t>
            </a:r>
            <a:r>
              <a:rPr sz="2400" spc="-25" dirty="0">
                <a:latin typeface="Alfios"/>
                <a:cs typeface="Alfios"/>
              </a:rPr>
              <a:t>introduce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following </a:t>
            </a:r>
            <a:r>
              <a:rPr sz="2400" spc="-25" dirty="0">
                <a:latin typeface="Alfios"/>
                <a:cs typeface="Alfios"/>
              </a:rPr>
              <a:t>data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structure: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b="1" spc="-150" dirty="0">
                <a:latin typeface="Times New Roman"/>
                <a:cs typeface="Times New Roman"/>
              </a:rPr>
              <a:t>THINKING </a:t>
            </a:r>
            <a:r>
              <a:rPr sz="2400" b="1" spc="-135" dirty="0">
                <a:latin typeface="Arial"/>
                <a:cs typeface="Arial"/>
              </a:rPr>
              <a:t>– </a:t>
            </a: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45" dirty="0">
                <a:latin typeface="Alfios"/>
                <a:cs typeface="Alfios"/>
              </a:rPr>
              <a:t>philosopher </a:t>
            </a:r>
            <a:r>
              <a:rPr sz="2400" spc="-20" dirty="0">
                <a:latin typeface="Alfios"/>
                <a:cs typeface="Alfios"/>
              </a:rPr>
              <a:t>doesn’t </a:t>
            </a:r>
            <a:r>
              <a:rPr sz="2400" spc="-40" dirty="0">
                <a:latin typeface="Alfios"/>
                <a:cs typeface="Alfios"/>
              </a:rPr>
              <a:t>want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35" dirty="0">
                <a:latin typeface="Alfios"/>
                <a:cs typeface="Alfios"/>
              </a:rPr>
              <a:t>gain </a:t>
            </a:r>
            <a:r>
              <a:rPr sz="2400" spc="5" dirty="0">
                <a:latin typeface="Alfios"/>
                <a:cs typeface="Alfios"/>
              </a:rPr>
              <a:t>access</a:t>
            </a:r>
            <a:r>
              <a:rPr sz="2400" spc="-29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ts val="2735"/>
              </a:lnSpc>
            </a:pPr>
            <a:r>
              <a:rPr sz="2400" spc="-15" dirty="0">
                <a:latin typeface="Alfios"/>
                <a:cs typeface="Alfios"/>
              </a:rPr>
              <a:t>either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fork.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b="1" spc="-175" dirty="0">
                <a:latin typeface="Times New Roman"/>
                <a:cs typeface="Times New Roman"/>
              </a:rPr>
              <a:t>HUNGRY </a:t>
            </a:r>
            <a:r>
              <a:rPr sz="2400" b="1" spc="-135" dirty="0">
                <a:latin typeface="Arial"/>
                <a:cs typeface="Arial"/>
              </a:rPr>
              <a:t>– </a:t>
            </a: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45" dirty="0">
                <a:latin typeface="Alfios"/>
                <a:cs typeface="Alfios"/>
              </a:rPr>
              <a:t>philosopher </a:t>
            </a:r>
            <a:r>
              <a:rPr sz="2400" spc="-35" dirty="0">
                <a:latin typeface="Alfios"/>
                <a:cs typeface="Alfios"/>
              </a:rPr>
              <a:t>wants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25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critical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-5" dirty="0">
                <a:latin typeface="Alfios"/>
                <a:cs typeface="Alfios"/>
              </a:rPr>
              <a:t>section.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235" dirty="0">
                <a:latin typeface="Times New Roman"/>
                <a:cs typeface="Times New Roman"/>
              </a:rPr>
              <a:t>EATING </a:t>
            </a:r>
            <a:r>
              <a:rPr sz="2400" b="1" spc="-135" dirty="0">
                <a:latin typeface="Arial"/>
                <a:cs typeface="Arial"/>
              </a:rPr>
              <a:t>– </a:t>
            </a: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45" dirty="0">
                <a:latin typeface="Alfios"/>
                <a:cs typeface="Alfios"/>
              </a:rPr>
              <a:t>philosopher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-15" dirty="0">
                <a:latin typeface="Alfios"/>
                <a:cs typeface="Alfios"/>
              </a:rPr>
              <a:t>got </a:t>
            </a:r>
            <a:r>
              <a:rPr sz="2400" spc="-65" dirty="0">
                <a:latin typeface="Alfios"/>
                <a:cs typeface="Alfios"/>
              </a:rPr>
              <a:t>both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forks, </a:t>
            </a:r>
            <a:r>
              <a:rPr sz="2400" spc="55" dirty="0">
                <a:latin typeface="Alfios"/>
                <a:cs typeface="Alfios"/>
              </a:rPr>
              <a:t>i.e.,</a:t>
            </a:r>
            <a:r>
              <a:rPr sz="2400" spc="-43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he </a:t>
            </a:r>
            <a:r>
              <a:rPr sz="2400" spc="-55" dirty="0">
                <a:latin typeface="Alfios"/>
                <a:cs typeface="Alfios"/>
              </a:rPr>
              <a:t>has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5" dirty="0">
                <a:latin typeface="Alfios"/>
                <a:cs typeface="Alfios"/>
              </a:rPr>
              <a:t>entered </a:t>
            </a:r>
            <a:r>
              <a:rPr sz="2400" spc="-35" dirty="0">
                <a:latin typeface="Alfios"/>
                <a:cs typeface="Alfios"/>
              </a:rPr>
              <a:t>the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section.</a:t>
            </a:r>
            <a:endParaRPr sz="2400">
              <a:latin typeface="Alfios"/>
              <a:cs typeface="Alfios"/>
            </a:endParaRPr>
          </a:p>
          <a:p>
            <a:pPr marL="12700" marR="5080" indent="914400" algn="just">
              <a:lnSpc>
                <a:spcPct val="90000"/>
              </a:lnSpc>
              <a:spcBef>
                <a:spcPts val="605"/>
              </a:spcBef>
              <a:tabLst>
                <a:tab pos="1250315" algn="l"/>
                <a:tab pos="2546350" algn="l"/>
                <a:tab pos="4494530" algn="l"/>
                <a:tab pos="5704840" algn="l"/>
                <a:tab pos="6946265" algn="l"/>
              </a:tabLst>
            </a:pPr>
            <a:r>
              <a:rPr sz="2400" spc="-50" dirty="0">
                <a:latin typeface="Alfios"/>
                <a:cs typeface="Alfios"/>
              </a:rPr>
              <a:t>Philosopher </a:t>
            </a:r>
            <a:r>
              <a:rPr sz="2400" spc="-45" dirty="0">
                <a:latin typeface="Alfios"/>
                <a:cs typeface="Alfios"/>
              </a:rPr>
              <a:t>i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15" dirty="0">
                <a:latin typeface="Alfios"/>
                <a:cs typeface="Alfios"/>
              </a:rPr>
              <a:t>set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variable </a:t>
            </a:r>
            <a:r>
              <a:rPr sz="2400" spc="-25" dirty="0">
                <a:latin typeface="Alfios"/>
                <a:cs typeface="Alfios"/>
              </a:rPr>
              <a:t>state[i] </a:t>
            </a:r>
            <a:r>
              <a:rPr sz="2400" spc="300" dirty="0">
                <a:latin typeface="Alfios"/>
                <a:cs typeface="Alfios"/>
              </a:rPr>
              <a:t>= </a:t>
            </a:r>
            <a:r>
              <a:rPr sz="2400" spc="-235" dirty="0">
                <a:latin typeface="Alfios"/>
                <a:cs typeface="Alfios"/>
              </a:rPr>
              <a:t>EATING </a:t>
            </a:r>
            <a:r>
              <a:rPr sz="2400" spc="-90" dirty="0">
                <a:latin typeface="Alfios"/>
                <a:cs typeface="Alfios"/>
              </a:rPr>
              <a:t>only </a:t>
            </a:r>
            <a:r>
              <a:rPr sz="2400" spc="-50" dirty="0">
                <a:latin typeface="Alfios"/>
                <a:cs typeface="Alfios"/>
              </a:rPr>
              <a:t>if  </a:t>
            </a:r>
            <a:r>
              <a:rPr sz="2400" spc="-40" dirty="0">
                <a:latin typeface="Alfios"/>
                <a:cs typeface="Alfios"/>
              </a:rPr>
              <a:t>h</a:t>
            </a:r>
            <a:r>
              <a:rPr sz="2400" spc="-20" dirty="0">
                <a:latin typeface="Alfios"/>
                <a:cs typeface="Alfios"/>
              </a:rPr>
              <a:t>e</a:t>
            </a:r>
            <a:r>
              <a:rPr sz="2400" spc="-35" dirty="0">
                <a:latin typeface="Alfios"/>
                <a:cs typeface="Alfios"/>
              </a:rPr>
              <a:t>r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10" dirty="0">
                <a:latin typeface="Alfios"/>
                <a:cs typeface="Alfios"/>
              </a:rPr>
              <a:t>t</a:t>
            </a:r>
            <a:r>
              <a:rPr sz="2400" spc="-114" dirty="0">
                <a:latin typeface="Alfios"/>
                <a:cs typeface="Alfios"/>
              </a:rPr>
              <a:t>w</a:t>
            </a:r>
            <a:r>
              <a:rPr sz="2400" spc="-50" dirty="0">
                <a:latin typeface="Alfios"/>
                <a:cs typeface="Alfios"/>
              </a:rPr>
              <a:t>o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110" dirty="0">
                <a:latin typeface="Alfios"/>
                <a:cs typeface="Alfios"/>
              </a:rPr>
              <a:t>n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15" dirty="0">
                <a:latin typeface="Alfios"/>
                <a:cs typeface="Alfios"/>
              </a:rPr>
              <a:t>i</a:t>
            </a:r>
            <a:r>
              <a:rPr sz="2400" spc="-35" dirty="0">
                <a:latin typeface="Alfios"/>
                <a:cs typeface="Alfios"/>
              </a:rPr>
              <a:t>g</a:t>
            </a:r>
            <a:r>
              <a:rPr sz="2400" spc="-105" dirty="0">
                <a:latin typeface="Alfios"/>
                <a:cs typeface="Alfios"/>
              </a:rPr>
              <a:t>h</a:t>
            </a:r>
            <a:r>
              <a:rPr sz="2400" spc="-100" dirty="0">
                <a:latin typeface="Alfios"/>
                <a:cs typeface="Alfios"/>
              </a:rPr>
              <a:t>b</a:t>
            </a:r>
            <a:r>
              <a:rPr sz="2400" spc="-45" dirty="0">
                <a:latin typeface="Alfios"/>
                <a:cs typeface="Alfios"/>
              </a:rPr>
              <a:t>o</a:t>
            </a:r>
            <a:r>
              <a:rPr sz="2400" spc="5" dirty="0">
                <a:latin typeface="Alfios"/>
                <a:cs typeface="Alfios"/>
              </a:rPr>
              <a:t>r</a:t>
            </a:r>
            <a:r>
              <a:rPr sz="2400" spc="-5" dirty="0">
                <a:latin typeface="Alfios"/>
                <a:cs typeface="Alfios"/>
              </a:rPr>
              <a:t>s	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65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50" dirty="0">
                <a:latin typeface="Alfios"/>
                <a:cs typeface="Alfios"/>
              </a:rPr>
              <a:t>not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0" dirty="0">
                <a:latin typeface="Alfios"/>
                <a:cs typeface="Alfios"/>
              </a:rPr>
              <a:t>a</a:t>
            </a:r>
            <a:r>
              <a:rPr sz="2400" spc="-40" dirty="0">
                <a:latin typeface="Alfios"/>
                <a:cs typeface="Alfios"/>
              </a:rPr>
              <a:t>ti</a:t>
            </a:r>
            <a:r>
              <a:rPr sz="2400" spc="-95" dirty="0">
                <a:latin typeface="Alfios"/>
                <a:cs typeface="Alfios"/>
              </a:rPr>
              <a:t>n</a:t>
            </a:r>
            <a:r>
              <a:rPr sz="2400" spc="10" dirty="0">
                <a:latin typeface="Alfios"/>
                <a:cs typeface="Alfios"/>
              </a:rPr>
              <a:t>g  (state[(i+4) </a:t>
            </a:r>
            <a:r>
              <a:rPr sz="2400" spc="-50" dirty="0">
                <a:latin typeface="Alfios"/>
                <a:cs typeface="Alfios"/>
              </a:rPr>
              <a:t>% </a:t>
            </a:r>
            <a:r>
              <a:rPr sz="2400" spc="-45" dirty="0">
                <a:latin typeface="Alfios"/>
                <a:cs typeface="Alfios"/>
              </a:rPr>
              <a:t>5] </a:t>
            </a:r>
            <a:r>
              <a:rPr sz="2400" spc="195" dirty="0">
                <a:latin typeface="Alfios"/>
                <a:cs typeface="Alfios"/>
              </a:rPr>
              <a:t>!= </a:t>
            </a:r>
            <a:r>
              <a:rPr sz="2400" spc="-200" dirty="0">
                <a:latin typeface="Alfios"/>
                <a:cs typeface="Alfios"/>
              </a:rPr>
              <a:t>EATING)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10" dirty="0">
                <a:latin typeface="Alfios"/>
                <a:cs typeface="Alfios"/>
              </a:rPr>
              <a:t>(state[(i+1) </a:t>
            </a:r>
            <a:r>
              <a:rPr sz="2400" spc="-50" dirty="0">
                <a:latin typeface="Alfios"/>
                <a:cs typeface="Alfios"/>
              </a:rPr>
              <a:t>% </a:t>
            </a:r>
            <a:r>
              <a:rPr sz="2400" spc="-45" dirty="0">
                <a:latin typeface="Alfios"/>
                <a:cs typeface="Alfios"/>
              </a:rPr>
              <a:t>5] </a:t>
            </a:r>
            <a:r>
              <a:rPr sz="2400" spc="195" dirty="0">
                <a:latin typeface="Alfios"/>
                <a:cs typeface="Alfios"/>
              </a:rPr>
              <a:t>!=</a:t>
            </a:r>
            <a:r>
              <a:rPr sz="2400" spc="-405" dirty="0">
                <a:latin typeface="Alfios"/>
                <a:cs typeface="Alfios"/>
              </a:rPr>
              <a:t> </a:t>
            </a:r>
            <a:r>
              <a:rPr sz="2400" spc="-165" dirty="0">
                <a:latin typeface="Alfios"/>
                <a:cs typeface="Alfios"/>
              </a:rPr>
              <a:t>EATING).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280034"/>
            <a:ext cx="7772400" cy="5739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83919"/>
            <a:ext cx="7594600" cy="4251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485"/>
              </a:lnSpc>
              <a:spcBef>
                <a:spcPts val="100"/>
              </a:spcBef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204" dirty="0">
                <a:latin typeface="Alfios"/>
                <a:cs typeface="Alfios"/>
              </a:rPr>
              <a:t>UNIX </a:t>
            </a:r>
            <a:r>
              <a:rPr sz="2400" spc="-15" dirty="0">
                <a:latin typeface="Alfios"/>
                <a:cs typeface="Alfios"/>
              </a:rPr>
              <a:t>there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85" dirty="0">
                <a:latin typeface="Alfios"/>
                <a:cs typeface="Alfios"/>
              </a:rPr>
              <a:t>only </a:t>
            </a:r>
            <a:r>
              <a:rPr sz="2400" spc="-25" dirty="0">
                <a:latin typeface="Alfios"/>
                <a:cs typeface="Alfios"/>
              </a:rPr>
              <a:t>one system </a:t>
            </a:r>
            <a:r>
              <a:rPr sz="2400" spc="-20" dirty="0">
                <a:latin typeface="Alfios"/>
                <a:cs typeface="Alfios"/>
              </a:rPr>
              <a:t>call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create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new</a:t>
            </a:r>
            <a:r>
              <a:rPr sz="2400" spc="-27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process: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3325"/>
              </a:lnSpc>
            </a:pPr>
            <a:r>
              <a:rPr sz="3100" b="1" spc="25" dirty="0">
                <a:latin typeface="Times New Roman"/>
                <a:cs typeface="Times New Roman"/>
              </a:rPr>
              <a:t>fork().</a:t>
            </a:r>
            <a:endParaRPr sz="3100">
              <a:latin typeface="Times New Roman"/>
              <a:cs typeface="Times New Roman"/>
            </a:endParaRPr>
          </a:p>
          <a:p>
            <a:pPr marL="286385" indent="-274320" algn="just">
              <a:lnSpc>
                <a:spcPct val="100000"/>
              </a:lnSpc>
              <a:spcBef>
                <a:spcPts val="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15" dirty="0">
                <a:latin typeface="Alfios"/>
                <a:cs typeface="Alfios"/>
              </a:rPr>
              <a:t>call </a:t>
            </a:r>
            <a:r>
              <a:rPr sz="2400" dirty="0">
                <a:latin typeface="Alfios"/>
                <a:cs typeface="Alfios"/>
              </a:rPr>
              <a:t>creates </a:t>
            </a:r>
            <a:r>
              <a:rPr sz="2400" spc="-60" dirty="0">
                <a:latin typeface="Alfios"/>
                <a:cs typeface="Alfios"/>
              </a:rPr>
              <a:t>an </a:t>
            </a:r>
            <a:r>
              <a:rPr sz="2400" spc="10" dirty="0">
                <a:latin typeface="Alfios"/>
                <a:cs typeface="Alfios"/>
              </a:rPr>
              <a:t>exact </a:t>
            </a:r>
            <a:r>
              <a:rPr sz="2400" spc="-20" dirty="0">
                <a:latin typeface="Alfios"/>
                <a:cs typeface="Alfios"/>
              </a:rPr>
              <a:t>clone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calling</a:t>
            </a:r>
            <a:r>
              <a:rPr sz="2400" spc="-35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286385" marR="296545" indent="-274320" algn="just">
              <a:lnSpc>
                <a:spcPts val="2310"/>
              </a:lnSpc>
              <a:spcBef>
                <a:spcPts val="5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60" dirty="0">
                <a:latin typeface="Alfios"/>
                <a:cs typeface="Alfios"/>
              </a:rPr>
              <a:t>After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fork,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two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processes,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parent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child,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-85" dirty="0">
                <a:latin typeface="Alfios"/>
                <a:cs typeface="Alfios"/>
              </a:rPr>
              <a:t>have 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same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image,</a:t>
            </a:r>
            <a:r>
              <a:rPr sz="2400" spc="-20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same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environment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strings,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  </a:t>
            </a:r>
            <a:r>
              <a:rPr sz="2400" spc="-5" dirty="0">
                <a:latin typeface="Alfios"/>
                <a:cs typeface="Alfios"/>
              </a:rPr>
              <a:t>same </a:t>
            </a:r>
            <a:r>
              <a:rPr sz="2400" spc="-30" dirty="0">
                <a:latin typeface="Alfios"/>
                <a:cs typeface="Alfios"/>
              </a:rPr>
              <a:t>open</a:t>
            </a:r>
            <a:r>
              <a:rPr sz="2400" spc="-1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files.</a:t>
            </a:r>
            <a:endParaRPr sz="2400">
              <a:latin typeface="Alfios"/>
              <a:cs typeface="Alfios"/>
            </a:endParaRPr>
          </a:p>
          <a:p>
            <a:pPr marL="286385" marR="88265" indent="-274320">
              <a:lnSpc>
                <a:spcPct val="83800"/>
              </a:lnSpc>
              <a:spcBef>
                <a:spcPts val="3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Usually,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child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then </a:t>
            </a:r>
            <a:r>
              <a:rPr sz="2400" spc="15" dirty="0">
                <a:latin typeface="Alfios"/>
                <a:cs typeface="Alfios"/>
              </a:rPr>
              <a:t>executes </a:t>
            </a:r>
            <a:r>
              <a:rPr sz="3200" b="1" spc="40" dirty="0">
                <a:latin typeface="Times New Roman"/>
                <a:cs typeface="Times New Roman"/>
              </a:rPr>
              <a:t>execve </a:t>
            </a:r>
            <a:r>
              <a:rPr sz="2400" b="1" dirty="0">
                <a:latin typeface="Times New Roman"/>
                <a:cs typeface="Times New Roman"/>
              </a:rPr>
              <a:t>or </a:t>
            </a:r>
            <a:r>
              <a:rPr sz="2400" b="1" spc="-105" dirty="0">
                <a:latin typeface="Times New Roman"/>
                <a:cs typeface="Times New Roman"/>
              </a:rPr>
              <a:t>a </a:t>
            </a:r>
            <a:r>
              <a:rPr sz="2400" b="1" spc="-35" dirty="0">
                <a:latin typeface="Times New Roman"/>
                <a:cs typeface="Times New Roman"/>
              </a:rPr>
              <a:t>similar  </a:t>
            </a:r>
            <a:r>
              <a:rPr sz="2400" b="1" spc="-20" dirty="0">
                <a:latin typeface="Times New Roman"/>
                <a:cs typeface="Times New Roman"/>
              </a:rPr>
              <a:t>system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lfios"/>
                <a:cs typeface="Alfios"/>
              </a:rPr>
              <a:t>call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change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its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image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run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new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program.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Fork() </a:t>
            </a:r>
            <a:r>
              <a:rPr sz="2400" spc="-20" dirty="0">
                <a:latin typeface="Alfios"/>
                <a:cs typeface="Alfios"/>
              </a:rPr>
              <a:t>returns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0" dirty="0">
                <a:latin typeface="Alfios"/>
                <a:cs typeface="Alfios"/>
              </a:rPr>
              <a:t>negative </a:t>
            </a:r>
            <a:r>
              <a:rPr sz="2400" spc="-30" dirty="0">
                <a:latin typeface="Alfios"/>
                <a:cs typeface="Alfios"/>
              </a:rPr>
              <a:t>value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child </a:t>
            </a:r>
            <a:r>
              <a:rPr sz="2400" spc="-30" dirty="0">
                <a:latin typeface="Alfios"/>
                <a:cs typeface="Alfios"/>
              </a:rPr>
              <a:t>creation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31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unsuccessful.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Fork() </a:t>
            </a:r>
            <a:r>
              <a:rPr sz="2400" spc="-20" dirty="0">
                <a:latin typeface="Alfios"/>
                <a:cs typeface="Alfios"/>
              </a:rPr>
              <a:t>returns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value </a:t>
            </a:r>
            <a:r>
              <a:rPr sz="2400" spc="-40" dirty="0">
                <a:latin typeface="Alfios"/>
                <a:cs typeface="Alfios"/>
              </a:rPr>
              <a:t>zero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child </a:t>
            </a:r>
            <a:r>
              <a:rPr sz="2400" spc="-30" dirty="0">
                <a:latin typeface="Alfios"/>
                <a:cs typeface="Alfios"/>
              </a:rPr>
              <a:t>creation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31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successful.</a:t>
            </a:r>
            <a:endParaRPr sz="2400">
              <a:latin typeface="Alfios"/>
              <a:cs typeface="Alfios"/>
            </a:endParaRPr>
          </a:p>
          <a:p>
            <a:pPr marL="286385" marR="647065" indent="-274320">
              <a:lnSpc>
                <a:spcPts val="2310"/>
              </a:lnSpc>
              <a:spcBef>
                <a:spcPts val="5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Fork() </a:t>
            </a:r>
            <a:r>
              <a:rPr sz="2400" spc="-20" dirty="0">
                <a:latin typeface="Alfios"/>
                <a:cs typeface="Alfios"/>
              </a:rPr>
              <a:t>returns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30" dirty="0">
                <a:latin typeface="Alfios"/>
                <a:cs typeface="Alfios"/>
              </a:rPr>
              <a:t>positive </a:t>
            </a:r>
            <a:r>
              <a:rPr sz="2400" spc="-5" dirty="0">
                <a:latin typeface="Alfios"/>
                <a:cs typeface="Alfios"/>
              </a:rPr>
              <a:t>integer </a:t>
            </a:r>
            <a:r>
              <a:rPr sz="2400" spc="-25" dirty="0">
                <a:latin typeface="Alfios"/>
                <a:cs typeface="Alfios"/>
              </a:rPr>
              <a:t>(the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id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32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parent  </a:t>
            </a:r>
            <a:r>
              <a:rPr sz="2400" spc="-5" dirty="0">
                <a:latin typeface="Alfios"/>
                <a:cs typeface="Alfios"/>
              </a:rPr>
              <a:t>process).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14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228600"/>
            <a:ext cx="8327517" cy="563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2000" y="838200"/>
            <a:ext cx="7699375" cy="525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304800"/>
            <a:ext cx="7951978" cy="541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381000"/>
            <a:ext cx="815213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8200" y="533438"/>
            <a:ext cx="7162800" cy="5621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09600" y="2057400"/>
            <a:ext cx="7690358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45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696363"/>
                </a:solidFill>
                <a:latin typeface="Arial"/>
                <a:cs typeface="Arial"/>
              </a:rPr>
              <a:t>Dining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Philosopher</a:t>
            </a:r>
            <a:r>
              <a:rPr sz="4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Problem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609663"/>
            <a:ext cx="7391400" cy="5395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00" y="609587"/>
            <a:ext cx="7696200" cy="5418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800" y="457174"/>
            <a:ext cx="7924800" cy="564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304774"/>
            <a:ext cx="8616950" cy="6363335"/>
            <a:chOff x="146304" y="304774"/>
            <a:chExt cx="8616950" cy="6363335"/>
          </a:xfrm>
        </p:grpSpPr>
        <p:sp>
          <p:nvSpPr>
            <p:cNvPr id="3" name="object 3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3400" y="304774"/>
              <a:ext cx="8229600" cy="59030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15</a:t>
            </a:fld>
            <a:endParaRPr sz="1400">
              <a:latin typeface="Trebuchet MS"/>
              <a:cs typeface="Trebuchet M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D1C87-D229-62E0-B165-16A86490F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652"/>
            <a:ext cx="8991600" cy="5908858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00" y="381000"/>
            <a:ext cx="8115427" cy="556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04749"/>
            <a:ext cx="7324217" cy="58574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1050" y="228663"/>
            <a:ext cx="7600950" cy="6099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228663"/>
            <a:ext cx="8369300" cy="6438900"/>
            <a:chOff x="146304" y="228663"/>
            <a:chExt cx="8369300" cy="6438900"/>
          </a:xfrm>
        </p:grpSpPr>
        <p:sp>
          <p:nvSpPr>
            <p:cNvPr id="3" name="object 3"/>
            <p:cNvSpPr/>
            <p:nvPr/>
          </p:nvSpPr>
          <p:spPr>
            <a:xfrm>
              <a:off x="628650" y="228663"/>
              <a:ext cx="7886700" cy="5981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228587"/>
            <a:ext cx="8312150" cy="6439535"/>
            <a:chOff x="146304" y="228587"/>
            <a:chExt cx="8312150" cy="6439535"/>
          </a:xfrm>
        </p:grpSpPr>
        <p:sp>
          <p:nvSpPr>
            <p:cNvPr id="3" name="object 3"/>
            <p:cNvSpPr/>
            <p:nvPr/>
          </p:nvSpPr>
          <p:spPr>
            <a:xfrm>
              <a:off x="639178" y="228587"/>
              <a:ext cx="7819008" cy="6033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455" y="228638"/>
            <a:ext cx="7811008" cy="5961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5800" y="365099"/>
            <a:ext cx="7829550" cy="6016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182854"/>
            <a:ext cx="7497318" cy="609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2000" y="365163"/>
            <a:ext cx="7524750" cy="596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228561"/>
            <a:ext cx="8140700" cy="6439535"/>
            <a:chOff x="146304" y="228561"/>
            <a:chExt cx="8140700" cy="6439535"/>
          </a:xfrm>
        </p:grpSpPr>
        <p:sp>
          <p:nvSpPr>
            <p:cNvPr id="3" name="object 3"/>
            <p:cNvSpPr/>
            <p:nvPr/>
          </p:nvSpPr>
          <p:spPr>
            <a:xfrm>
              <a:off x="609600" y="228561"/>
              <a:ext cx="7677150" cy="61206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0811" y="2055876"/>
            <a:ext cx="5161788" cy="3012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567" y="2461045"/>
            <a:ext cx="1223645" cy="8674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436245" algn="l"/>
              </a:tabLst>
            </a:pPr>
            <a:r>
              <a:rPr sz="2300" spc="-135" dirty="0">
                <a:latin typeface="Arial"/>
                <a:cs typeface="Arial"/>
              </a:rPr>
              <a:t>1</a:t>
            </a:r>
            <a:r>
              <a:rPr sz="2300" dirty="0">
                <a:latin typeface="Arial"/>
                <a:cs typeface="Arial"/>
              </a:rPr>
              <a:t>.	</a:t>
            </a:r>
            <a:r>
              <a:rPr sz="2300" spc="-25" dirty="0">
                <a:latin typeface="Arial"/>
                <a:cs typeface="Arial"/>
              </a:rPr>
              <a:t>m</a:t>
            </a:r>
            <a:r>
              <a:rPr sz="2300" spc="-204" dirty="0">
                <a:latin typeface="Arial"/>
                <a:cs typeface="Arial"/>
              </a:rPr>
              <a:t>a</a:t>
            </a:r>
            <a:r>
              <a:rPr sz="2300" spc="15" dirty="0">
                <a:latin typeface="Arial"/>
                <a:cs typeface="Arial"/>
              </a:rPr>
              <a:t>i</a:t>
            </a:r>
            <a:r>
              <a:rPr sz="2300" spc="-85" dirty="0">
                <a:latin typeface="Arial"/>
                <a:cs typeface="Arial"/>
              </a:rPr>
              <a:t>n</a:t>
            </a:r>
            <a:r>
              <a:rPr sz="2300" spc="-75" dirty="0">
                <a:latin typeface="Arial"/>
                <a:cs typeface="Arial"/>
              </a:rPr>
              <a:t>()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  <a:tabLst>
                <a:tab pos="436245" algn="l"/>
              </a:tabLst>
            </a:pPr>
            <a:r>
              <a:rPr sz="2300" spc="-45" dirty="0">
                <a:latin typeface="Arial"/>
                <a:cs typeface="Arial"/>
              </a:rPr>
              <a:t>2.	</a:t>
            </a:r>
            <a:r>
              <a:rPr sz="2300" dirty="0">
                <a:latin typeface="Arial"/>
                <a:cs typeface="Arial"/>
              </a:rPr>
              <a:t>{</a:t>
            </a:r>
            <a:endParaRPr sz="2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91736" y="3238627"/>
            <a:ext cx="1211580" cy="1283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5"/>
              </a:spcBef>
            </a:pPr>
            <a:r>
              <a:rPr sz="1650" spc="-50" dirty="0">
                <a:solidFill>
                  <a:srgbClr val="FFFFFF"/>
                </a:solidFill>
                <a:latin typeface="Arial"/>
                <a:cs typeface="Arial"/>
              </a:rPr>
              <a:t>main()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  <a:spcBef>
                <a:spcPts val="15"/>
              </a:spcBef>
            </a:pPr>
            <a:r>
              <a:rPr sz="1650" spc="-5" dirty="0">
                <a:solidFill>
                  <a:srgbClr val="FFFFFF"/>
                </a:solidFill>
                <a:latin typeface="Arial"/>
                <a:cs typeface="Arial"/>
              </a:rPr>
              <a:t>printf(“hello”)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ts val="1975"/>
              </a:lnSpc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;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50" dirty="0">
                <a:solidFill>
                  <a:srgbClr val="FFFFFF"/>
                </a:solidFill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567" y="3382069"/>
            <a:ext cx="2000250" cy="18484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360"/>
              </a:spcBef>
              <a:buSzPct val="95652"/>
              <a:buAutoNum type="arabicPeriod" startAt="3"/>
              <a:tabLst>
                <a:tab pos="253365" algn="l"/>
              </a:tabLst>
            </a:pPr>
            <a:r>
              <a:rPr sz="2300" spc="-25" dirty="0">
                <a:latin typeface="Arial"/>
                <a:cs typeface="Arial"/>
              </a:rPr>
              <a:t>fork();</a:t>
            </a:r>
            <a:endParaRPr sz="2300">
              <a:latin typeface="Arial"/>
              <a:cs typeface="Arial"/>
            </a:endParaRPr>
          </a:p>
          <a:p>
            <a:pPr marL="247015" indent="-234950">
              <a:lnSpc>
                <a:spcPct val="100000"/>
              </a:lnSpc>
              <a:spcBef>
                <a:spcPts val="270"/>
              </a:spcBef>
              <a:buSzPct val="95652"/>
              <a:buAutoNum type="arabicPeriod" startAt="3"/>
              <a:tabLst>
                <a:tab pos="247650" algn="l"/>
              </a:tabLst>
            </a:pPr>
            <a:r>
              <a:rPr sz="2300" dirty="0">
                <a:latin typeface="Arial"/>
                <a:cs typeface="Arial"/>
              </a:rPr>
              <a:t>printf(“hello”);</a:t>
            </a: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436245" algn="l"/>
              </a:tabLst>
            </a:pPr>
            <a:r>
              <a:rPr sz="2300" spc="-45" dirty="0">
                <a:latin typeface="Arial"/>
                <a:cs typeface="Arial"/>
              </a:rPr>
              <a:t>5.	</a:t>
            </a:r>
            <a:r>
              <a:rPr sz="2300" dirty="0">
                <a:latin typeface="Arial"/>
                <a:cs typeface="Arial"/>
              </a:rPr>
              <a:t>}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Arial"/>
              <a:cs typeface="Arial"/>
            </a:endParaRPr>
          </a:p>
          <a:p>
            <a:pPr marL="179705">
              <a:lnSpc>
                <a:spcPct val="100000"/>
              </a:lnSpc>
            </a:pPr>
            <a:r>
              <a:rPr sz="1450" spc="-45" dirty="0">
                <a:latin typeface="Times New Roman"/>
                <a:cs typeface="Times New Roman"/>
              </a:rPr>
              <a:t>Parent</a:t>
            </a:r>
            <a:r>
              <a:rPr sz="1450" spc="-220" dirty="0">
                <a:latin typeface="Times New Roman"/>
                <a:cs typeface="Times New Roman"/>
              </a:rPr>
              <a:t> </a:t>
            </a:r>
            <a:r>
              <a:rPr sz="1450" spc="-70" dirty="0">
                <a:latin typeface="Times New Roman"/>
                <a:cs typeface="Times New Roman"/>
              </a:rPr>
              <a:t>process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81653" y="5056759"/>
            <a:ext cx="92265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45" dirty="0">
                <a:latin typeface="Times New Roman"/>
                <a:cs typeface="Times New Roman"/>
              </a:rPr>
              <a:t>Child</a:t>
            </a:r>
            <a:r>
              <a:rPr sz="1450" spc="-254" dirty="0">
                <a:latin typeface="Times New Roman"/>
                <a:cs typeface="Times New Roman"/>
              </a:rPr>
              <a:t> </a:t>
            </a:r>
            <a:r>
              <a:rPr sz="1450" spc="-70" dirty="0">
                <a:latin typeface="Times New Roman"/>
                <a:cs typeface="Times New Roman"/>
              </a:rPr>
              <a:t>process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3444" y="1429334"/>
            <a:ext cx="7848600" cy="11645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1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55" dirty="0">
                <a:latin typeface="Alfios"/>
                <a:cs typeface="Alfios"/>
              </a:rPr>
              <a:t>fork() </a:t>
            </a:r>
            <a:r>
              <a:rPr sz="2800" spc="-25" dirty="0">
                <a:latin typeface="Alfios"/>
                <a:cs typeface="Alfios"/>
              </a:rPr>
              <a:t>system </a:t>
            </a:r>
            <a:r>
              <a:rPr sz="2800" spc="-15" dirty="0">
                <a:latin typeface="Alfios"/>
                <a:cs typeface="Alfios"/>
              </a:rPr>
              <a:t>call </a:t>
            </a:r>
            <a:r>
              <a:rPr sz="2800" spc="-35" dirty="0">
                <a:latin typeface="Alfios"/>
                <a:cs typeface="Alfios"/>
              </a:rPr>
              <a:t>implementation </a:t>
            </a:r>
            <a:r>
              <a:rPr sz="2800" spc="-50" dirty="0">
                <a:latin typeface="Alfios"/>
                <a:cs typeface="Alfios"/>
              </a:rPr>
              <a:t>for </a:t>
            </a:r>
            <a:r>
              <a:rPr sz="2800" spc="-10" dirty="0">
                <a:latin typeface="Alfios"/>
                <a:cs typeface="Alfios"/>
              </a:rPr>
              <a:t>process</a:t>
            </a:r>
            <a:r>
              <a:rPr sz="2800" spc="-430" dirty="0">
                <a:latin typeface="Alfios"/>
                <a:cs typeface="Alfios"/>
              </a:rPr>
              <a:t> </a:t>
            </a:r>
            <a:r>
              <a:rPr sz="2800" spc="-30" dirty="0">
                <a:latin typeface="Alfios"/>
                <a:cs typeface="Alfios"/>
              </a:rPr>
              <a:t>creation</a:t>
            </a:r>
            <a:endParaRPr sz="2800" dirty="0">
              <a:latin typeface="Alfios"/>
              <a:cs typeface="Alfios"/>
            </a:endParaRPr>
          </a:p>
          <a:p>
            <a:pPr marL="4998720" lvl="1" indent="-108585">
              <a:lnSpc>
                <a:spcPct val="100000"/>
              </a:lnSpc>
              <a:spcBef>
                <a:spcPts val="2715"/>
              </a:spcBef>
              <a:buSzPct val="95833"/>
              <a:buFont typeface="Arial"/>
              <a:buChar char="•"/>
              <a:tabLst>
                <a:tab pos="4999355" algn="l"/>
              </a:tabLst>
            </a:pPr>
            <a:r>
              <a:rPr sz="2400" spc="-55" dirty="0">
                <a:latin typeface="Alfios"/>
                <a:cs typeface="Alfios"/>
              </a:rPr>
              <a:t>Here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13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one</a:t>
            </a:r>
            <a:endParaRPr sz="2400" dirty="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72098" y="3299841"/>
            <a:ext cx="29705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Alfios"/>
                <a:cs typeface="Alfios"/>
              </a:rPr>
              <a:t>call.</a:t>
            </a:r>
            <a:endParaRPr sz="2400">
              <a:latin typeface="Alfios"/>
              <a:cs typeface="Alfios"/>
            </a:endParaRPr>
          </a:p>
          <a:p>
            <a:pPr marL="12700" marR="5080" algn="just">
              <a:lnSpc>
                <a:spcPct val="100000"/>
              </a:lnSpc>
              <a:buFont typeface="Arial"/>
              <a:buChar char="•"/>
              <a:tabLst>
                <a:tab pos="189865" algn="l"/>
              </a:tabLst>
            </a:pPr>
            <a:r>
              <a:rPr sz="2400" spc="-120" dirty="0">
                <a:latin typeface="Alfios"/>
                <a:cs typeface="Alfios"/>
              </a:rPr>
              <a:t>printf(―hello‖) </a:t>
            </a:r>
            <a:r>
              <a:rPr sz="2400" spc="-10" dirty="0">
                <a:latin typeface="Alfios"/>
                <a:cs typeface="Alfios"/>
              </a:rPr>
              <a:t>statement 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15" dirty="0">
                <a:latin typeface="Alfios"/>
                <a:cs typeface="Alfios"/>
              </a:rPr>
              <a:t>executed </a:t>
            </a:r>
            <a:r>
              <a:rPr sz="2400" spc="5" dirty="0">
                <a:latin typeface="Alfios"/>
                <a:cs typeface="Alfios"/>
              </a:rPr>
              <a:t>twice. </a:t>
            </a:r>
            <a:r>
              <a:rPr sz="2400" spc="-60" dirty="0">
                <a:latin typeface="Alfios"/>
                <a:cs typeface="Alfios"/>
              </a:rPr>
              <a:t>One </a:t>
            </a:r>
            <a:r>
              <a:rPr sz="2400" spc="-155" dirty="0">
                <a:latin typeface="Alfios"/>
                <a:cs typeface="Alfios"/>
              </a:rPr>
              <a:t>by  </a:t>
            </a:r>
            <a:r>
              <a:rPr sz="2400" spc="-35" dirty="0">
                <a:latin typeface="Alfios"/>
                <a:cs typeface="Alfios"/>
              </a:rPr>
              <a:t>child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45" dirty="0">
                <a:latin typeface="Alfios"/>
                <a:cs typeface="Alfios"/>
              </a:rPr>
              <a:t>another 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30" dirty="0">
                <a:latin typeface="Alfios"/>
                <a:cs typeface="Alfios"/>
              </a:rPr>
              <a:t>parent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itself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16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365125"/>
            <a:ext cx="7781290" cy="6302375"/>
            <a:chOff x="146304" y="365125"/>
            <a:chExt cx="7781290" cy="6302375"/>
          </a:xfrm>
        </p:grpSpPr>
        <p:sp>
          <p:nvSpPr>
            <p:cNvPr id="3" name="object 3"/>
            <p:cNvSpPr/>
            <p:nvPr/>
          </p:nvSpPr>
          <p:spPr>
            <a:xfrm>
              <a:off x="476021" y="365125"/>
              <a:ext cx="7451217" cy="58832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365125"/>
            <a:ext cx="8056245" cy="6302375"/>
            <a:chOff x="146304" y="365125"/>
            <a:chExt cx="8056245" cy="6302375"/>
          </a:xfrm>
        </p:grpSpPr>
        <p:sp>
          <p:nvSpPr>
            <p:cNvPr id="3" name="object 3"/>
            <p:cNvSpPr/>
            <p:nvPr/>
          </p:nvSpPr>
          <p:spPr>
            <a:xfrm>
              <a:off x="476021" y="365125"/>
              <a:ext cx="7726172" cy="58832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365137"/>
            <a:ext cx="7524750" cy="5861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65188"/>
            <a:ext cx="7677150" cy="5970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65150"/>
            <a:ext cx="7541133" cy="5870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65150"/>
            <a:ext cx="7677150" cy="5903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365137"/>
            <a:ext cx="7677150" cy="5917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65163"/>
            <a:ext cx="7670165" cy="605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65188"/>
            <a:ext cx="7678293" cy="5773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365137"/>
            <a:ext cx="8369300" cy="6302375"/>
            <a:chOff x="146304" y="365137"/>
            <a:chExt cx="8369300" cy="6302375"/>
          </a:xfrm>
        </p:grpSpPr>
        <p:sp>
          <p:nvSpPr>
            <p:cNvPr id="3" name="object 3"/>
            <p:cNvSpPr/>
            <p:nvPr/>
          </p:nvSpPr>
          <p:spPr>
            <a:xfrm>
              <a:off x="564781" y="365137"/>
              <a:ext cx="7950581" cy="6143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341216"/>
            <a:ext cx="4608830" cy="33813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spc="-100" dirty="0">
                <a:latin typeface="Alfios"/>
                <a:cs typeface="Alfios"/>
              </a:rPr>
              <a:t>If </a:t>
            </a:r>
            <a:r>
              <a:rPr sz="2800" spc="-25" dirty="0">
                <a:latin typeface="Alfios"/>
                <a:cs typeface="Alfios"/>
              </a:rPr>
              <a:t>so </a:t>
            </a:r>
            <a:r>
              <a:rPr sz="2800" spc="-65" dirty="0">
                <a:latin typeface="Alfios"/>
                <a:cs typeface="Alfios"/>
              </a:rPr>
              <a:t>what </a:t>
            </a:r>
            <a:r>
              <a:rPr sz="2800" spc="-25" dirty="0">
                <a:latin typeface="Alfios"/>
                <a:cs typeface="Alfios"/>
              </a:rPr>
              <a:t>will </a:t>
            </a:r>
            <a:r>
              <a:rPr sz="2800" spc="-10" dirty="0">
                <a:latin typeface="Alfios"/>
                <a:cs typeface="Alfios"/>
              </a:rPr>
              <a:t>be </a:t>
            </a:r>
            <a:r>
              <a:rPr sz="2800" spc="-35" dirty="0">
                <a:latin typeface="Alfios"/>
                <a:cs typeface="Alfios"/>
              </a:rPr>
              <a:t>the </a:t>
            </a:r>
            <a:r>
              <a:rPr sz="2800" spc="-20" dirty="0">
                <a:latin typeface="Alfios"/>
                <a:cs typeface="Alfios"/>
              </a:rPr>
              <a:t>o/p </a:t>
            </a:r>
            <a:r>
              <a:rPr sz="2800" spc="-50" dirty="0">
                <a:latin typeface="Alfios"/>
                <a:cs typeface="Alfios"/>
              </a:rPr>
              <a:t>for</a:t>
            </a:r>
            <a:r>
              <a:rPr sz="2800" spc="-450" dirty="0">
                <a:latin typeface="Alfios"/>
                <a:cs typeface="Alfios"/>
              </a:rPr>
              <a:t> </a:t>
            </a:r>
            <a:r>
              <a:rPr sz="2800" spc="-85" dirty="0">
                <a:latin typeface="Alfios"/>
                <a:cs typeface="Alfios"/>
              </a:rPr>
              <a:t>this???</a:t>
            </a:r>
            <a:endParaRPr sz="2800">
              <a:latin typeface="Alfios"/>
              <a:cs typeface="Alfios"/>
            </a:endParaRPr>
          </a:p>
          <a:p>
            <a:pPr marL="12700" marR="3491229">
              <a:lnSpc>
                <a:spcPct val="119300"/>
              </a:lnSpc>
              <a:spcBef>
                <a:spcPts val="30"/>
              </a:spcBef>
            </a:pPr>
            <a:r>
              <a:rPr sz="2600" spc="30" dirty="0">
                <a:latin typeface="Alfios"/>
                <a:cs typeface="Alfios"/>
              </a:rPr>
              <a:t>1.</a:t>
            </a:r>
            <a:r>
              <a:rPr sz="2600" spc="-24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main()  </a:t>
            </a:r>
            <a:r>
              <a:rPr sz="2600" spc="30" dirty="0">
                <a:latin typeface="Alfios"/>
                <a:cs typeface="Alfios"/>
              </a:rPr>
              <a:t>2.</a:t>
            </a:r>
            <a:r>
              <a:rPr sz="2600" spc="-165" dirty="0">
                <a:latin typeface="Alfios"/>
                <a:cs typeface="Alfios"/>
              </a:rPr>
              <a:t> </a:t>
            </a: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  <a:p>
            <a:pPr marL="1000125" indent="-988060">
              <a:lnSpc>
                <a:spcPct val="100000"/>
              </a:lnSpc>
              <a:spcBef>
                <a:spcPts val="600"/>
              </a:spcBef>
              <a:buAutoNum type="arabicPeriod" startAt="3"/>
              <a:tabLst>
                <a:tab pos="1000125" algn="l"/>
                <a:tab pos="1000760" algn="l"/>
              </a:tabLst>
            </a:pPr>
            <a:r>
              <a:rPr sz="2600" spc="-35" dirty="0">
                <a:latin typeface="Alfios"/>
                <a:cs typeface="Alfios"/>
              </a:rPr>
              <a:t>fork();</a:t>
            </a:r>
            <a:endParaRPr sz="2600">
              <a:latin typeface="Alfios"/>
              <a:cs typeface="Alfios"/>
            </a:endParaRPr>
          </a:p>
          <a:p>
            <a:pPr marL="927100" indent="-915035">
              <a:lnSpc>
                <a:spcPct val="100000"/>
              </a:lnSpc>
              <a:spcBef>
                <a:spcPts val="600"/>
              </a:spcBef>
              <a:buAutoNum type="arabicPeriod" startAt="3"/>
              <a:tabLst>
                <a:tab pos="927100" algn="l"/>
                <a:tab pos="927735" algn="l"/>
              </a:tabLst>
            </a:pPr>
            <a:r>
              <a:rPr sz="2600" spc="-35" dirty="0">
                <a:latin typeface="Alfios"/>
                <a:cs typeface="Alfios"/>
              </a:rPr>
              <a:t>fork();</a:t>
            </a:r>
            <a:endParaRPr sz="2600">
              <a:latin typeface="Alfios"/>
              <a:cs typeface="Alfios"/>
            </a:endParaRPr>
          </a:p>
          <a:p>
            <a:pPr marL="12700" marR="1900555">
              <a:lnSpc>
                <a:spcPct val="119200"/>
              </a:lnSpc>
              <a:spcBef>
                <a:spcPts val="5"/>
              </a:spcBef>
              <a:buAutoNum type="arabicPeriod" startAt="3"/>
              <a:tabLst>
                <a:tab pos="927100" algn="l"/>
                <a:tab pos="927735" algn="l"/>
              </a:tabLst>
            </a:pPr>
            <a:r>
              <a:rPr sz="2600" spc="-70" dirty="0">
                <a:latin typeface="Alfios"/>
                <a:cs typeface="Alfios"/>
              </a:rPr>
              <a:t>p</a:t>
            </a:r>
            <a:r>
              <a:rPr sz="2600" dirty="0">
                <a:latin typeface="Alfios"/>
                <a:cs typeface="Alfios"/>
              </a:rPr>
              <a:t>r</a:t>
            </a:r>
            <a:r>
              <a:rPr sz="2600" spc="-60" dirty="0">
                <a:latin typeface="Alfios"/>
                <a:cs typeface="Alfios"/>
              </a:rPr>
              <a:t>int</a:t>
            </a:r>
            <a:r>
              <a:rPr sz="2600" spc="-40" dirty="0">
                <a:latin typeface="Alfios"/>
                <a:cs typeface="Alfios"/>
              </a:rPr>
              <a:t>f</a:t>
            </a:r>
            <a:r>
              <a:rPr sz="2600" spc="-340" dirty="0">
                <a:latin typeface="Alfios"/>
                <a:cs typeface="Alfios"/>
              </a:rPr>
              <a:t>(</a:t>
            </a:r>
            <a:r>
              <a:rPr sz="2600" spc="-800" dirty="0">
                <a:latin typeface="Alfios"/>
                <a:cs typeface="Alfios"/>
              </a:rPr>
              <a:t>―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-40" dirty="0">
                <a:latin typeface="Alfios"/>
                <a:cs typeface="Alfios"/>
              </a:rPr>
              <a:t>ello‖);  </a:t>
            </a:r>
            <a:r>
              <a:rPr sz="2600" spc="30" dirty="0">
                <a:latin typeface="Alfios"/>
                <a:cs typeface="Alfios"/>
              </a:rPr>
              <a:t>6.</a:t>
            </a:r>
            <a:r>
              <a:rPr sz="2600" spc="-160" dirty="0">
                <a:latin typeface="Alfios"/>
                <a:cs typeface="Alfios"/>
              </a:rPr>
              <a:t> </a:t>
            </a: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268960"/>
            <a:ext cx="8575675" cy="6398895"/>
            <a:chOff x="146304" y="268960"/>
            <a:chExt cx="8575675" cy="6398895"/>
          </a:xfrm>
        </p:grpSpPr>
        <p:sp>
          <p:nvSpPr>
            <p:cNvPr id="3" name="object 3"/>
            <p:cNvSpPr/>
            <p:nvPr/>
          </p:nvSpPr>
          <p:spPr>
            <a:xfrm>
              <a:off x="443750" y="268960"/>
              <a:ext cx="8277986" cy="62501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6304" y="62102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6259779"/>
            <a:ext cx="169481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5" dirty="0">
                <a:solidFill>
                  <a:srgbClr val="696363"/>
                </a:solidFill>
                <a:latin typeface="Alfios"/>
                <a:cs typeface="Alfios"/>
              </a:rPr>
              <a:t>Nipun </a:t>
            </a:r>
            <a:r>
              <a:rPr sz="1400" spc="-55" dirty="0">
                <a:solidFill>
                  <a:srgbClr val="696363"/>
                </a:solidFill>
                <a:latin typeface="Alfios"/>
                <a:cs typeface="Alfios"/>
              </a:rPr>
              <a:t>Thapa </a:t>
            </a:r>
            <a:r>
              <a:rPr sz="1400" spc="-45" dirty="0">
                <a:solidFill>
                  <a:srgbClr val="696363"/>
                </a:solidFill>
                <a:latin typeface="Alfios"/>
                <a:cs typeface="Alfios"/>
              </a:rPr>
              <a:t>(OS/Unit</a:t>
            </a:r>
            <a:r>
              <a:rPr sz="1400" spc="-160" dirty="0">
                <a:solidFill>
                  <a:srgbClr val="696363"/>
                </a:solidFill>
                <a:latin typeface="Alfios"/>
                <a:cs typeface="Alfios"/>
              </a:rPr>
              <a:t> </a:t>
            </a:r>
            <a:r>
              <a:rPr sz="1400" spc="-10" dirty="0">
                <a:solidFill>
                  <a:srgbClr val="696363"/>
                </a:solidFill>
                <a:latin typeface="Alfios"/>
                <a:cs typeface="Alfios"/>
              </a:rPr>
              <a:t>2)</a:t>
            </a:r>
            <a:endParaRPr sz="14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3156" y="6319215"/>
            <a:ext cx="324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70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644" y="761019"/>
            <a:ext cx="2915920" cy="458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39140">
              <a:lnSpc>
                <a:spcPct val="127899"/>
              </a:lnSpc>
              <a:spcBef>
                <a:spcPts val="100"/>
              </a:spcBef>
            </a:pPr>
            <a:r>
              <a:rPr sz="1800" spc="30" dirty="0">
                <a:latin typeface="Alfios"/>
                <a:cs typeface="Alfios"/>
              </a:rPr>
              <a:t>#include </a:t>
            </a:r>
            <a:r>
              <a:rPr sz="1800" spc="20" dirty="0">
                <a:latin typeface="Alfios"/>
                <a:cs typeface="Alfios"/>
              </a:rPr>
              <a:t>&lt;pthread.h&gt;  </a:t>
            </a:r>
            <a:r>
              <a:rPr sz="1800" spc="30" dirty="0">
                <a:latin typeface="Alfios"/>
                <a:cs typeface="Alfios"/>
              </a:rPr>
              <a:t>#include</a:t>
            </a:r>
            <a:r>
              <a:rPr sz="1800" spc="-110" dirty="0">
                <a:latin typeface="Alfios"/>
                <a:cs typeface="Alfios"/>
              </a:rPr>
              <a:t> </a:t>
            </a:r>
            <a:r>
              <a:rPr sz="1800" spc="10" dirty="0">
                <a:latin typeface="Alfios"/>
                <a:cs typeface="Alfios"/>
              </a:rPr>
              <a:t>&lt;semaphore.h&gt;  </a:t>
            </a:r>
            <a:r>
              <a:rPr sz="1800" spc="30" dirty="0">
                <a:latin typeface="Alfios"/>
                <a:cs typeface="Alfios"/>
              </a:rPr>
              <a:t>#include </a:t>
            </a:r>
            <a:r>
              <a:rPr sz="1800" spc="20" dirty="0">
                <a:latin typeface="Alfios"/>
                <a:cs typeface="Alfios"/>
              </a:rPr>
              <a:t>&lt;stdio.h&gt;  </a:t>
            </a: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215" dirty="0">
                <a:latin typeface="Alfios"/>
                <a:cs typeface="Alfios"/>
              </a:rPr>
              <a:t>N</a:t>
            </a:r>
            <a:r>
              <a:rPr sz="1800" spc="-125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5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155" dirty="0">
                <a:latin typeface="Alfios"/>
                <a:cs typeface="Alfios"/>
              </a:rPr>
              <a:t>THINKING</a:t>
            </a:r>
            <a:r>
              <a:rPr sz="1800" spc="-315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2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195" dirty="0">
                <a:latin typeface="Alfios"/>
                <a:cs typeface="Alfios"/>
              </a:rPr>
              <a:t>HUNGRY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1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175" dirty="0">
                <a:latin typeface="Alfios"/>
                <a:cs typeface="Alfios"/>
              </a:rPr>
              <a:t>EATING</a:t>
            </a:r>
            <a:r>
              <a:rPr sz="1800" spc="-120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0</a:t>
            </a:r>
            <a:endParaRPr sz="1800">
              <a:latin typeface="Alfios"/>
              <a:cs typeface="Alfios"/>
            </a:endParaRPr>
          </a:p>
          <a:p>
            <a:pPr marL="12700" marR="5080">
              <a:lnSpc>
                <a:spcPct val="127800"/>
              </a:lnSpc>
            </a:pP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135" dirty="0">
                <a:latin typeface="Alfios"/>
                <a:cs typeface="Alfios"/>
              </a:rPr>
              <a:t>LEFT </a:t>
            </a:r>
            <a:r>
              <a:rPr sz="1800" spc="-55" dirty="0">
                <a:latin typeface="Alfios"/>
                <a:cs typeface="Alfios"/>
              </a:rPr>
              <a:t>(phnum </a:t>
            </a:r>
            <a:r>
              <a:rPr sz="1800" spc="225" dirty="0">
                <a:latin typeface="Alfios"/>
                <a:cs typeface="Alfios"/>
              </a:rPr>
              <a:t>+ </a:t>
            </a:r>
            <a:r>
              <a:rPr sz="1800" spc="-15" dirty="0">
                <a:latin typeface="Alfios"/>
                <a:cs typeface="Alfios"/>
              </a:rPr>
              <a:t>4) </a:t>
            </a:r>
            <a:r>
              <a:rPr sz="1800" spc="-40" dirty="0">
                <a:latin typeface="Alfios"/>
                <a:cs typeface="Alfios"/>
              </a:rPr>
              <a:t>% </a:t>
            </a:r>
            <a:r>
              <a:rPr sz="1800" spc="-215" dirty="0">
                <a:latin typeface="Alfios"/>
                <a:cs typeface="Alfios"/>
              </a:rPr>
              <a:t>N  </a:t>
            </a:r>
            <a:r>
              <a:rPr sz="1800" spc="35" dirty="0">
                <a:latin typeface="Alfios"/>
                <a:cs typeface="Alfios"/>
              </a:rPr>
              <a:t>#define </a:t>
            </a:r>
            <a:r>
              <a:rPr sz="1800" spc="-135" dirty="0">
                <a:latin typeface="Alfios"/>
                <a:cs typeface="Alfios"/>
              </a:rPr>
              <a:t>RIGHT </a:t>
            </a:r>
            <a:r>
              <a:rPr sz="1800" spc="-55" dirty="0">
                <a:latin typeface="Alfios"/>
                <a:cs typeface="Alfios"/>
              </a:rPr>
              <a:t>(phnum </a:t>
            </a:r>
            <a:r>
              <a:rPr sz="1800" spc="225" dirty="0">
                <a:latin typeface="Alfios"/>
                <a:cs typeface="Alfios"/>
              </a:rPr>
              <a:t>+ </a:t>
            </a:r>
            <a:r>
              <a:rPr sz="1800" spc="-15" dirty="0">
                <a:latin typeface="Alfios"/>
                <a:cs typeface="Alfios"/>
              </a:rPr>
              <a:t>1)</a:t>
            </a:r>
            <a:r>
              <a:rPr sz="1800" spc="-320" dirty="0">
                <a:latin typeface="Alfios"/>
                <a:cs typeface="Alfios"/>
              </a:rPr>
              <a:t> </a:t>
            </a:r>
            <a:r>
              <a:rPr sz="1800" spc="-40" dirty="0">
                <a:latin typeface="Alfios"/>
                <a:cs typeface="Alfios"/>
              </a:rPr>
              <a:t>% </a:t>
            </a:r>
            <a:r>
              <a:rPr sz="1800" spc="-215" dirty="0">
                <a:latin typeface="Alfios"/>
                <a:cs typeface="Alfios"/>
              </a:rPr>
              <a:t>N  </a:t>
            </a:r>
            <a:r>
              <a:rPr sz="1800" spc="-40" dirty="0">
                <a:latin typeface="Alfios"/>
                <a:cs typeface="Alfios"/>
              </a:rPr>
              <a:t>int</a:t>
            </a:r>
            <a:r>
              <a:rPr sz="1800" spc="-50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state[N];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40" dirty="0">
                <a:latin typeface="Alfios"/>
                <a:cs typeface="Alfios"/>
              </a:rPr>
              <a:t>int</a:t>
            </a:r>
            <a:r>
              <a:rPr sz="1800" spc="-45" dirty="0">
                <a:latin typeface="Alfios"/>
                <a:cs typeface="Alfios"/>
              </a:rPr>
              <a:t> </a:t>
            </a:r>
            <a:r>
              <a:rPr sz="1800" spc="-75" dirty="0">
                <a:latin typeface="Alfios"/>
                <a:cs typeface="Alfios"/>
              </a:rPr>
              <a:t>phil[N]</a:t>
            </a:r>
            <a:r>
              <a:rPr sz="1800" spc="-40" dirty="0">
                <a:latin typeface="Alfios"/>
                <a:cs typeface="Alfios"/>
              </a:rPr>
              <a:t> </a:t>
            </a:r>
            <a:r>
              <a:rPr sz="1800" spc="225" dirty="0">
                <a:latin typeface="Alfios"/>
                <a:cs typeface="Alfios"/>
              </a:rPr>
              <a:t>=</a:t>
            </a:r>
            <a:r>
              <a:rPr sz="1800" spc="-45" dirty="0">
                <a:latin typeface="Alfios"/>
                <a:cs typeface="Alfios"/>
              </a:rPr>
              <a:t> </a:t>
            </a:r>
            <a:r>
              <a:rPr sz="1800" spc="345" dirty="0">
                <a:latin typeface="Alfios"/>
                <a:cs typeface="Alfios"/>
              </a:rPr>
              <a:t>{</a:t>
            </a:r>
            <a:r>
              <a:rPr sz="1800" spc="-70" dirty="0">
                <a:latin typeface="Alfios"/>
                <a:cs typeface="Alfios"/>
              </a:rPr>
              <a:t> </a:t>
            </a:r>
            <a:r>
              <a:rPr sz="1800" spc="20" dirty="0">
                <a:latin typeface="Alfios"/>
                <a:cs typeface="Alfios"/>
              </a:rPr>
              <a:t>0,</a:t>
            </a:r>
            <a:r>
              <a:rPr sz="1800" spc="-120" dirty="0">
                <a:latin typeface="Alfios"/>
                <a:cs typeface="Alfios"/>
              </a:rPr>
              <a:t> </a:t>
            </a:r>
            <a:r>
              <a:rPr sz="1800" spc="25" dirty="0">
                <a:latin typeface="Alfios"/>
                <a:cs typeface="Alfios"/>
              </a:rPr>
              <a:t>1,</a:t>
            </a:r>
            <a:r>
              <a:rPr sz="1800" spc="-125" dirty="0">
                <a:latin typeface="Alfios"/>
                <a:cs typeface="Alfios"/>
              </a:rPr>
              <a:t> </a:t>
            </a:r>
            <a:r>
              <a:rPr sz="1800" spc="25" dirty="0">
                <a:latin typeface="Alfios"/>
                <a:cs typeface="Alfios"/>
              </a:rPr>
              <a:t>2,</a:t>
            </a:r>
            <a:r>
              <a:rPr sz="1800" spc="-130" dirty="0">
                <a:latin typeface="Alfios"/>
                <a:cs typeface="Alfios"/>
              </a:rPr>
              <a:t> </a:t>
            </a:r>
            <a:r>
              <a:rPr sz="1800" spc="25" dirty="0">
                <a:latin typeface="Alfios"/>
                <a:cs typeface="Alfios"/>
              </a:rPr>
              <a:t>3,</a:t>
            </a:r>
            <a:r>
              <a:rPr sz="1800" spc="-125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4</a:t>
            </a:r>
            <a:r>
              <a:rPr sz="1800" spc="-50" dirty="0">
                <a:latin typeface="Alfios"/>
                <a:cs typeface="Alfios"/>
              </a:rPr>
              <a:t> </a:t>
            </a:r>
            <a:r>
              <a:rPr sz="1800" spc="204" dirty="0">
                <a:latin typeface="Alfios"/>
                <a:cs typeface="Alfios"/>
              </a:rPr>
              <a:t>};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dirty="0">
                <a:latin typeface="Alfios"/>
                <a:cs typeface="Alfios"/>
              </a:rPr>
              <a:t>sem_t</a:t>
            </a:r>
            <a:r>
              <a:rPr sz="1800" spc="-45" dirty="0">
                <a:latin typeface="Alfios"/>
                <a:cs typeface="Alfios"/>
              </a:rPr>
              <a:t> </a:t>
            </a:r>
            <a:r>
              <a:rPr sz="1800" dirty="0">
                <a:latin typeface="Alfios"/>
                <a:cs typeface="Alfios"/>
              </a:rPr>
              <a:t>mutex;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latin typeface="Alfios"/>
                <a:cs typeface="Alfios"/>
              </a:rPr>
              <a:t>sem_t</a:t>
            </a:r>
            <a:r>
              <a:rPr sz="1800" spc="-45" dirty="0">
                <a:latin typeface="Alfios"/>
                <a:cs typeface="Alfios"/>
              </a:rPr>
              <a:t> </a:t>
            </a:r>
            <a:r>
              <a:rPr sz="1800" spc="-70" dirty="0">
                <a:latin typeface="Alfios"/>
                <a:cs typeface="Alfios"/>
              </a:rPr>
              <a:t>S[N];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1244" y="761019"/>
            <a:ext cx="4211955" cy="59118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800" spc="-50" dirty="0">
                <a:latin typeface="Alfios"/>
                <a:cs typeface="Alfios"/>
              </a:rPr>
              <a:t>void </a:t>
            </a:r>
            <a:r>
              <a:rPr sz="1800" spc="-15" dirty="0">
                <a:latin typeface="Alfios"/>
                <a:cs typeface="Alfios"/>
              </a:rPr>
              <a:t>test(int</a:t>
            </a:r>
            <a:r>
              <a:rPr sz="1800" spc="-5" dirty="0">
                <a:latin typeface="Alfios"/>
                <a:cs typeface="Alfios"/>
              </a:rPr>
              <a:t> </a:t>
            </a:r>
            <a:r>
              <a:rPr sz="1800" spc="-50" dirty="0">
                <a:latin typeface="Alfios"/>
                <a:cs typeface="Alfios"/>
              </a:rPr>
              <a:t>phnum)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345" dirty="0">
                <a:latin typeface="Alfios"/>
                <a:cs typeface="Alfios"/>
              </a:rPr>
              <a:t>{</a:t>
            </a:r>
            <a:endParaRPr sz="1800">
              <a:latin typeface="Alfios"/>
              <a:cs typeface="Alfio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800" spc="-35" dirty="0">
                <a:latin typeface="Alfios"/>
                <a:cs typeface="Alfios"/>
              </a:rPr>
              <a:t>if </a:t>
            </a:r>
            <a:r>
              <a:rPr sz="1800" spc="-40" dirty="0">
                <a:latin typeface="Alfios"/>
                <a:cs typeface="Alfios"/>
              </a:rPr>
              <a:t>(state[phnum] </a:t>
            </a:r>
            <a:r>
              <a:rPr sz="1800" spc="225" dirty="0">
                <a:latin typeface="Alfios"/>
                <a:cs typeface="Alfios"/>
              </a:rPr>
              <a:t>== </a:t>
            </a:r>
            <a:r>
              <a:rPr sz="1800" spc="-190" dirty="0">
                <a:latin typeface="Alfios"/>
                <a:cs typeface="Alfios"/>
              </a:rPr>
              <a:t>HUNGRY </a:t>
            </a:r>
            <a:r>
              <a:rPr sz="1800" spc="-409" dirty="0">
                <a:latin typeface="Alfios"/>
                <a:cs typeface="Alfios"/>
              </a:rPr>
              <a:t>&amp;&amp; </a:t>
            </a:r>
            <a:r>
              <a:rPr sz="1800" spc="-65" dirty="0">
                <a:latin typeface="Alfios"/>
                <a:cs typeface="Alfios"/>
              </a:rPr>
              <a:t>state[LEFT] </a:t>
            </a:r>
            <a:r>
              <a:rPr sz="1800" spc="145" dirty="0">
                <a:latin typeface="Alfios"/>
                <a:cs typeface="Alfios"/>
              </a:rPr>
              <a:t>!=  </a:t>
            </a:r>
            <a:r>
              <a:rPr sz="1800" spc="-175" dirty="0">
                <a:latin typeface="Alfios"/>
                <a:cs typeface="Alfios"/>
              </a:rPr>
              <a:t>EATING </a:t>
            </a:r>
            <a:r>
              <a:rPr sz="1800" spc="-409" dirty="0">
                <a:latin typeface="Alfios"/>
                <a:cs typeface="Alfios"/>
              </a:rPr>
              <a:t>&amp;&amp; </a:t>
            </a:r>
            <a:r>
              <a:rPr sz="1800" spc="-70" dirty="0">
                <a:latin typeface="Alfios"/>
                <a:cs typeface="Alfios"/>
              </a:rPr>
              <a:t>state[RIGHT] </a:t>
            </a:r>
            <a:r>
              <a:rPr sz="1800" spc="145" dirty="0">
                <a:latin typeface="Alfios"/>
                <a:cs typeface="Alfios"/>
              </a:rPr>
              <a:t>!= </a:t>
            </a:r>
            <a:r>
              <a:rPr sz="1800" spc="-150" dirty="0">
                <a:latin typeface="Alfios"/>
                <a:cs typeface="Alfios"/>
              </a:rPr>
              <a:t>EATING)</a:t>
            </a:r>
            <a:r>
              <a:rPr sz="1800" spc="-330" dirty="0">
                <a:latin typeface="Alfios"/>
                <a:cs typeface="Alfios"/>
              </a:rPr>
              <a:t> </a:t>
            </a:r>
            <a:r>
              <a:rPr sz="1800" spc="345" dirty="0">
                <a:latin typeface="Alfios"/>
                <a:cs typeface="Alfios"/>
              </a:rPr>
              <a:t>{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spc="25" dirty="0">
                <a:latin typeface="Alfios"/>
                <a:cs typeface="Alfios"/>
              </a:rPr>
              <a:t>// </a:t>
            </a:r>
            <a:r>
              <a:rPr sz="1800" spc="-10" dirty="0">
                <a:latin typeface="Alfios"/>
                <a:cs typeface="Alfios"/>
              </a:rPr>
              <a:t>state </a:t>
            </a:r>
            <a:r>
              <a:rPr sz="1800" spc="-45" dirty="0">
                <a:latin typeface="Alfios"/>
                <a:cs typeface="Alfios"/>
              </a:rPr>
              <a:t>that</a:t>
            </a:r>
            <a:r>
              <a:rPr sz="1800" spc="-155" dirty="0">
                <a:latin typeface="Alfios"/>
                <a:cs typeface="Alfios"/>
              </a:rPr>
              <a:t> </a:t>
            </a:r>
            <a:r>
              <a:rPr sz="1800" spc="-25" dirty="0">
                <a:latin typeface="Alfios"/>
                <a:cs typeface="Alfios"/>
              </a:rPr>
              <a:t>eating</a:t>
            </a:r>
            <a:endParaRPr sz="18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1800" spc="-40" dirty="0">
                <a:latin typeface="Alfios"/>
                <a:cs typeface="Alfios"/>
              </a:rPr>
              <a:t>state[phnum] </a:t>
            </a:r>
            <a:r>
              <a:rPr sz="1800" spc="225" dirty="0">
                <a:latin typeface="Alfios"/>
                <a:cs typeface="Alfios"/>
              </a:rPr>
              <a:t>=</a:t>
            </a:r>
            <a:r>
              <a:rPr sz="1800" spc="-15" dirty="0">
                <a:latin typeface="Alfios"/>
                <a:cs typeface="Alfios"/>
              </a:rPr>
              <a:t> </a:t>
            </a:r>
            <a:r>
              <a:rPr sz="1800" spc="-140" dirty="0">
                <a:latin typeface="Alfios"/>
                <a:cs typeface="Alfios"/>
              </a:rPr>
              <a:t>EATING;</a:t>
            </a:r>
            <a:endParaRPr sz="1800">
              <a:latin typeface="Alfios"/>
              <a:cs typeface="Alfios"/>
            </a:endParaRPr>
          </a:p>
          <a:p>
            <a:pPr marL="12700" marR="6350" indent="1829435">
              <a:lnSpc>
                <a:spcPct val="127800"/>
              </a:lnSpc>
            </a:pPr>
            <a:r>
              <a:rPr sz="1800" dirty="0">
                <a:latin typeface="Alfios"/>
                <a:cs typeface="Alfios"/>
              </a:rPr>
              <a:t>sleep(2);  </a:t>
            </a:r>
            <a:r>
              <a:rPr sz="1800" spc="-30" dirty="0">
                <a:latin typeface="Alfios"/>
                <a:cs typeface="Alfios"/>
              </a:rPr>
              <a:t>printf("Philosopher </a:t>
            </a:r>
            <a:r>
              <a:rPr sz="1800" spc="-20" dirty="0">
                <a:latin typeface="Alfios"/>
                <a:cs typeface="Alfios"/>
              </a:rPr>
              <a:t>%d </a:t>
            </a:r>
            <a:r>
              <a:rPr sz="1800" spc="-25" dirty="0">
                <a:latin typeface="Alfios"/>
                <a:cs typeface="Alfios"/>
              </a:rPr>
              <a:t>takes </a:t>
            </a:r>
            <a:r>
              <a:rPr sz="1800" spc="-55" dirty="0">
                <a:latin typeface="Alfios"/>
                <a:cs typeface="Alfios"/>
              </a:rPr>
              <a:t>fork </a:t>
            </a:r>
            <a:r>
              <a:rPr sz="1800" spc="-20" dirty="0">
                <a:latin typeface="Alfios"/>
                <a:cs typeface="Alfios"/>
              </a:rPr>
              <a:t>%d </a:t>
            </a:r>
            <a:r>
              <a:rPr sz="1800" spc="-40" dirty="0">
                <a:latin typeface="Alfios"/>
                <a:cs typeface="Alfios"/>
              </a:rPr>
              <a:t>and </a:t>
            </a:r>
            <a:r>
              <a:rPr sz="1800" spc="10" dirty="0">
                <a:latin typeface="Alfios"/>
                <a:cs typeface="Alfios"/>
              </a:rPr>
              <a:t>%d\n",  </a:t>
            </a:r>
            <a:r>
              <a:rPr sz="1800" spc="-65" dirty="0">
                <a:latin typeface="Alfios"/>
                <a:cs typeface="Alfios"/>
              </a:rPr>
              <a:t>phnum </a:t>
            </a:r>
            <a:r>
              <a:rPr sz="1800" spc="225" dirty="0">
                <a:latin typeface="Alfios"/>
                <a:cs typeface="Alfios"/>
              </a:rPr>
              <a:t>+ </a:t>
            </a:r>
            <a:r>
              <a:rPr sz="1800" spc="20" dirty="0">
                <a:latin typeface="Alfios"/>
                <a:cs typeface="Alfios"/>
              </a:rPr>
              <a:t>1, </a:t>
            </a:r>
            <a:r>
              <a:rPr sz="1800" spc="-130" dirty="0">
                <a:latin typeface="Alfios"/>
                <a:cs typeface="Alfios"/>
              </a:rPr>
              <a:t>LEFT </a:t>
            </a:r>
            <a:r>
              <a:rPr sz="1800" spc="225" dirty="0">
                <a:latin typeface="Alfios"/>
                <a:cs typeface="Alfios"/>
              </a:rPr>
              <a:t>+ </a:t>
            </a:r>
            <a:r>
              <a:rPr sz="1800" spc="25" dirty="0">
                <a:latin typeface="Alfios"/>
                <a:cs typeface="Alfios"/>
              </a:rPr>
              <a:t>1, </a:t>
            </a:r>
            <a:r>
              <a:rPr sz="1800" spc="-65" dirty="0">
                <a:latin typeface="Alfios"/>
                <a:cs typeface="Alfios"/>
              </a:rPr>
              <a:t>phnum </a:t>
            </a:r>
            <a:r>
              <a:rPr sz="1800" spc="225" dirty="0">
                <a:latin typeface="Alfios"/>
                <a:cs typeface="Alfios"/>
              </a:rPr>
              <a:t>+ </a:t>
            </a:r>
            <a:r>
              <a:rPr sz="1800" spc="10" dirty="0">
                <a:latin typeface="Alfios"/>
                <a:cs typeface="Alfios"/>
              </a:rPr>
              <a:t>1);  </a:t>
            </a:r>
            <a:r>
              <a:rPr sz="1800" spc="-30" dirty="0">
                <a:latin typeface="Alfios"/>
                <a:cs typeface="Alfios"/>
              </a:rPr>
              <a:t>printf("Philosopher </a:t>
            </a:r>
            <a:r>
              <a:rPr sz="1800" spc="-20" dirty="0">
                <a:latin typeface="Alfios"/>
                <a:cs typeface="Alfios"/>
              </a:rPr>
              <a:t>%d is Eating\n", </a:t>
            </a:r>
            <a:r>
              <a:rPr sz="1800" spc="-60" dirty="0">
                <a:latin typeface="Alfios"/>
                <a:cs typeface="Alfios"/>
              </a:rPr>
              <a:t>phnum </a:t>
            </a:r>
            <a:r>
              <a:rPr sz="1800" spc="225" dirty="0">
                <a:latin typeface="Alfios"/>
                <a:cs typeface="Alfios"/>
              </a:rPr>
              <a:t>+</a:t>
            </a:r>
            <a:r>
              <a:rPr sz="1800" spc="-80" dirty="0">
                <a:latin typeface="Alfios"/>
                <a:cs typeface="Alfios"/>
              </a:rPr>
              <a:t> </a:t>
            </a:r>
            <a:r>
              <a:rPr sz="1800" spc="15" dirty="0">
                <a:latin typeface="Alfios"/>
                <a:cs typeface="Alfios"/>
              </a:rPr>
              <a:t>1);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25" dirty="0">
                <a:latin typeface="Alfios"/>
                <a:cs typeface="Alfios"/>
              </a:rPr>
              <a:t>// </a:t>
            </a:r>
            <a:r>
              <a:rPr sz="1800" spc="-55" dirty="0">
                <a:latin typeface="Alfios"/>
                <a:cs typeface="Alfios"/>
              </a:rPr>
              <a:t>sem_post(&amp;S[phnum]) </a:t>
            </a:r>
            <a:r>
              <a:rPr sz="1800" spc="-45" dirty="0">
                <a:latin typeface="Alfios"/>
                <a:cs typeface="Alfios"/>
              </a:rPr>
              <a:t>has </a:t>
            </a:r>
            <a:r>
              <a:rPr sz="1800" spc="-50" dirty="0">
                <a:latin typeface="Alfios"/>
                <a:cs typeface="Alfios"/>
              </a:rPr>
              <a:t>no</a:t>
            </a:r>
            <a:r>
              <a:rPr sz="1800" spc="-30" dirty="0">
                <a:latin typeface="Alfios"/>
                <a:cs typeface="Alfios"/>
              </a:rPr>
              <a:t> </a:t>
            </a:r>
            <a:r>
              <a:rPr sz="1800" spc="-5" dirty="0">
                <a:latin typeface="Alfios"/>
                <a:cs typeface="Alfios"/>
              </a:rPr>
              <a:t>effect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800" spc="25" dirty="0">
                <a:latin typeface="Alfios"/>
                <a:cs typeface="Alfios"/>
              </a:rPr>
              <a:t>// </a:t>
            </a:r>
            <a:r>
              <a:rPr sz="1800" spc="-25" dirty="0">
                <a:latin typeface="Alfios"/>
                <a:cs typeface="Alfios"/>
              </a:rPr>
              <a:t>during</a:t>
            </a:r>
            <a:r>
              <a:rPr sz="1800" spc="-150" dirty="0">
                <a:latin typeface="Alfios"/>
                <a:cs typeface="Alfios"/>
              </a:rPr>
              <a:t> </a:t>
            </a:r>
            <a:r>
              <a:rPr sz="1800" spc="-45" dirty="0">
                <a:latin typeface="Alfios"/>
                <a:cs typeface="Alfios"/>
              </a:rPr>
              <a:t>takefork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25" dirty="0">
                <a:latin typeface="Alfios"/>
                <a:cs typeface="Alfios"/>
              </a:rPr>
              <a:t>// </a:t>
            </a:r>
            <a:r>
              <a:rPr sz="1800" spc="-5" dirty="0">
                <a:latin typeface="Alfios"/>
                <a:cs typeface="Alfios"/>
              </a:rPr>
              <a:t>used </a:t>
            </a:r>
            <a:r>
              <a:rPr sz="1800" spc="-25" dirty="0">
                <a:latin typeface="Alfios"/>
                <a:cs typeface="Alfios"/>
              </a:rPr>
              <a:t>to </a:t>
            </a:r>
            <a:r>
              <a:rPr sz="1800" spc="-35" dirty="0">
                <a:latin typeface="Alfios"/>
                <a:cs typeface="Alfios"/>
              </a:rPr>
              <a:t>wake up </a:t>
            </a:r>
            <a:r>
              <a:rPr sz="1800" spc="-50" dirty="0">
                <a:latin typeface="Alfios"/>
                <a:cs typeface="Alfios"/>
              </a:rPr>
              <a:t>hungry</a:t>
            </a:r>
            <a:r>
              <a:rPr sz="1800" spc="-190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philosophers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25" dirty="0">
                <a:latin typeface="Alfios"/>
                <a:cs typeface="Alfios"/>
              </a:rPr>
              <a:t>// </a:t>
            </a:r>
            <a:r>
              <a:rPr sz="1800" spc="-25" dirty="0">
                <a:latin typeface="Alfios"/>
                <a:cs typeface="Alfios"/>
              </a:rPr>
              <a:t>during</a:t>
            </a:r>
            <a:r>
              <a:rPr sz="1800" spc="-150" dirty="0">
                <a:latin typeface="Alfios"/>
                <a:cs typeface="Alfios"/>
              </a:rPr>
              <a:t> </a:t>
            </a:r>
            <a:r>
              <a:rPr sz="1800" spc="-45" dirty="0">
                <a:latin typeface="Alfios"/>
                <a:cs typeface="Alfios"/>
              </a:rPr>
              <a:t>putfork</a:t>
            </a:r>
            <a:endParaRPr sz="1800">
              <a:latin typeface="Alfios"/>
              <a:cs typeface="Alfios"/>
            </a:endParaRPr>
          </a:p>
          <a:p>
            <a:pPr marL="1842135">
              <a:lnSpc>
                <a:spcPct val="100000"/>
              </a:lnSpc>
              <a:spcBef>
                <a:spcPts val="600"/>
              </a:spcBef>
            </a:pPr>
            <a:r>
              <a:rPr sz="1800" spc="-50" dirty="0">
                <a:latin typeface="Alfios"/>
                <a:cs typeface="Alfios"/>
              </a:rPr>
              <a:t>sem_post(&amp;S[phnum]);</a:t>
            </a:r>
            <a:endParaRPr sz="18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605"/>
              </a:spcBef>
            </a:pPr>
            <a:r>
              <a:rPr sz="1800" spc="345" dirty="0">
                <a:latin typeface="Alfios"/>
                <a:cs typeface="Alfios"/>
              </a:rPr>
              <a:t>}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345" dirty="0">
                <a:latin typeface="Alfios"/>
                <a:cs typeface="Alfios"/>
              </a:rPr>
              <a:t>}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68044" y="0"/>
            <a:ext cx="5415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="1" spc="-382" baseline="-10030" dirty="0">
                <a:solidFill>
                  <a:srgbClr val="696363"/>
                </a:solidFill>
                <a:latin typeface="Arial"/>
                <a:cs typeface="Arial"/>
              </a:rPr>
              <a:t>Dining</a:t>
            </a:r>
            <a:r>
              <a:rPr sz="5400" b="1" spc="-135" baseline="-1003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Philo</a:t>
            </a:r>
            <a:r>
              <a:rPr sz="1800" spc="-575" dirty="0"/>
              <a:t>h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s</a:t>
            </a:r>
            <a:r>
              <a:rPr sz="1800" spc="-575" dirty="0"/>
              <a:t>tt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1800" spc="-575" dirty="0"/>
              <a:t>ps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p</a:t>
            </a:r>
            <a:r>
              <a:rPr sz="1800" spc="-575" dirty="0"/>
              <a:t>://g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h</a:t>
            </a:r>
            <a:r>
              <a:rPr sz="1800" spc="-575" dirty="0"/>
              <a:t>en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575" dirty="0"/>
              <a:t>u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1800" spc="-575" dirty="0"/>
              <a:t>ine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P</a:t>
            </a:r>
            <a:r>
              <a:rPr sz="1800" spc="-575" dirty="0"/>
              <a:t>no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1800" spc="-575" dirty="0"/>
              <a:t>te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1800" spc="-575" dirty="0"/>
              <a:t>s.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b</a:t>
            </a:r>
            <a:r>
              <a:rPr sz="1800" spc="-575" dirty="0"/>
              <a:t>co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l</a:t>
            </a:r>
            <a:r>
              <a:rPr sz="1800" spc="-575" dirty="0"/>
              <a:t>m</a:t>
            </a:r>
            <a:r>
              <a:rPr sz="5400" b="1" spc="-862" baseline="-10030" dirty="0">
                <a:solidFill>
                  <a:srgbClr val="696363"/>
                </a:solidFill>
                <a:latin typeface="Arial"/>
                <a:cs typeface="Arial"/>
              </a:rPr>
              <a:t>em</a:t>
            </a:r>
            <a:endParaRPr sz="5400" baseline="-1003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0044" y="227126"/>
            <a:ext cx="2797810" cy="193103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spc="25" dirty="0">
                <a:latin typeface="Alfios"/>
                <a:cs typeface="Alfios"/>
              </a:rPr>
              <a:t>// </a:t>
            </a:r>
            <a:r>
              <a:rPr sz="2000" spc="-40" dirty="0">
                <a:latin typeface="Alfios"/>
                <a:cs typeface="Alfios"/>
              </a:rPr>
              <a:t>take </a:t>
            </a:r>
            <a:r>
              <a:rPr sz="2000" spc="-45" dirty="0">
                <a:latin typeface="Alfios"/>
                <a:cs typeface="Alfios"/>
              </a:rPr>
              <a:t>up</a:t>
            </a:r>
            <a:r>
              <a:rPr sz="2000" spc="-150" dirty="0">
                <a:latin typeface="Alfios"/>
                <a:cs typeface="Alfios"/>
              </a:rPr>
              <a:t> </a:t>
            </a:r>
            <a:r>
              <a:rPr sz="2000" spc="-30" dirty="0">
                <a:latin typeface="Alfios"/>
                <a:cs typeface="Alfios"/>
              </a:rPr>
              <a:t>chopsticks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0" dirty="0">
                <a:latin typeface="Alfios"/>
                <a:cs typeface="Alfios"/>
              </a:rPr>
              <a:t>void </a:t>
            </a:r>
            <a:r>
              <a:rPr sz="2000" spc="-40" dirty="0">
                <a:latin typeface="Alfios"/>
                <a:cs typeface="Alfios"/>
              </a:rPr>
              <a:t>take_fork(int </a:t>
            </a:r>
            <a:r>
              <a:rPr sz="2000" spc="-55" dirty="0">
                <a:latin typeface="Alfios"/>
                <a:cs typeface="Alfios"/>
              </a:rPr>
              <a:t>phnum)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000" spc="380" dirty="0">
                <a:latin typeface="Alfios"/>
                <a:cs typeface="Alfios"/>
              </a:rPr>
              <a:t>{</a:t>
            </a:r>
            <a:endParaRPr sz="20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z="2000" spc="-35" dirty="0">
                <a:latin typeface="Alfios"/>
                <a:cs typeface="Alfios"/>
              </a:rPr>
              <a:t>sem_wait(&amp;mutex);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25" dirty="0">
                <a:latin typeface="Alfios"/>
                <a:cs typeface="Alfios"/>
              </a:rPr>
              <a:t>// </a:t>
            </a:r>
            <a:r>
              <a:rPr sz="2000" spc="-10" dirty="0">
                <a:latin typeface="Alfios"/>
                <a:cs typeface="Alfios"/>
              </a:rPr>
              <a:t>state </a:t>
            </a:r>
            <a:r>
              <a:rPr sz="2000" spc="-55" dirty="0">
                <a:latin typeface="Alfios"/>
                <a:cs typeface="Alfios"/>
              </a:rPr>
              <a:t>that</a:t>
            </a:r>
            <a:r>
              <a:rPr sz="2000" spc="-110" dirty="0">
                <a:latin typeface="Alfios"/>
                <a:cs typeface="Alfios"/>
              </a:rPr>
              <a:t> </a:t>
            </a:r>
            <a:r>
              <a:rPr sz="2000" spc="-55" dirty="0">
                <a:latin typeface="Alfios"/>
                <a:cs typeface="Alfios"/>
              </a:rPr>
              <a:t>hungry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044" y="2110026"/>
            <a:ext cx="3859529" cy="341820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880"/>
              </a:spcBef>
            </a:pPr>
            <a:r>
              <a:rPr sz="2000" spc="-40" dirty="0">
                <a:latin typeface="Alfios"/>
                <a:cs typeface="Alfios"/>
              </a:rPr>
              <a:t>state[phnum] </a:t>
            </a:r>
            <a:r>
              <a:rPr sz="2000" spc="240" dirty="0">
                <a:latin typeface="Alfios"/>
                <a:cs typeface="Alfios"/>
              </a:rPr>
              <a:t>=</a:t>
            </a:r>
            <a:r>
              <a:rPr sz="2000" spc="-20" dirty="0">
                <a:latin typeface="Alfios"/>
                <a:cs typeface="Alfios"/>
              </a:rPr>
              <a:t> </a:t>
            </a:r>
            <a:r>
              <a:rPr sz="2000" spc="-215" dirty="0">
                <a:latin typeface="Alfios"/>
                <a:cs typeface="Alfios"/>
              </a:rPr>
              <a:t>HUNGRY;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600" spc="-20" dirty="0">
                <a:latin typeface="Alfios"/>
                <a:cs typeface="Alfios"/>
              </a:rPr>
              <a:t>printf("Philosopher</a:t>
            </a:r>
            <a:r>
              <a:rPr sz="1600" spc="-105" dirty="0">
                <a:latin typeface="Alfios"/>
                <a:cs typeface="Alfios"/>
              </a:rPr>
              <a:t> </a:t>
            </a:r>
            <a:r>
              <a:rPr sz="1600" spc="-20" dirty="0">
                <a:latin typeface="Alfios"/>
                <a:cs typeface="Alfios"/>
              </a:rPr>
              <a:t>%d</a:t>
            </a:r>
            <a:r>
              <a:rPr sz="1600" spc="-45" dirty="0">
                <a:latin typeface="Alfios"/>
                <a:cs typeface="Alfios"/>
              </a:rPr>
              <a:t> </a:t>
            </a:r>
            <a:r>
              <a:rPr sz="1600" spc="-20" dirty="0">
                <a:latin typeface="Alfios"/>
                <a:cs typeface="Alfios"/>
              </a:rPr>
              <a:t>is</a:t>
            </a:r>
            <a:r>
              <a:rPr sz="1600" spc="-50" dirty="0">
                <a:latin typeface="Alfios"/>
                <a:cs typeface="Alfios"/>
              </a:rPr>
              <a:t> </a:t>
            </a:r>
            <a:r>
              <a:rPr sz="1600" spc="-15" dirty="0">
                <a:latin typeface="Alfios"/>
                <a:cs typeface="Alfios"/>
              </a:rPr>
              <a:t>Hungry\n",</a:t>
            </a:r>
            <a:r>
              <a:rPr sz="1600" spc="-180" dirty="0">
                <a:latin typeface="Alfios"/>
                <a:cs typeface="Alfios"/>
              </a:rPr>
              <a:t> </a:t>
            </a:r>
            <a:r>
              <a:rPr sz="1600" spc="-45" dirty="0">
                <a:latin typeface="Alfios"/>
                <a:cs typeface="Alfios"/>
              </a:rPr>
              <a:t>phnum</a:t>
            </a:r>
            <a:r>
              <a:rPr sz="1600" spc="-8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+</a:t>
            </a:r>
            <a:r>
              <a:rPr sz="1600" spc="-45" dirty="0">
                <a:latin typeface="Alfios"/>
                <a:cs typeface="Alfios"/>
              </a:rPr>
              <a:t> </a:t>
            </a:r>
            <a:r>
              <a:rPr sz="1600" spc="20" dirty="0">
                <a:latin typeface="Alfios"/>
                <a:cs typeface="Alfios"/>
              </a:rPr>
              <a:t>1);</a:t>
            </a:r>
            <a:endParaRPr sz="1600">
              <a:latin typeface="Alfios"/>
              <a:cs typeface="Alfios"/>
            </a:endParaRPr>
          </a:p>
          <a:p>
            <a:pPr marL="927100" indent="-915035">
              <a:lnSpc>
                <a:spcPct val="100000"/>
              </a:lnSpc>
              <a:spcBef>
                <a:spcPts val="560"/>
              </a:spcBef>
            </a:pPr>
            <a:r>
              <a:rPr sz="2000" spc="25" dirty="0">
                <a:latin typeface="Alfios"/>
                <a:cs typeface="Alfios"/>
              </a:rPr>
              <a:t>// </a:t>
            </a:r>
            <a:r>
              <a:rPr sz="2000" spc="-10" dirty="0">
                <a:latin typeface="Alfios"/>
                <a:cs typeface="Alfios"/>
              </a:rPr>
              <a:t>eat </a:t>
            </a:r>
            <a:r>
              <a:rPr sz="2000" spc="-45" dirty="0">
                <a:latin typeface="Alfios"/>
                <a:cs typeface="Alfios"/>
              </a:rPr>
              <a:t>if </a:t>
            </a:r>
            <a:r>
              <a:rPr sz="2000" spc="-35" dirty="0">
                <a:latin typeface="Alfios"/>
                <a:cs typeface="Alfios"/>
              </a:rPr>
              <a:t>neighbours </a:t>
            </a:r>
            <a:r>
              <a:rPr sz="2000" spc="-15" dirty="0">
                <a:latin typeface="Alfios"/>
                <a:cs typeface="Alfios"/>
              </a:rPr>
              <a:t>are </a:t>
            </a:r>
            <a:r>
              <a:rPr sz="2000" spc="-45" dirty="0">
                <a:latin typeface="Alfios"/>
                <a:cs typeface="Alfios"/>
              </a:rPr>
              <a:t>not</a:t>
            </a:r>
            <a:r>
              <a:rPr sz="2000" spc="-170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eating</a:t>
            </a:r>
            <a:endParaRPr sz="2000">
              <a:latin typeface="Alfios"/>
              <a:cs typeface="Alfios"/>
            </a:endParaRPr>
          </a:p>
          <a:p>
            <a:pPr marL="927100" marR="1069975">
              <a:lnSpc>
                <a:spcPct val="125000"/>
              </a:lnSpc>
              <a:spcBef>
                <a:spcPts val="5"/>
              </a:spcBef>
            </a:pPr>
            <a:r>
              <a:rPr sz="2000" spc="-20" dirty="0">
                <a:latin typeface="Alfios"/>
                <a:cs typeface="Alfios"/>
              </a:rPr>
              <a:t>test(phnum);  </a:t>
            </a:r>
            <a:r>
              <a:rPr sz="2000" spc="20" dirty="0">
                <a:latin typeface="Alfios"/>
                <a:cs typeface="Alfios"/>
              </a:rPr>
              <a:t>s</a:t>
            </a:r>
            <a:r>
              <a:rPr sz="2000" spc="30" dirty="0">
                <a:latin typeface="Alfios"/>
                <a:cs typeface="Alfios"/>
              </a:rPr>
              <a:t>e</a:t>
            </a:r>
            <a:r>
              <a:rPr sz="2000" spc="-45" dirty="0">
                <a:latin typeface="Alfios"/>
                <a:cs typeface="Alfios"/>
              </a:rPr>
              <a:t>m</a:t>
            </a:r>
            <a:r>
              <a:rPr sz="2000" spc="35" dirty="0">
                <a:latin typeface="Alfios"/>
                <a:cs typeface="Alfios"/>
              </a:rPr>
              <a:t>_</a:t>
            </a:r>
            <a:r>
              <a:rPr sz="2000" spc="-25" dirty="0">
                <a:latin typeface="Alfios"/>
                <a:cs typeface="Alfios"/>
              </a:rPr>
              <a:t>post</a:t>
            </a:r>
            <a:r>
              <a:rPr sz="2000" spc="-125" dirty="0">
                <a:latin typeface="Alfios"/>
                <a:cs typeface="Alfios"/>
              </a:rPr>
              <a:t>(</a:t>
            </a:r>
            <a:r>
              <a:rPr sz="2000" spc="-340" dirty="0">
                <a:latin typeface="Alfios"/>
                <a:cs typeface="Alfios"/>
              </a:rPr>
              <a:t>&amp;</a:t>
            </a:r>
            <a:r>
              <a:rPr sz="2000" spc="-70" dirty="0">
                <a:latin typeface="Alfios"/>
                <a:cs typeface="Alfios"/>
              </a:rPr>
              <a:t>m</a:t>
            </a:r>
            <a:r>
              <a:rPr sz="2000" spc="-35" dirty="0">
                <a:latin typeface="Alfios"/>
                <a:cs typeface="Alfios"/>
              </a:rPr>
              <a:t>u</a:t>
            </a:r>
            <a:r>
              <a:rPr sz="2000" spc="-30" dirty="0">
                <a:latin typeface="Alfios"/>
                <a:cs typeface="Alfios"/>
              </a:rPr>
              <a:t>t</a:t>
            </a:r>
            <a:r>
              <a:rPr sz="2000" spc="55" dirty="0">
                <a:latin typeface="Alfios"/>
                <a:cs typeface="Alfios"/>
              </a:rPr>
              <a:t>e</a:t>
            </a:r>
            <a:r>
              <a:rPr sz="2000" spc="30" dirty="0">
                <a:latin typeface="Alfios"/>
                <a:cs typeface="Alfios"/>
              </a:rPr>
              <a:t>x);</a:t>
            </a:r>
            <a:endParaRPr sz="2000">
              <a:latin typeface="Alfios"/>
              <a:cs typeface="Alfios"/>
            </a:endParaRPr>
          </a:p>
          <a:p>
            <a:pPr marL="927100" marR="351155" indent="-915035">
              <a:lnSpc>
                <a:spcPct val="125099"/>
              </a:lnSpc>
            </a:pPr>
            <a:r>
              <a:rPr sz="2000" spc="25" dirty="0">
                <a:latin typeface="Alfios"/>
                <a:cs typeface="Alfios"/>
              </a:rPr>
              <a:t>// </a:t>
            </a:r>
            <a:r>
              <a:rPr sz="2000" spc="-45" dirty="0">
                <a:latin typeface="Alfios"/>
                <a:cs typeface="Alfios"/>
              </a:rPr>
              <a:t>if </a:t>
            </a:r>
            <a:r>
              <a:rPr sz="2000" spc="-40" dirty="0">
                <a:latin typeface="Alfios"/>
                <a:cs typeface="Alfios"/>
              </a:rPr>
              <a:t>unable </a:t>
            </a:r>
            <a:r>
              <a:rPr sz="2000" spc="-30" dirty="0">
                <a:latin typeface="Alfios"/>
                <a:cs typeface="Alfios"/>
              </a:rPr>
              <a:t>to </a:t>
            </a:r>
            <a:r>
              <a:rPr sz="2000" spc="-10" dirty="0">
                <a:latin typeface="Alfios"/>
                <a:cs typeface="Alfios"/>
              </a:rPr>
              <a:t>eat </a:t>
            </a:r>
            <a:r>
              <a:rPr sz="2000" spc="-40" dirty="0">
                <a:latin typeface="Alfios"/>
                <a:cs typeface="Alfios"/>
              </a:rPr>
              <a:t>wait </a:t>
            </a:r>
            <a:r>
              <a:rPr sz="2000" spc="-30" dirty="0">
                <a:latin typeface="Alfios"/>
                <a:cs typeface="Alfios"/>
              </a:rPr>
              <a:t>to </a:t>
            </a:r>
            <a:r>
              <a:rPr sz="2000" spc="-5" dirty="0">
                <a:latin typeface="Alfios"/>
                <a:cs typeface="Alfios"/>
              </a:rPr>
              <a:t>be</a:t>
            </a:r>
            <a:r>
              <a:rPr sz="2000" spc="-155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signalled  </a:t>
            </a:r>
            <a:r>
              <a:rPr sz="2000" spc="-50" dirty="0">
                <a:latin typeface="Alfios"/>
                <a:cs typeface="Alfios"/>
              </a:rPr>
              <a:t>sem_wait(&amp;S[phnum]);  </a:t>
            </a:r>
            <a:r>
              <a:rPr sz="2000" spc="10" dirty="0">
                <a:latin typeface="Alfios"/>
                <a:cs typeface="Alfios"/>
              </a:rPr>
              <a:t>sleep(1);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380" dirty="0">
                <a:latin typeface="Alfios"/>
                <a:cs typeface="Alfios"/>
              </a:rPr>
              <a:t>}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6064" y="227126"/>
            <a:ext cx="23945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000" spc="25" dirty="0">
                <a:latin typeface="Alfios"/>
                <a:cs typeface="Alfios"/>
              </a:rPr>
              <a:t>// </a:t>
            </a:r>
            <a:r>
              <a:rPr sz="2000" spc="-35" dirty="0">
                <a:latin typeface="Alfios"/>
                <a:cs typeface="Alfios"/>
              </a:rPr>
              <a:t>put </a:t>
            </a:r>
            <a:r>
              <a:rPr sz="2000" spc="-55" dirty="0">
                <a:latin typeface="Alfios"/>
                <a:cs typeface="Alfios"/>
              </a:rPr>
              <a:t>down </a:t>
            </a:r>
            <a:r>
              <a:rPr sz="2000" spc="-30" dirty="0">
                <a:latin typeface="Alfios"/>
                <a:cs typeface="Alfios"/>
              </a:rPr>
              <a:t>chopsticks  </a:t>
            </a:r>
            <a:r>
              <a:rPr sz="2000" spc="-50" dirty="0">
                <a:latin typeface="Alfios"/>
                <a:cs typeface="Alfios"/>
              </a:rPr>
              <a:t>void </a:t>
            </a:r>
            <a:r>
              <a:rPr sz="2000" spc="-40" dirty="0">
                <a:latin typeface="Alfios"/>
                <a:cs typeface="Alfios"/>
              </a:rPr>
              <a:t>put_fork(int</a:t>
            </a:r>
            <a:r>
              <a:rPr sz="2000" spc="-55" dirty="0">
                <a:latin typeface="Alfios"/>
                <a:cs typeface="Alfios"/>
              </a:rPr>
              <a:t> phnum)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6064" y="1066622"/>
            <a:ext cx="147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380" dirty="0">
                <a:latin typeface="Alfios"/>
                <a:cs typeface="Alfios"/>
              </a:rPr>
              <a:t>{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700"/>
              </a:spcBef>
            </a:pPr>
            <a:r>
              <a:rPr spc="-35" dirty="0"/>
              <a:t>sem_wait(&amp;mutex);</a:t>
            </a: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pc="25" dirty="0"/>
              <a:t>// </a:t>
            </a:r>
            <a:r>
              <a:rPr spc="-10" dirty="0"/>
              <a:t>state </a:t>
            </a:r>
            <a:r>
              <a:rPr spc="-55" dirty="0"/>
              <a:t>that</a:t>
            </a:r>
            <a:r>
              <a:rPr spc="-105" dirty="0"/>
              <a:t> </a:t>
            </a:r>
            <a:r>
              <a:rPr spc="-65" dirty="0"/>
              <a:t>thinking</a:t>
            </a: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pc="-40" dirty="0"/>
              <a:t>state[phnum] </a:t>
            </a:r>
            <a:r>
              <a:rPr spc="240" dirty="0"/>
              <a:t>=</a:t>
            </a:r>
            <a:r>
              <a:rPr spc="-260" dirty="0"/>
              <a:t> </a:t>
            </a:r>
            <a:r>
              <a:rPr spc="-145" dirty="0"/>
              <a:t>THINKING;</a:t>
            </a:r>
          </a:p>
          <a:p>
            <a:pPr marL="927100" marR="82550" indent="-915035">
              <a:lnSpc>
                <a:spcPct val="100000"/>
              </a:lnSpc>
              <a:spcBef>
                <a:spcPts val="675"/>
              </a:spcBef>
            </a:pPr>
            <a:r>
              <a:rPr sz="1400" spc="-25" dirty="0"/>
              <a:t>printf("Philosopher </a:t>
            </a:r>
            <a:r>
              <a:rPr sz="1400" spc="-20" dirty="0"/>
              <a:t>%d putting </a:t>
            </a:r>
            <a:r>
              <a:rPr sz="1400" spc="-45" dirty="0"/>
              <a:t>fork </a:t>
            </a:r>
            <a:r>
              <a:rPr sz="1400" spc="-20" dirty="0"/>
              <a:t>%d </a:t>
            </a:r>
            <a:r>
              <a:rPr sz="1400" spc="-30" dirty="0"/>
              <a:t>and </a:t>
            </a:r>
            <a:r>
              <a:rPr sz="1400" spc="-20" dirty="0"/>
              <a:t>%d </a:t>
            </a:r>
            <a:r>
              <a:rPr sz="1400" dirty="0"/>
              <a:t>down\n",  </a:t>
            </a:r>
            <a:r>
              <a:rPr sz="1400" spc="-50" dirty="0"/>
              <a:t>phnum</a:t>
            </a:r>
            <a:r>
              <a:rPr sz="1400" spc="-55" dirty="0"/>
              <a:t> </a:t>
            </a:r>
            <a:r>
              <a:rPr sz="1400" spc="165" dirty="0"/>
              <a:t>+</a:t>
            </a:r>
            <a:r>
              <a:rPr sz="1400" spc="-15" dirty="0"/>
              <a:t> </a:t>
            </a:r>
            <a:r>
              <a:rPr sz="1400" spc="20" dirty="0"/>
              <a:t>1,</a:t>
            </a:r>
            <a:r>
              <a:rPr sz="1400" spc="-110" dirty="0"/>
              <a:t> </a:t>
            </a:r>
            <a:r>
              <a:rPr sz="1400" spc="-105" dirty="0"/>
              <a:t>LEFT</a:t>
            </a:r>
            <a:r>
              <a:rPr sz="1400" spc="-55" dirty="0"/>
              <a:t> </a:t>
            </a:r>
            <a:r>
              <a:rPr sz="1400" spc="165" dirty="0"/>
              <a:t>+</a:t>
            </a:r>
            <a:r>
              <a:rPr sz="1400" spc="-35" dirty="0"/>
              <a:t> </a:t>
            </a:r>
            <a:r>
              <a:rPr sz="1400" spc="20" dirty="0"/>
              <a:t>1,</a:t>
            </a:r>
            <a:r>
              <a:rPr sz="1400" spc="-75" dirty="0"/>
              <a:t> </a:t>
            </a:r>
            <a:r>
              <a:rPr sz="1400" spc="-50" dirty="0"/>
              <a:t>phnum</a:t>
            </a:r>
            <a:r>
              <a:rPr sz="1400" spc="-55" dirty="0"/>
              <a:t> </a:t>
            </a:r>
            <a:r>
              <a:rPr sz="1400" spc="165" dirty="0"/>
              <a:t>+</a:t>
            </a:r>
            <a:r>
              <a:rPr sz="1400" spc="-35" dirty="0"/>
              <a:t> </a:t>
            </a:r>
            <a:r>
              <a:rPr sz="1400" spc="10" dirty="0"/>
              <a:t>1);</a:t>
            </a:r>
            <a:endParaRPr sz="1400"/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600" spc="-25" dirty="0"/>
              <a:t>printf("Philosopher</a:t>
            </a:r>
            <a:r>
              <a:rPr sz="1600" spc="-95" dirty="0"/>
              <a:t> </a:t>
            </a:r>
            <a:r>
              <a:rPr sz="1600" spc="-20" dirty="0"/>
              <a:t>%d</a:t>
            </a:r>
            <a:r>
              <a:rPr sz="1600" spc="-35" dirty="0"/>
              <a:t> </a:t>
            </a:r>
            <a:r>
              <a:rPr sz="1600" spc="-20" dirty="0"/>
              <a:t>is</a:t>
            </a:r>
            <a:r>
              <a:rPr sz="1600" spc="-40" dirty="0"/>
              <a:t> </a:t>
            </a:r>
            <a:r>
              <a:rPr sz="1600" spc="-15" dirty="0"/>
              <a:t>thinking\n",</a:t>
            </a:r>
            <a:r>
              <a:rPr sz="1600" spc="-150" dirty="0"/>
              <a:t> </a:t>
            </a:r>
            <a:r>
              <a:rPr sz="1600" spc="-45" dirty="0"/>
              <a:t>phnum</a:t>
            </a:r>
            <a:r>
              <a:rPr sz="1600" spc="-65" dirty="0"/>
              <a:t> </a:t>
            </a:r>
            <a:r>
              <a:rPr sz="1600" spc="204" dirty="0"/>
              <a:t>+</a:t>
            </a:r>
            <a:r>
              <a:rPr sz="1600" spc="-35" dirty="0"/>
              <a:t> </a:t>
            </a:r>
            <a:r>
              <a:rPr sz="1600" spc="20" dirty="0"/>
              <a:t>1);</a:t>
            </a:r>
            <a:endParaRPr sz="1600"/>
          </a:p>
          <a:p>
            <a:pPr>
              <a:lnSpc>
                <a:spcPct val="100000"/>
              </a:lnSpc>
            </a:pPr>
            <a:endParaRPr sz="1800"/>
          </a:p>
          <a:p>
            <a:pPr marL="927100">
              <a:lnSpc>
                <a:spcPct val="100000"/>
              </a:lnSpc>
              <a:spcBef>
                <a:spcPts val="1480"/>
              </a:spcBef>
            </a:pPr>
            <a:r>
              <a:rPr spc="-50" dirty="0"/>
              <a:t>test(LEFT);</a:t>
            </a:r>
          </a:p>
          <a:p>
            <a:pPr marL="927100">
              <a:lnSpc>
                <a:spcPct val="100000"/>
              </a:lnSpc>
              <a:spcBef>
                <a:spcPts val="600"/>
              </a:spcBef>
            </a:pPr>
            <a:r>
              <a:rPr spc="-60" dirty="0"/>
              <a:t>test(RIGHT);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/>
          </a:p>
          <a:p>
            <a:pPr marL="927100">
              <a:lnSpc>
                <a:spcPct val="100000"/>
              </a:lnSpc>
            </a:pPr>
            <a:r>
              <a:rPr spc="-30" dirty="0"/>
              <a:t>sem_post(&amp;mutex);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6064" y="5320360"/>
            <a:ext cx="147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380" dirty="0">
                <a:latin typeface="Alfios"/>
                <a:cs typeface="Alfios"/>
              </a:rPr>
              <a:t>}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44" y="547110"/>
            <a:ext cx="2687320" cy="66611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000" spc="-45" dirty="0">
                <a:latin typeface="Alfios"/>
                <a:cs typeface="Alfios"/>
              </a:rPr>
              <a:t>void* </a:t>
            </a:r>
            <a:r>
              <a:rPr sz="2000" spc="-40" dirty="0">
                <a:latin typeface="Alfios"/>
                <a:cs typeface="Alfios"/>
              </a:rPr>
              <a:t>philospher(void*</a:t>
            </a:r>
            <a:r>
              <a:rPr sz="2000" spc="-85" dirty="0">
                <a:latin typeface="Alfios"/>
                <a:cs typeface="Alfios"/>
              </a:rPr>
              <a:t> </a:t>
            </a:r>
            <a:r>
              <a:rPr sz="2000" spc="-45" dirty="0">
                <a:latin typeface="Alfios"/>
                <a:cs typeface="Alfios"/>
              </a:rPr>
              <a:t>num)</a:t>
            </a:r>
            <a:endParaRPr sz="20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80" dirty="0">
                <a:latin typeface="Alfios"/>
                <a:cs typeface="Alfios"/>
              </a:rPr>
              <a:t>{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3374" y="1524126"/>
            <a:ext cx="103949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35" dirty="0">
                <a:latin typeface="Alfios"/>
                <a:cs typeface="Alfios"/>
              </a:rPr>
              <a:t>while </a:t>
            </a:r>
            <a:r>
              <a:rPr sz="2000" spc="-10" dirty="0">
                <a:latin typeface="Alfios"/>
                <a:cs typeface="Alfios"/>
              </a:rPr>
              <a:t>(1)</a:t>
            </a:r>
            <a:r>
              <a:rPr sz="2000" spc="-100" dirty="0">
                <a:latin typeface="Alfios"/>
                <a:cs typeface="Alfios"/>
              </a:rPr>
              <a:t> </a:t>
            </a:r>
            <a:r>
              <a:rPr sz="2000" spc="380" dirty="0">
                <a:latin typeface="Alfios"/>
                <a:cs typeface="Alfios"/>
              </a:rPr>
              <a:t>{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8029" y="2164461"/>
            <a:ext cx="127952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45" dirty="0">
                <a:latin typeface="Alfios"/>
                <a:cs typeface="Alfios"/>
              </a:rPr>
              <a:t>int* </a:t>
            </a:r>
            <a:r>
              <a:rPr sz="2000" spc="-40" dirty="0">
                <a:latin typeface="Alfios"/>
                <a:cs typeface="Alfios"/>
              </a:rPr>
              <a:t>i </a:t>
            </a:r>
            <a:r>
              <a:rPr sz="2000" spc="240" dirty="0">
                <a:latin typeface="Alfios"/>
                <a:cs typeface="Alfios"/>
              </a:rPr>
              <a:t>=</a:t>
            </a:r>
            <a:r>
              <a:rPr sz="2000" spc="-114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num;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8027" y="2804922"/>
            <a:ext cx="8369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10" dirty="0">
                <a:latin typeface="Alfios"/>
                <a:cs typeface="Alfios"/>
              </a:rPr>
              <a:t>sl</a:t>
            </a:r>
            <a:r>
              <a:rPr sz="2000" spc="15" dirty="0">
                <a:latin typeface="Alfios"/>
                <a:cs typeface="Alfios"/>
              </a:rPr>
              <a:t>e</a:t>
            </a:r>
            <a:r>
              <a:rPr sz="2000" spc="55" dirty="0">
                <a:latin typeface="Alfios"/>
                <a:cs typeface="Alfios"/>
              </a:rPr>
              <a:t>e</a:t>
            </a:r>
            <a:r>
              <a:rPr sz="2000" dirty="0">
                <a:latin typeface="Alfios"/>
                <a:cs typeface="Alfios"/>
              </a:rPr>
              <a:t>p(1);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18027" y="3445255"/>
            <a:ext cx="131635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Alfios"/>
                <a:cs typeface="Alfios"/>
              </a:rPr>
              <a:t>take_fork(*i);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18027" y="4085589"/>
            <a:ext cx="83693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10" dirty="0">
                <a:latin typeface="Alfios"/>
                <a:cs typeface="Alfios"/>
              </a:rPr>
              <a:t>sl</a:t>
            </a:r>
            <a:r>
              <a:rPr sz="2000" spc="15" dirty="0">
                <a:latin typeface="Alfios"/>
                <a:cs typeface="Alfios"/>
              </a:rPr>
              <a:t>e</a:t>
            </a:r>
            <a:r>
              <a:rPr sz="2000" spc="55" dirty="0">
                <a:latin typeface="Alfios"/>
                <a:cs typeface="Alfios"/>
              </a:rPr>
              <a:t>e</a:t>
            </a:r>
            <a:r>
              <a:rPr sz="2000" dirty="0">
                <a:latin typeface="Alfios"/>
                <a:cs typeface="Alfios"/>
              </a:rPr>
              <a:t>p(0);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18027" y="4726051"/>
            <a:ext cx="124587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-25" dirty="0">
                <a:latin typeface="Alfios"/>
                <a:cs typeface="Alfios"/>
              </a:rPr>
              <a:t>put_fork(*i);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3375" y="5046090"/>
            <a:ext cx="147320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spc="380" dirty="0">
                <a:latin typeface="Alfios"/>
                <a:cs typeface="Alfios"/>
              </a:rPr>
              <a:t>}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8644" y="5366105"/>
            <a:ext cx="14732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380" dirty="0">
                <a:latin typeface="Alfios"/>
                <a:cs typeface="Alfios"/>
              </a:rPr>
              <a:t>}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3517" y="701968"/>
            <a:ext cx="756920" cy="5689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-30" dirty="0">
                <a:latin typeface="Alfios"/>
                <a:cs typeface="Alfios"/>
              </a:rPr>
              <a:t>int</a:t>
            </a:r>
            <a:r>
              <a:rPr sz="1600" spc="-130" dirty="0">
                <a:latin typeface="Alfios"/>
                <a:cs typeface="Alfios"/>
              </a:rPr>
              <a:t> </a:t>
            </a:r>
            <a:r>
              <a:rPr sz="1600" spc="-25" dirty="0">
                <a:latin typeface="Alfios"/>
                <a:cs typeface="Alfios"/>
              </a:rPr>
              <a:t>main()</a:t>
            </a:r>
            <a:endParaRPr sz="1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spc="310" dirty="0">
                <a:latin typeface="Alfios"/>
                <a:cs typeface="Alfios"/>
              </a:rPr>
              <a:t>{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3517" y="1244930"/>
            <a:ext cx="3743325" cy="320611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27100">
              <a:lnSpc>
                <a:spcPct val="100000"/>
              </a:lnSpc>
              <a:spcBef>
                <a:spcPts val="315"/>
              </a:spcBef>
            </a:pPr>
            <a:r>
              <a:rPr sz="1600" spc="-30" dirty="0">
                <a:latin typeface="Alfios"/>
                <a:cs typeface="Alfios"/>
              </a:rPr>
              <a:t>int</a:t>
            </a:r>
            <a:r>
              <a:rPr sz="1600" spc="-60" dirty="0">
                <a:latin typeface="Alfios"/>
                <a:cs typeface="Alfios"/>
              </a:rPr>
              <a:t> </a:t>
            </a:r>
            <a:r>
              <a:rPr sz="1600" spc="15" dirty="0">
                <a:latin typeface="Alfios"/>
                <a:cs typeface="Alfios"/>
              </a:rPr>
              <a:t>i;</a:t>
            </a:r>
            <a:endParaRPr sz="16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600" spc="-15" dirty="0">
                <a:latin typeface="Alfios"/>
                <a:cs typeface="Alfios"/>
              </a:rPr>
              <a:t>pthread_t</a:t>
            </a:r>
            <a:r>
              <a:rPr sz="1600" spc="-75" dirty="0">
                <a:latin typeface="Alfios"/>
                <a:cs typeface="Alfios"/>
              </a:rPr>
              <a:t> </a:t>
            </a:r>
            <a:r>
              <a:rPr sz="1600" spc="-30" dirty="0">
                <a:latin typeface="Alfios"/>
                <a:cs typeface="Alfios"/>
              </a:rPr>
              <a:t>thread_id[N];</a:t>
            </a:r>
            <a:endParaRPr sz="1600">
              <a:latin typeface="Alfios"/>
              <a:cs typeface="Alfios"/>
            </a:endParaRPr>
          </a:p>
          <a:p>
            <a:pPr marL="927100" marR="763905">
              <a:lnSpc>
                <a:spcPct val="111300"/>
              </a:lnSpc>
            </a:pPr>
            <a:r>
              <a:rPr sz="1600" spc="25" dirty="0">
                <a:latin typeface="Alfios"/>
                <a:cs typeface="Alfios"/>
              </a:rPr>
              <a:t>// </a:t>
            </a:r>
            <a:r>
              <a:rPr sz="1600" spc="-30" dirty="0">
                <a:latin typeface="Alfios"/>
                <a:cs typeface="Alfios"/>
              </a:rPr>
              <a:t>initialize </a:t>
            </a:r>
            <a:r>
              <a:rPr sz="1600" spc="-20" dirty="0">
                <a:latin typeface="Alfios"/>
                <a:cs typeface="Alfios"/>
              </a:rPr>
              <a:t>the</a:t>
            </a:r>
            <a:r>
              <a:rPr sz="1600" spc="-175" dirty="0">
                <a:latin typeface="Alfios"/>
                <a:cs typeface="Alfios"/>
              </a:rPr>
              <a:t> </a:t>
            </a:r>
            <a:r>
              <a:rPr sz="1600" spc="-20" dirty="0">
                <a:latin typeface="Alfios"/>
                <a:cs typeface="Alfios"/>
              </a:rPr>
              <a:t>semaphores  </a:t>
            </a:r>
            <a:r>
              <a:rPr sz="1600" spc="-25" dirty="0">
                <a:latin typeface="Alfios"/>
                <a:cs typeface="Alfios"/>
              </a:rPr>
              <a:t>sem_init(&amp;mutex, </a:t>
            </a:r>
            <a:r>
              <a:rPr sz="1600" spc="30" dirty="0">
                <a:latin typeface="Alfios"/>
                <a:cs typeface="Alfios"/>
              </a:rPr>
              <a:t>0, </a:t>
            </a:r>
            <a:r>
              <a:rPr sz="1600" spc="20" dirty="0">
                <a:latin typeface="Alfios"/>
                <a:cs typeface="Alfios"/>
              </a:rPr>
              <a:t>1);  </a:t>
            </a:r>
            <a:r>
              <a:rPr sz="1600" spc="-30" dirty="0">
                <a:latin typeface="Alfios"/>
                <a:cs typeface="Alfios"/>
              </a:rPr>
              <a:t>for </a:t>
            </a:r>
            <a:r>
              <a:rPr sz="1600" spc="-15" dirty="0">
                <a:latin typeface="Alfios"/>
                <a:cs typeface="Alfios"/>
              </a:rPr>
              <a:t>(i </a:t>
            </a:r>
            <a:r>
              <a:rPr sz="1600" spc="204" dirty="0">
                <a:latin typeface="Alfios"/>
                <a:cs typeface="Alfios"/>
              </a:rPr>
              <a:t>= </a:t>
            </a:r>
            <a:r>
              <a:rPr sz="1600" spc="30" dirty="0">
                <a:latin typeface="Alfios"/>
                <a:cs typeface="Alfios"/>
              </a:rPr>
              <a:t>0; </a:t>
            </a:r>
            <a:r>
              <a:rPr sz="1600" spc="-30" dirty="0">
                <a:latin typeface="Alfios"/>
                <a:cs typeface="Alfios"/>
              </a:rPr>
              <a:t>i </a:t>
            </a:r>
            <a:r>
              <a:rPr sz="1600" spc="204" dirty="0">
                <a:latin typeface="Alfios"/>
                <a:cs typeface="Alfios"/>
              </a:rPr>
              <a:t>&lt; </a:t>
            </a:r>
            <a:r>
              <a:rPr sz="1600" spc="-60" dirty="0">
                <a:latin typeface="Alfios"/>
                <a:cs typeface="Alfios"/>
              </a:rPr>
              <a:t>N; </a:t>
            </a:r>
            <a:r>
              <a:rPr sz="1600" spc="95" dirty="0">
                <a:latin typeface="Alfios"/>
                <a:cs typeface="Alfios"/>
              </a:rPr>
              <a:t>i++)  </a:t>
            </a:r>
            <a:r>
              <a:rPr sz="1600" spc="-40" dirty="0">
                <a:latin typeface="Alfios"/>
                <a:cs typeface="Alfios"/>
              </a:rPr>
              <a:t>sem_init(&amp;S[i], </a:t>
            </a:r>
            <a:r>
              <a:rPr sz="1600" spc="30" dirty="0">
                <a:latin typeface="Alfios"/>
                <a:cs typeface="Alfios"/>
              </a:rPr>
              <a:t>0,</a:t>
            </a:r>
            <a:r>
              <a:rPr sz="1600" spc="-215" dirty="0">
                <a:latin typeface="Alfios"/>
                <a:cs typeface="Alfios"/>
              </a:rPr>
              <a:t> </a:t>
            </a:r>
            <a:r>
              <a:rPr sz="1600" spc="20" dirty="0">
                <a:latin typeface="Alfios"/>
                <a:cs typeface="Alfios"/>
              </a:rPr>
              <a:t>0);</a:t>
            </a:r>
            <a:endParaRPr sz="16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600" spc="-30" dirty="0">
                <a:latin typeface="Alfios"/>
                <a:cs typeface="Alfios"/>
              </a:rPr>
              <a:t>for</a:t>
            </a:r>
            <a:r>
              <a:rPr sz="1600" spc="-45" dirty="0">
                <a:latin typeface="Alfios"/>
                <a:cs typeface="Alfios"/>
              </a:rPr>
              <a:t> </a:t>
            </a:r>
            <a:r>
              <a:rPr sz="1600" spc="-15" dirty="0">
                <a:latin typeface="Alfios"/>
                <a:cs typeface="Alfios"/>
              </a:rPr>
              <a:t>(i</a:t>
            </a:r>
            <a:r>
              <a:rPr sz="1600" spc="-5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=</a:t>
            </a:r>
            <a:r>
              <a:rPr sz="1600" spc="-65" dirty="0">
                <a:latin typeface="Alfios"/>
                <a:cs typeface="Alfios"/>
              </a:rPr>
              <a:t> </a:t>
            </a:r>
            <a:r>
              <a:rPr sz="1600" spc="30" dirty="0">
                <a:latin typeface="Alfios"/>
                <a:cs typeface="Alfios"/>
              </a:rPr>
              <a:t>0;</a:t>
            </a:r>
            <a:r>
              <a:rPr sz="1600" spc="-100" dirty="0">
                <a:latin typeface="Alfios"/>
                <a:cs typeface="Alfios"/>
              </a:rPr>
              <a:t> </a:t>
            </a:r>
            <a:r>
              <a:rPr sz="1600" spc="-30" dirty="0">
                <a:latin typeface="Alfios"/>
                <a:cs typeface="Alfios"/>
              </a:rPr>
              <a:t>i</a:t>
            </a:r>
            <a:r>
              <a:rPr sz="1600" spc="-5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&lt;</a:t>
            </a:r>
            <a:r>
              <a:rPr sz="1600" spc="-65" dirty="0">
                <a:latin typeface="Alfios"/>
                <a:cs typeface="Alfios"/>
              </a:rPr>
              <a:t> </a:t>
            </a:r>
            <a:r>
              <a:rPr sz="1600" spc="-60" dirty="0">
                <a:latin typeface="Alfios"/>
                <a:cs typeface="Alfios"/>
              </a:rPr>
              <a:t>N;</a:t>
            </a:r>
            <a:r>
              <a:rPr sz="1600" spc="-125" dirty="0">
                <a:latin typeface="Alfios"/>
                <a:cs typeface="Alfios"/>
              </a:rPr>
              <a:t> </a:t>
            </a:r>
            <a:r>
              <a:rPr sz="1600" spc="95" dirty="0">
                <a:latin typeface="Alfios"/>
                <a:cs typeface="Alfios"/>
              </a:rPr>
              <a:t>i++)</a:t>
            </a:r>
            <a:r>
              <a:rPr sz="1600" spc="-70" dirty="0">
                <a:latin typeface="Alfios"/>
                <a:cs typeface="Alfios"/>
              </a:rPr>
              <a:t> </a:t>
            </a:r>
            <a:r>
              <a:rPr sz="1600" spc="310" dirty="0">
                <a:latin typeface="Alfios"/>
                <a:cs typeface="Alfios"/>
              </a:rPr>
              <a:t>{</a:t>
            </a:r>
            <a:endParaRPr sz="1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spc="25" dirty="0">
                <a:latin typeface="Alfios"/>
                <a:cs typeface="Alfios"/>
              </a:rPr>
              <a:t>// </a:t>
            </a:r>
            <a:r>
              <a:rPr sz="1600" dirty="0">
                <a:latin typeface="Alfios"/>
                <a:cs typeface="Alfios"/>
              </a:rPr>
              <a:t>create </a:t>
            </a:r>
            <a:r>
              <a:rPr sz="1600" spc="-30" dirty="0">
                <a:latin typeface="Alfios"/>
                <a:cs typeface="Alfios"/>
              </a:rPr>
              <a:t>philosopher</a:t>
            </a:r>
            <a:r>
              <a:rPr sz="1600" spc="-204" dirty="0">
                <a:latin typeface="Alfios"/>
                <a:cs typeface="Alfios"/>
              </a:rPr>
              <a:t> </a:t>
            </a:r>
            <a:r>
              <a:rPr sz="1600" dirty="0">
                <a:latin typeface="Alfios"/>
                <a:cs typeface="Alfios"/>
              </a:rPr>
              <a:t>processes</a:t>
            </a:r>
            <a:endParaRPr sz="1600">
              <a:latin typeface="Alfios"/>
              <a:cs typeface="Alfios"/>
            </a:endParaRPr>
          </a:p>
          <a:p>
            <a:pPr marL="12700" marR="92710">
              <a:lnSpc>
                <a:spcPts val="1540"/>
              </a:lnSpc>
              <a:spcBef>
                <a:spcPts val="585"/>
              </a:spcBef>
            </a:pPr>
            <a:r>
              <a:rPr sz="1600" spc="-25" dirty="0">
                <a:latin typeface="Alfios"/>
                <a:cs typeface="Alfios"/>
              </a:rPr>
              <a:t>pthread_create(&amp;thread_id[i], </a:t>
            </a:r>
            <a:r>
              <a:rPr sz="1600" spc="-85" dirty="0">
                <a:latin typeface="Alfios"/>
                <a:cs typeface="Alfios"/>
              </a:rPr>
              <a:t>NULL,</a:t>
            </a:r>
            <a:r>
              <a:rPr sz="1600" spc="-315" dirty="0">
                <a:latin typeface="Alfios"/>
                <a:cs typeface="Alfios"/>
              </a:rPr>
              <a:t> </a:t>
            </a:r>
            <a:r>
              <a:rPr sz="1600" spc="-35" dirty="0">
                <a:latin typeface="Alfios"/>
                <a:cs typeface="Alfios"/>
              </a:rPr>
              <a:t>philospher,  </a:t>
            </a:r>
            <a:r>
              <a:rPr sz="1600" spc="-65" dirty="0">
                <a:latin typeface="Alfios"/>
                <a:cs typeface="Alfios"/>
              </a:rPr>
              <a:t>&amp;phil[i]);</a:t>
            </a:r>
            <a:endParaRPr sz="1600">
              <a:latin typeface="Alfios"/>
              <a:cs typeface="Alfios"/>
            </a:endParaRPr>
          </a:p>
          <a:p>
            <a:pPr marL="335280">
              <a:lnSpc>
                <a:spcPct val="100000"/>
              </a:lnSpc>
              <a:spcBef>
                <a:spcPts val="225"/>
              </a:spcBef>
            </a:pPr>
            <a:r>
              <a:rPr sz="1600" spc="-25" dirty="0">
                <a:latin typeface="Alfios"/>
                <a:cs typeface="Alfios"/>
              </a:rPr>
              <a:t>printf("Philosopher</a:t>
            </a:r>
            <a:r>
              <a:rPr sz="1600" spc="-95" dirty="0">
                <a:latin typeface="Alfios"/>
                <a:cs typeface="Alfios"/>
              </a:rPr>
              <a:t> </a:t>
            </a:r>
            <a:r>
              <a:rPr sz="1600" spc="-20" dirty="0">
                <a:latin typeface="Alfios"/>
                <a:cs typeface="Alfios"/>
              </a:rPr>
              <a:t>%d</a:t>
            </a:r>
            <a:r>
              <a:rPr sz="1600" spc="-35" dirty="0">
                <a:latin typeface="Alfios"/>
                <a:cs typeface="Alfios"/>
              </a:rPr>
              <a:t> </a:t>
            </a:r>
            <a:r>
              <a:rPr sz="1600" spc="-20" dirty="0">
                <a:latin typeface="Alfios"/>
                <a:cs typeface="Alfios"/>
              </a:rPr>
              <a:t>is</a:t>
            </a:r>
            <a:r>
              <a:rPr sz="1600" spc="-40" dirty="0">
                <a:latin typeface="Alfios"/>
                <a:cs typeface="Alfios"/>
              </a:rPr>
              <a:t> </a:t>
            </a:r>
            <a:r>
              <a:rPr sz="1600" spc="-15" dirty="0">
                <a:latin typeface="Alfios"/>
                <a:cs typeface="Alfios"/>
              </a:rPr>
              <a:t>thinking\n",</a:t>
            </a:r>
            <a:r>
              <a:rPr sz="1600" spc="-155" dirty="0">
                <a:latin typeface="Alfios"/>
                <a:cs typeface="Alfios"/>
              </a:rPr>
              <a:t> </a:t>
            </a:r>
            <a:r>
              <a:rPr sz="1600" spc="-30" dirty="0">
                <a:latin typeface="Alfios"/>
                <a:cs typeface="Alfios"/>
              </a:rPr>
              <a:t>i</a:t>
            </a:r>
            <a:r>
              <a:rPr sz="1600" spc="-5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+</a:t>
            </a:r>
            <a:r>
              <a:rPr sz="1600" spc="-65" dirty="0">
                <a:latin typeface="Alfios"/>
                <a:cs typeface="Alfios"/>
              </a:rPr>
              <a:t> </a:t>
            </a:r>
            <a:r>
              <a:rPr sz="1600" spc="20" dirty="0">
                <a:latin typeface="Alfios"/>
                <a:cs typeface="Alfios"/>
              </a:rPr>
              <a:t>1);</a:t>
            </a:r>
            <a:endParaRPr sz="16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215"/>
              </a:spcBef>
            </a:pPr>
            <a:r>
              <a:rPr sz="1600" spc="310" dirty="0">
                <a:latin typeface="Alfios"/>
                <a:cs typeface="Alfios"/>
              </a:rPr>
              <a:t>}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3517" y="4696790"/>
            <a:ext cx="2616200" cy="840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>
              <a:lnSpc>
                <a:spcPct val="111300"/>
              </a:lnSpc>
              <a:spcBef>
                <a:spcPts val="95"/>
              </a:spcBef>
            </a:pPr>
            <a:r>
              <a:rPr sz="1600" spc="-30" dirty="0">
                <a:latin typeface="Alfios"/>
                <a:cs typeface="Alfios"/>
              </a:rPr>
              <a:t>for</a:t>
            </a:r>
            <a:r>
              <a:rPr sz="1600" spc="-50" dirty="0">
                <a:latin typeface="Alfios"/>
                <a:cs typeface="Alfios"/>
              </a:rPr>
              <a:t> </a:t>
            </a:r>
            <a:r>
              <a:rPr sz="1600" spc="-15" dirty="0">
                <a:latin typeface="Alfios"/>
                <a:cs typeface="Alfios"/>
              </a:rPr>
              <a:t>(i</a:t>
            </a:r>
            <a:r>
              <a:rPr sz="1600" spc="-6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=</a:t>
            </a:r>
            <a:r>
              <a:rPr sz="1600" spc="-70" dirty="0">
                <a:latin typeface="Alfios"/>
                <a:cs typeface="Alfios"/>
              </a:rPr>
              <a:t> </a:t>
            </a:r>
            <a:r>
              <a:rPr sz="1600" spc="30" dirty="0">
                <a:latin typeface="Alfios"/>
                <a:cs typeface="Alfios"/>
              </a:rPr>
              <a:t>0;</a:t>
            </a:r>
            <a:r>
              <a:rPr sz="1600" spc="-110" dirty="0">
                <a:latin typeface="Alfios"/>
                <a:cs typeface="Alfios"/>
              </a:rPr>
              <a:t> </a:t>
            </a:r>
            <a:r>
              <a:rPr sz="1600" spc="-30" dirty="0">
                <a:latin typeface="Alfios"/>
                <a:cs typeface="Alfios"/>
              </a:rPr>
              <a:t>i</a:t>
            </a:r>
            <a:r>
              <a:rPr sz="1600" spc="-60" dirty="0">
                <a:latin typeface="Alfios"/>
                <a:cs typeface="Alfios"/>
              </a:rPr>
              <a:t> </a:t>
            </a:r>
            <a:r>
              <a:rPr sz="1600" spc="204" dirty="0">
                <a:latin typeface="Alfios"/>
                <a:cs typeface="Alfios"/>
              </a:rPr>
              <a:t>&lt;</a:t>
            </a:r>
            <a:r>
              <a:rPr sz="1600" spc="-65" dirty="0">
                <a:latin typeface="Alfios"/>
                <a:cs typeface="Alfios"/>
              </a:rPr>
              <a:t> </a:t>
            </a:r>
            <a:r>
              <a:rPr sz="1600" spc="-60" dirty="0">
                <a:latin typeface="Alfios"/>
                <a:cs typeface="Alfios"/>
              </a:rPr>
              <a:t>N;</a:t>
            </a:r>
            <a:r>
              <a:rPr sz="1600" spc="-135" dirty="0">
                <a:latin typeface="Alfios"/>
                <a:cs typeface="Alfios"/>
              </a:rPr>
              <a:t> </a:t>
            </a:r>
            <a:r>
              <a:rPr sz="1600" spc="95" dirty="0">
                <a:latin typeface="Alfios"/>
                <a:cs typeface="Alfios"/>
              </a:rPr>
              <a:t>i++)  </a:t>
            </a:r>
            <a:r>
              <a:rPr sz="1600" spc="-20" dirty="0">
                <a:latin typeface="Alfios"/>
                <a:cs typeface="Alfios"/>
              </a:rPr>
              <a:t>pthread_join(thread_id[i],</a:t>
            </a:r>
            <a:r>
              <a:rPr sz="1600" spc="-155" dirty="0">
                <a:latin typeface="Alfios"/>
                <a:cs typeface="Alfios"/>
              </a:rPr>
              <a:t> </a:t>
            </a:r>
            <a:r>
              <a:rPr sz="1600" spc="-70" dirty="0">
                <a:latin typeface="Alfios"/>
                <a:cs typeface="Alfios"/>
              </a:rPr>
              <a:t>NULL);</a:t>
            </a:r>
            <a:endParaRPr sz="1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spc="310" dirty="0">
                <a:latin typeface="Alfios"/>
                <a:cs typeface="Alfios"/>
              </a:rPr>
              <a:t>}</a:t>
            </a:r>
            <a:endParaRPr sz="1600">
              <a:latin typeface="Alfios"/>
              <a:cs typeface="Alfio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4099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CPU</a:t>
            </a:r>
            <a:r>
              <a:rPr sz="4000" spc="-3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32700" cy="4307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10" dirty="0">
                <a:latin typeface="Times New Roman"/>
                <a:cs typeface="Times New Roman"/>
              </a:rPr>
              <a:t>Introduction:</a:t>
            </a:r>
            <a:endParaRPr sz="2200">
              <a:latin typeface="Times New Roman"/>
              <a:cs typeface="Times New Roman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9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35" dirty="0">
                <a:latin typeface="Alfios"/>
                <a:cs typeface="Alfios"/>
              </a:rPr>
              <a:t>multiprogramming </a:t>
            </a:r>
            <a:r>
              <a:rPr sz="2200" spc="-10" dirty="0">
                <a:latin typeface="Alfios"/>
                <a:cs typeface="Alfios"/>
              </a:rPr>
              <a:t>system, </a:t>
            </a:r>
            <a:r>
              <a:rPr sz="2200" spc="-35" dirty="0">
                <a:latin typeface="Alfios"/>
                <a:cs typeface="Alfios"/>
              </a:rPr>
              <a:t>frequently </a:t>
            </a:r>
            <a:r>
              <a:rPr sz="2200" spc="-20" dirty="0">
                <a:latin typeface="Alfios"/>
                <a:cs typeface="Alfios"/>
              </a:rPr>
              <a:t>multiple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17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competes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25" dirty="0">
                <a:latin typeface="Alfios"/>
                <a:cs typeface="Alfios"/>
              </a:rPr>
              <a:t>at the </a:t>
            </a:r>
            <a:r>
              <a:rPr sz="2200" dirty="0">
                <a:latin typeface="Alfios"/>
                <a:cs typeface="Alfios"/>
              </a:rPr>
              <a:t>same</a:t>
            </a:r>
            <a:r>
              <a:rPr sz="2200" spc="-19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time.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35" dirty="0">
                <a:latin typeface="Alfios"/>
                <a:cs typeface="Alfios"/>
              </a:rPr>
              <a:t>When </a:t>
            </a:r>
            <a:r>
              <a:rPr sz="2200" spc="-45" dirty="0">
                <a:latin typeface="Alfios"/>
                <a:cs typeface="Alfios"/>
              </a:rPr>
              <a:t>two </a:t>
            </a:r>
            <a:r>
              <a:rPr sz="2200" spc="-35" dirty="0">
                <a:latin typeface="Alfios"/>
                <a:cs typeface="Alfios"/>
              </a:rPr>
              <a:t>or </a:t>
            </a:r>
            <a:r>
              <a:rPr sz="2200" spc="-20" dirty="0">
                <a:latin typeface="Alfios"/>
                <a:cs typeface="Alfios"/>
              </a:rPr>
              <a:t>more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40" dirty="0">
                <a:latin typeface="Alfios"/>
                <a:cs typeface="Alfios"/>
              </a:rPr>
              <a:t>simultaneously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ready </a:t>
            </a:r>
            <a:r>
              <a:rPr sz="2200" spc="-5" dirty="0">
                <a:latin typeface="Alfios"/>
                <a:cs typeface="Alfios"/>
              </a:rPr>
              <a:t>state</a:t>
            </a:r>
            <a:r>
              <a:rPr sz="2200" spc="-145" dirty="0">
                <a:latin typeface="Alfios"/>
                <a:cs typeface="Alfios"/>
              </a:rPr>
              <a:t> </a:t>
            </a:r>
            <a:r>
              <a:rPr sz="2200" spc="-130" dirty="0">
                <a:latin typeface="Alfios"/>
                <a:cs typeface="Alfios"/>
              </a:rPr>
              <a:t>a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20" dirty="0">
                <a:latin typeface="Alfios"/>
                <a:cs typeface="Alfios"/>
              </a:rPr>
              <a:t>choice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5" dirty="0">
                <a:latin typeface="Alfios"/>
                <a:cs typeface="Alfios"/>
              </a:rPr>
              <a:t>be made </a:t>
            </a:r>
            <a:r>
              <a:rPr sz="2200" spc="-55" dirty="0">
                <a:latin typeface="Alfios"/>
                <a:cs typeface="Alfios"/>
              </a:rPr>
              <a:t>which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25" dirty="0">
                <a:latin typeface="Alfios"/>
                <a:cs typeface="Alfios"/>
              </a:rPr>
              <a:t>is to </a:t>
            </a:r>
            <a:r>
              <a:rPr sz="2200" spc="-35" dirty="0">
                <a:latin typeface="Alfios"/>
                <a:cs typeface="Alfios"/>
              </a:rPr>
              <a:t>run</a:t>
            </a:r>
            <a:r>
              <a:rPr sz="2200" spc="-300" dirty="0">
                <a:latin typeface="Alfios"/>
                <a:cs typeface="Alfios"/>
              </a:rPr>
              <a:t> </a:t>
            </a:r>
            <a:r>
              <a:rPr sz="2200" spc="15" dirty="0">
                <a:latin typeface="Alfios"/>
                <a:cs typeface="Alfios"/>
              </a:rPr>
              <a:t>next.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80" dirty="0">
                <a:latin typeface="Alfios"/>
                <a:cs typeface="Alfios"/>
              </a:rPr>
              <a:t>This </a:t>
            </a:r>
            <a:r>
              <a:rPr sz="2200" spc="-10" dirty="0">
                <a:latin typeface="Alfios"/>
                <a:cs typeface="Alfios"/>
              </a:rPr>
              <a:t>part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90" dirty="0">
                <a:latin typeface="Alfios"/>
                <a:cs typeface="Alfios"/>
              </a:rPr>
              <a:t>OS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10" dirty="0">
                <a:latin typeface="Alfios"/>
                <a:cs typeface="Alfios"/>
              </a:rPr>
              <a:t>called </a:t>
            </a:r>
            <a:r>
              <a:rPr sz="2200" spc="-15" dirty="0">
                <a:latin typeface="Alfios"/>
                <a:cs typeface="Alfios"/>
              </a:rPr>
              <a:t>Scheduler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algorithm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called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20" dirty="0">
                <a:latin typeface="Alfios"/>
                <a:cs typeface="Alfios"/>
              </a:rPr>
              <a:t>scheduling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algorithm.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20" dirty="0">
                <a:latin typeface="Alfios"/>
                <a:cs typeface="Alfios"/>
              </a:rPr>
              <a:t>Process </a:t>
            </a:r>
            <a:r>
              <a:rPr sz="2200" spc="-10" dirty="0">
                <a:latin typeface="Alfios"/>
                <a:cs typeface="Alfios"/>
              </a:rPr>
              <a:t>execution </a:t>
            </a:r>
            <a:r>
              <a:rPr sz="2200" spc="-20" dirty="0">
                <a:latin typeface="Alfios"/>
                <a:cs typeface="Alfios"/>
              </a:rPr>
              <a:t>consists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5" dirty="0">
                <a:latin typeface="Alfios"/>
                <a:cs typeface="Alfios"/>
              </a:rPr>
              <a:t>cycles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10" dirty="0">
                <a:latin typeface="Alfios"/>
                <a:cs typeface="Alfios"/>
              </a:rPr>
              <a:t>execution </a:t>
            </a:r>
            <a:r>
              <a:rPr sz="2200" spc="-45" dirty="0">
                <a:latin typeface="Alfios"/>
                <a:cs typeface="Alfios"/>
              </a:rPr>
              <a:t>and </a:t>
            </a:r>
            <a:r>
              <a:rPr sz="2200" spc="-65" dirty="0">
                <a:latin typeface="Alfios"/>
                <a:cs typeface="Alfios"/>
              </a:rPr>
              <a:t>I/O</a:t>
            </a:r>
            <a:r>
              <a:rPr sz="2200" spc="55" dirty="0">
                <a:latin typeface="Alfios"/>
                <a:cs typeface="Alfios"/>
              </a:rPr>
              <a:t> </a:t>
            </a:r>
            <a:r>
              <a:rPr sz="2200" spc="-50" dirty="0">
                <a:latin typeface="Alfios"/>
                <a:cs typeface="Alfios"/>
              </a:rPr>
              <a:t>wait.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10" dirty="0">
                <a:latin typeface="Alfios"/>
                <a:cs typeface="Alfios"/>
              </a:rPr>
              <a:t>Processes </a:t>
            </a:r>
            <a:r>
              <a:rPr sz="2200" spc="-5" dirty="0">
                <a:latin typeface="Alfios"/>
                <a:cs typeface="Alfios"/>
              </a:rPr>
              <a:t>alternate </a:t>
            </a:r>
            <a:r>
              <a:rPr sz="2200" spc="-10" dirty="0">
                <a:latin typeface="Alfios"/>
                <a:cs typeface="Alfios"/>
              </a:rPr>
              <a:t>between </a:t>
            </a:r>
            <a:r>
              <a:rPr sz="2200" spc="-5" dirty="0">
                <a:latin typeface="Alfios"/>
                <a:cs typeface="Alfios"/>
              </a:rPr>
              <a:t>these </a:t>
            </a:r>
            <a:r>
              <a:rPr sz="2200" spc="-45" dirty="0">
                <a:latin typeface="Alfios"/>
                <a:cs typeface="Alfios"/>
              </a:rPr>
              <a:t>two</a:t>
            </a:r>
            <a:r>
              <a:rPr sz="2200" spc="-35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states.</a:t>
            </a:r>
            <a:endParaRPr sz="2200">
              <a:latin typeface="Alfios"/>
              <a:cs typeface="Alfios"/>
            </a:endParaRPr>
          </a:p>
          <a:p>
            <a:pPr marL="286385" marR="8890" indent="-274320" algn="just">
              <a:lnSpc>
                <a:spcPct val="80100"/>
              </a:lnSpc>
              <a:spcBef>
                <a:spcPts val="59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20" dirty="0">
                <a:latin typeface="Alfios"/>
                <a:cs typeface="Alfios"/>
              </a:rPr>
              <a:t>Process </a:t>
            </a:r>
            <a:r>
              <a:rPr sz="2200" spc="-10" dirty="0">
                <a:latin typeface="Alfios"/>
                <a:cs typeface="Alfios"/>
              </a:rPr>
              <a:t>execution </a:t>
            </a:r>
            <a:r>
              <a:rPr sz="2200" spc="-15" dirty="0">
                <a:latin typeface="Alfios"/>
                <a:cs typeface="Alfios"/>
              </a:rPr>
              <a:t>begins </a:t>
            </a:r>
            <a:r>
              <a:rPr sz="2200" spc="-55" dirty="0">
                <a:latin typeface="Alfios"/>
                <a:cs typeface="Alfios"/>
              </a:rPr>
              <a:t>with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30" dirty="0">
                <a:latin typeface="Alfios"/>
                <a:cs typeface="Alfios"/>
              </a:rPr>
              <a:t>burst </a:t>
            </a:r>
            <a:r>
              <a:rPr sz="2200" spc="-55" dirty="0">
                <a:latin typeface="Alfios"/>
                <a:cs typeface="Alfios"/>
              </a:rPr>
              <a:t>that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40" dirty="0">
                <a:latin typeface="Alfios"/>
                <a:cs typeface="Alfios"/>
              </a:rPr>
              <a:t>followed </a:t>
            </a:r>
            <a:r>
              <a:rPr sz="2200" spc="-125" dirty="0">
                <a:latin typeface="Alfios"/>
                <a:cs typeface="Alfios"/>
              </a:rPr>
              <a:t>by </a:t>
            </a:r>
            <a:r>
              <a:rPr sz="2200" spc="-140" dirty="0">
                <a:latin typeface="Alfios"/>
                <a:cs typeface="Alfios"/>
              </a:rPr>
              <a:t>I/O  </a:t>
            </a:r>
            <a:r>
              <a:rPr sz="2200" spc="-5" dirty="0">
                <a:latin typeface="Alfios"/>
                <a:cs typeface="Alfios"/>
              </a:rPr>
              <a:t>burst, </a:t>
            </a:r>
            <a:r>
              <a:rPr sz="2200" spc="-55" dirty="0">
                <a:latin typeface="Alfios"/>
                <a:cs typeface="Alfios"/>
              </a:rPr>
              <a:t>which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35" dirty="0">
                <a:latin typeface="Alfios"/>
                <a:cs typeface="Alfios"/>
              </a:rPr>
              <a:t>followed </a:t>
            </a:r>
            <a:r>
              <a:rPr sz="2200" spc="-125" dirty="0">
                <a:latin typeface="Alfios"/>
                <a:cs typeface="Alfios"/>
              </a:rPr>
              <a:t>by </a:t>
            </a:r>
            <a:r>
              <a:rPr sz="2200" spc="-40" dirty="0">
                <a:latin typeface="Alfios"/>
                <a:cs typeface="Alfios"/>
              </a:rPr>
              <a:t>another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30" dirty="0">
                <a:latin typeface="Alfios"/>
                <a:cs typeface="Alfios"/>
              </a:rPr>
              <a:t>burst </a:t>
            </a:r>
            <a:r>
              <a:rPr sz="2200" spc="-40" dirty="0">
                <a:latin typeface="Alfios"/>
                <a:cs typeface="Alfios"/>
              </a:rPr>
              <a:t>then another </a:t>
            </a:r>
            <a:r>
              <a:rPr sz="2200" spc="-20" dirty="0">
                <a:latin typeface="Alfios"/>
                <a:cs typeface="Alfios"/>
              </a:rPr>
              <a:t>i/o </a:t>
            </a:r>
            <a:r>
              <a:rPr sz="2200" spc="-10" dirty="0">
                <a:latin typeface="Alfios"/>
                <a:cs typeface="Alfios"/>
              </a:rPr>
              <a:t>burst, 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0" dirty="0">
                <a:latin typeface="Alfios"/>
                <a:cs typeface="Alfios"/>
              </a:rPr>
              <a:t>so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on.</a:t>
            </a:r>
            <a:endParaRPr sz="2200">
              <a:latin typeface="Alfios"/>
              <a:cs typeface="Alfios"/>
            </a:endParaRPr>
          </a:p>
          <a:p>
            <a:pPr marL="286385" marR="19685" indent="-274320" algn="just">
              <a:lnSpc>
                <a:spcPts val="2110"/>
              </a:lnSpc>
              <a:spcBef>
                <a:spcPts val="58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65" dirty="0">
                <a:latin typeface="Alfios"/>
                <a:cs typeface="Alfios"/>
              </a:rPr>
              <a:t>Eventually,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45" dirty="0">
                <a:latin typeface="Alfios"/>
                <a:cs typeface="Alfios"/>
              </a:rPr>
              <a:t>final </a:t>
            </a:r>
            <a:r>
              <a:rPr sz="2200" spc="-150" dirty="0">
                <a:latin typeface="Alfios"/>
                <a:cs typeface="Alfios"/>
              </a:rPr>
              <a:t>CPU </a:t>
            </a:r>
            <a:r>
              <a:rPr sz="2200" spc="-35" dirty="0">
                <a:latin typeface="Alfios"/>
                <a:cs typeface="Alfios"/>
              </a:rPr>
              <a:t>burst </a:t>
            </a:r>
            <a:r>
              <a:rPr sz="2200" spc="-10" dirty="0">
                <a:latin typeface="Alfios"/>
                <a:cs typeface="Alfios"/>
              </a:rPr>
              <a:t>ends </a:t>
            </a:r>
            <a:r>
              <a:rPr sz="2200" spc="-55" dirty="0">
                <a:latin typeface="Alfios"/>
                <a:cs typeface="Alfios"/>
              </a:rPr>
              <a:t>with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25" dirty="0">
                <a:latin typeface="Alfios"/>
                <a:cs typeface="Alfios"/>
              </a:rPr>
              <a:t>system </a:t>
            </a:r>
            <a:r>
              <a:rPr sz="2200" spc="-10" dirty="0">
                <a:latin typeface="Alfios"/>
                <a:cs typeface="Alfios"/>
              </a:rPr>
              <a:t>request </a:t>
            </a:r>
            <a:r>
              <a:rPr sz="2200" spc="-35" dirty="0">
                <a:latin typeface="Alfios"/>
                <a:cs typeface="Alfios"/>
              </a:rPr>
              <a:t>to </a:t>
            </a:r>
            <a:r>
              <a:rPr sz="2200" spc="-45" dirty="0">
                <a:latin typeface="Alfios"/>
                <a:cs typeface="Alfios"/>
              </a:rPr>
              <a:t>terminate  </a:t>
            </a:r>
            <a:r>
              <a:rPr sz="2200" dirty="0">
                <a:latin typeface="Alfios"/>
                <a:cs typeface="Alfios"/>
              </a:rPr>
              <a:t>execution.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4099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CPU</a:t>
            </a:r>
            <a:r>
              <a:rPr sz="4000" spc="-3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1879"/>
            <a:ext cx="7617459" cy="462978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b="1" spc="-50" dirty="0">
                <a:latin typeface="Times New Roman"/>
                <a:cs typeface="Times New Roman"/>
              </a:rPr>
              <a:t>The </a:t>
            </a:r>
            <a:r>
              <a:rPr sz="1800" b="1" spc="15" dirty="0">
                <a:latin typeface="Times New Roman"/>
                <a:cs typeface="Times New Roman"/>
              </a:rPr>
              <a:t>long-term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scheduler:</a:t>
            </a:r>
            <a:endParaRPr sz="18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338455" algn="l"/>
                <a:tab pos="339090" algn="l"/>
              </a:tabLst>
            </a:pPr>
            <a:r>
              <a:rPr sz="1800" spc="5" dirty="0">
                <a:latin typeface="Alfios"/>
                <a:cs typeface="Alfios"/>
              </a:rPr>
              <a:t>selects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5" dirty="0">
                <a:latin typeface="Alfios"/>
                <a:cs typeface="Alfios"/>
              </a:rPr>
              <a:t>processes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45" dirty="0">
                <a:latin typeface="Alfios"/>
                <a:cs typeface="Alfios"/>
              </a:rPr>
              <a:t>from</a:t>
            </a:r>
            <a:r>
              <a:rPr sz="1800" spc="130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this</a:t>
            </a:r>
            <a:r>
              <a:rPr sz="1800" spc="114" dirty="0">
                <a:latin typeface="Alfios"/>
                <a:cs typeface="Alfios"/>
              </a:rPr>
              <a:t> </a:t>
            </a:r>
            <a:r>
              <a:rPr sz="1800" spc="-10" dirty="0">
                <a:latin typeface="Alfios"/>
                <a:cs typeface="Alfios"/>
              </a:rPr>
              <a:t>process</a:t>
            </a:r>
            <a:r>
              <a:rPr sz="1800" spc="114" dirty="0">
                <a:latin typeface="Alfios"/>
                <a:cs typeface="Alfios"/>
              </a:rPr>
              <a:t> </a:t>
            </a:r>
            <a:r>
              <a:rPr sz="1800" spc="-40" dirty="0">
                <a:latin typeface="Alfios"/>
                <a:cs typeface="Alfios"/>
              </a:rPr>
              <a:t>pool</a:t>
            </a:r>
            <a:r>
              <a:rPr sz="1800" spc="130" dirty="0">
                <a:latin typeface="Alfios"/>
                <a:cs typeface="Alfios"/>
              </a:rPr>
              <a:t> </a:t>
            </a:r>
            <a:r>
              <a:rPr sz="1800" spc="-30" dirty="0">
                <a:latin typeface="Alfios"/>
                <a:cs typeface="Alfios"/>
              </a:rPr>
              <a:t>and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loads</a:t>
            </a:r>
            <a:r>
              <a:rPr sz="1800" spc="114" dirty="0">
                <a:latin typeface="Alfios"/>
                <a:cs typeface="Alfios"/>
              </a:rPr>
              <a:t> </a:t>
            </a:r>
            <a:r>
              <a:rPr sz="1800" spc="10" dirty="0">
                <a:latin typeface="Alfios"/>
                <a:cs typeface="Alfios"/>
              </a:rPr>
              <a:t>selected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5" dirty="0">
                <a:latin typeface="Alfios"/>
                <a:cs typeface="Alfios"/>
              </a:rPr>
              <a:t>processes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into</a:t>
            </a:r>
            <a:r>
              <a:rPr sz="1800" spc="120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memory</a:t>
            </a:r>
            <a:r>
              <a:rPr sz="1800" spc="125" dirty="0">
                <a:latin typeface="Alfios"/>
                <a:cs typeface="Alfios"/>
              </a:rPr>
              <a:t> </a:t>
            </a:r>
            <a:r>
              <a:rPr sz="1800" spc="-40" dirty="0">
                <a:latin typeface="Alfios"/>
                <a:cs typeface="Alfios"/>
              </a:rPr>
              <a:t>for</a:t>
            </a:r>
            <a:endParaRPr sz="18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</a:pPr>
            <a:r>
              <a:rPr sz="1800" spc="-10" dirty="0">
                <a:latin typeface="Alfios"/>
                <a:cs typeface="Alfios"/>
              </a:rPr>
              <a:t>execution.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spc="-50" dirty="0">
                <a:latin typeface="Times New Roman"/>
                <a:cs typeface="Times New Roman"/>
              </a:rPr>
              <a:t>The </a:t>
            </a:r>
            <a:r>
              <a:rPr sz="1800" b="1" spc="5" dirty="0">
                <a:latin typeface="Times New Roman"/>
                <a:cs typeface="Times New Roman"/>
              </a:rPr>
              <a:t>short-term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scheduler:</a:t>
            </a:r>
            <a:endParaRPr sz="18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338455" algn="l"/>
                <a:tab pos="339090" algn="l"/>
              </a:tabLst>
            </a:pPr>
            <a:r>
              <a:rPr sz="1800" spc="5" dirty="0">
                <a:latin typeface="Alfios"/>
                <a:cs typeface="Alfios"/>
              </a:rPr>
              <a:t>selects</a:t>
            </a:r>
            <a:r>
              <a:rPr sz="1800" spc="45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the</a:t>
            </a:r>
            <a:r>
              <a:rPr sz="1800" spc="50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process</a:t>
            </a:r>
            <a:r>
              <a:rPr sz="1800" spc="45" dirty="0">
                <a:latin typeface="Alfios"/>
                <a:cs typeface="Alfios"/>
              </a:rPr>
              <a:t> </a:t>
            </a:r>
            <a:r>
              <a:rPr sz="1800" spc="-25" dirty="0">
                <a:latin typeface="Alfios"/>
                <a:cs typeface="Alfios"/>
              </a:rPr>
              <a:t>to</a:t>
            </a:r>
            <a:r>
              <a:rPr sz="1800" spc="70" dirty="0">
                <a:latin typeface="Alfios"/>
                <a:cs typeface="Alfios"/>
              </a:rPr>
              <a:t> </a:t>
            </a:r>
            <a:r>
              <a:rPr sz="1800" spc="5" dirty="0">
                <a:latin typeface="Alfios"/>
                <a:cs typeface="Alfios"/>
              </a:rPr>
              <a:t>get</a:t>
            </a:r>
            <a:r>
              <a:rPr sz="1800" spc="60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the</a:t>
            </a:r>
            <a:r>
              <a:rPr sz="1800" spc="50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processor</a:t>
            </a:r>
            <a:r>
              <a:rPr sz="1800" spc="65" dirty="0">
                <a:latin typeface="Alfios"/>
                <a:cs typeface="Alfios"/>
              </a:rPr>
              <a:t> </a:t>
            </a:r>
            <a:r>
              <a:rPr sz="1800" spc="-40" dirty="0">
                <a:latin typeface="Alfios"/>
                <a:cs typeface="Alfios"/>
              </a:rPr>
              <a:t>from</a:t>
            </a:r>
            <a:r>
              <a:rPr sz="1800" spc="50" dirty="0">
                <a:latin typeface="Alfios"/>
                <a:cs typeface="Alfios"/>
              </a:rPr>
              <a:t> </a:t>
            </a:r>
            <a:r>
              <a:rPr sz="1800" spc="-30" dirty="0">
                <a:latin typeface="Alfios"/>
                <a:cs typeface="Alfios"/>
              </a:rPr>
              <a:t>among</a:t>
            </a:r>
            <a:r>
              <a:rPr sz="1800" spc="55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the</a:t>
            </a:r>
            <a:r>
              <a:rPr sz="1800" spc="50" dirty="0">
                <a:latin typeface="Alfios"/>
                <a:cs typeface="Alfios"/>
              </a:rPr>
              <a:t> </a:t>
            </a:r>
            <a:r>
              <a:rPr sz="1800" spc="-5" dirty="0">
                <a:latin typeface="Alfios"/>
                <a:cs typeface="Alfios"/>
              </a:rPr>
              <a:t>processes</a:t>
            </a:r>
            <a:r>
              <a:rPr sz="1800" spc="50" dirty="0">
                <a:latin typeface="Alfios"/>
                <a:cs typeface="Alfios"/>
              </a:rPr>
              <a:t> </a:t>
            </a:r>
            <a:r>
              <a:rPr sz="1800" spc="-40" dirty="0">
                <a:latin typeface="Alfios"/>
                <a:cs typeface="Alfios"/>
              </a:rPr>
              <a:t>which</a:t>
            </a:r>
            <a:r>
              <a:rPr sz="1800" spc="55" dirty="0">
                <a:latin typeface="Alfios"/>
                <a:cs typeface="Alfios"/>
              </a:rPr>
              <a:t> </a:t>
            </a:r>
            <a:r>
              <a:rPr sz="1800" spc="-15" dirty="0">
                <a:latin typeface="Alfios"/>
                <a:cs typeface="Alfios"/>
              </a:rPr>
              <a:t>are</a:t>
            </a:r>
            <a:r>
              <a:rPr sz="1800" spc="75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already</a:t>
            </a:r>
            <a:r>
              <a:rPr sz="1800" spc="80" dirty="0">
                <a:latin typeface="Alfios"/>
                <a:cs typeface="Alfios"/>
              </a:rPr>
              <a:t> </a:t>
            </a:r>
            <a:r>
              <a:rPr sz="1800" spc="-55" dirty="0">
                <a:latin typeface="Alfios"/>
                <a:cs typeface="Alfios"/>
              </a:rPr>
              <a:t>in</a:t>
            </a:r>
            <a:endParaRPr sz="18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1800" spc="-50" dirty="0">
                <a:latin typeface="Alfios"/>
                <a:cs typeface="Alfios"/>
              </a:rPr>
              <a:t>memory.</a:t>
            </a:r>
            <a:endParaRPr sz="18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65" dirty="0">
                <a:latin typeface="Alfios"/>
                <a:cs typeface="Alfios"/>
              </a:rPr>
              <a:t>The </a:t>
            </a:r>
            <a:r>
              <a:rPr sz="1800" spc="-5" dirty="0">
                <a:latin typeface="Alfios"/>
                <a:cs typeface="Alfios"/>
              </a:rPr>
              <a:t>short-time </a:t>
            </a:r>
            <a:r>
              <a:rPr sz="1800" spc="-10" dirty="0">
                <a:latin typeface="Alfios"/>
                <a:cs typeface="Alfios"/>
              </a:rPr>
              <a:t>scheduler </a:t>
            </a:r>
            <a:r>
              <a:rPr sz="1800" spc="-20" dirty="0">
                <a:latin typeface="Alfios"/>
                <a:cs typeface="Alfios"/>
              </a:rPr>
              <a:t>will </a:t>
            </a:r>
            <a:r>
              <a:rPr sz="1800" dirty="0">
                <a:latin typeface="Alfios"/>
                <a:cs typeface="Alfios"/>
              </a:rPr>
              <a:t>be </a:t>
            </a:r>
            <a:r>
              <a:rPr sz="1800" spc="-10" dirty="0">
                <a:latin typeface="Alfios"/>
                <a:cs typeface="Alfios"/>
              </a:rPr>
              <a:t>executing </a:t>
            </a:r>
            <a:r>
              <a:rPr sz="1800" spc="-30" dirty="0">
                <a:latin typeface="Alfios"/>
                <a:cs typeface="Alfios"/>
              </a:rPr>
              <a:t>frequently </a:t>
            </a:r>
            <a:r>
              <a:rPr sz="1800" spc="-35" dirty="0">
                <a:latin typeface="Alfios"/>
                <a:cs typeface="Alfios"/>
              </a:rPr>
              <a:t>(mostly at </a:t>
            </a:r>
            <a:r>
              <a:rPr sz="1800" spc="-5" dirty="0">
                <a:latin typeface="Alfios"/>
                <a:cs typeface="Alfios"/>
              </a:rPr>
              <a:t>least </a:t>
            </a:r>
            <a:r>
              <a:rPr sz="1800" spc="-10" dirty="0">
                <a:latin typeface="Alfios"/>
                <a:cs typeface="Alfios"/>
              </a:rPr>
              <a:t>once </a:t>
            </a:r>
            <a:r>
              <a:rPr sz="1800" spc="-35" dirty="0">
                <a:latin typeface="Alfios"/>
                <a:cs typeface="Alfios"/>
              </a:rPr>
              <a:t>every </a:t>
            </a:r>
            <a:r>
              <a:rPr sz="1800" dirty="0">
                <a:latin typeface="Alfios"/>
                <a:cs typeface="Alfios"/>
              </a:rPr>
              <a:t>10  </a:t>
            </a:r>
            <a:r>
              <a:rPr sz="1800" spc="-15" dirty="0">
                <a:latin typeface="Alfios"/>
                <a:cs typeface="Alfios"/>
              </a:rPr>
              <a:t>milliseconds).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spc="-50" dirty="0">
                <a:latin typeface="Alfios"/>
                <a:cs typeface="Alfios"/>
              </a:rPr>
              <a:t>So </a:t>
            </a:r>
            <a:r>
              <a:rPr sz="1800" spc="-20" dirty="0">
                <a:latin typeface="Alfios"/>
                <a:cs typeface="Alfios"/>
              </a:rPr>
              <a:t>it </a:t>
            </a:r>
            <a:r>
              <a:rPr sz="1800" spc="-45" dirty="0">
                <a:latin typeface="Alfios"/>
                <a:cs typeface="Alfios"/>
              </a:rPr>
              <a:t>has </a:t>
            </a:r>
            <a:r>
              <a:rPr sz="1800" spc="-25" dirty="0">
                <a:latin typeface="Alfios"/>
                <a:cs typeface="Alfios"/>
              </a:rPr>
              <a:t>to </a:t>
            </a:r>
            <a:r>
              <a:rPr sz="1800" dirty="0">
                <a:latin typeface="Alfios"/>
                <a:cs typeface="Alfios"/>
              </a:rPr>
              <a:t>be </a:t>
            </a:r>
            <a:r>
              <a:rPr sz="1800" spc="-45" dirty="0">
                <a:latin typeface="Alfios"/>
                <a:cs typeface="Alfios"/>
              </a:rPr>
              <a:t>very </a:t>
            </a:r>
            <a:r>
              <a:rPr sz="1800" spc="-30" dirty="0">
                <a:latin typeface="Alfios"/>
                <a:cs typeface="Alfios"/>
              </a:rPr>
              <a:t>fast </a:t>
            </a:r>
            <a:r>
              <a:rPr sz="1800" spc="-50" dirty="0">
                <a:latin typeface="Alfios"/>
                <a:cs typeface="Alfios"/>
              </a:rPr>
              <a:t>in </a:t>
            </a:r>
            <a:r>
              <a:rPr sz="1800" spc="-15" dirty="0">
                <a:latin typeface="Alfios"/>
                <a:cs typeface="Alfios"/>
              </a:rPr>
              <a:t>order </a:t>
            </a:r>
            <a:r>
              <a:rPr sz="1800" spc="-25" dirty="0">
                <a:latin typeface="Alfios"/>
                <a:cs typeface="Alfios"/>
              </a:rPr>
              <a:t>to achieve a </a:t>
            </a:r>
            <a:r>
              <a:rPr sz="1800" spc="-5" dirty="0">
                <a:latin typeface="Alfios"/>
                <a:cs typeface="Alfios"/>
              </a:rPr>
              <a:t>better </a:t>
            </a:r>
            <a:r>
              <a:rPr sz="1800" spc="-25" dirty="0">
                <a:latin typeface="Alfios"/>
                <a:cs typeface="Alfios"/>
              </a:rPr>
              <a:t>processor</a:t>
            </a:r>
            <a:r>
              <a:rPr sz="1800" spc="-275" dirty="0">
                <a:latin typeface="Alfios"/>
                <a:cs typeface="Alfios"/>
              </a:rPr>
              <a:t> </a:t>
            </a:r>
            <a:r>
              <a:rPr sz="1800" spc="-35" dirty="0">
                <a:latin typeface="Alfios"/>
                <a:cs typeface="Alfios"/>
              </a:rPr>
              <a:t>utilization.</a:t>
            </a:r>
            <a:endParaRPr sz="18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b="1" spc="-5" dirty="0">
                <a:latin typeface="Times New Roman"/>
                <a:cs typeface="Times New Roman"/>
              </a:rPr>
              <a:t>Medium </a:t>
            </a:r>
            <a:r>
              <a:rPr sz="1800" b="1" spc="-10" dirty="0">
                <a:latin typeface="Times New Roman"/>
                <a:cs typeface="Times New Roman"/>
              </a:rPr>
              <a:t>term</a:t>
            </a:r>
            <a:r>
              <a:rPr sz="1800" b="1" spc="-9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scheduler:</a:t>
            </a:r>
            <a:endParaRPr sz="1800">
              <a:latin typeface="Times New Roman"/>
              <a:cs typeface="Times New Roman"/>
            </a:endParaRPr>
          </a:p>
          <a:p>
            <a:pPr marL="286385" marR="762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55" dirty="0">
                <a:latin typeface="Alfios"/>
                <a:cs typeface="Alfios"/>
              </a:rPr>
              <a:t>It </a:t>
            </a:r>
            <a:r>
              <a:rPr sz="1800" spc="-30" dirty="0">
                <a:latin typeface="Alfios"/>
                <a:cs typeface="Alfios"/>
              </a:rPr>
              <a:t>can </a:t>
            </a:r>
            <a:r>
              <a:rPr sz="1800" spc="-10" dirty="0">
                <a:latin typeface="Alfios"/>
                <a:cs typeface="Alfios"/>
              </a:rPr>
              <a:t>sometimes </a:t>
            </a:r>
            <a:r>
              <a:rPr sz="1800" dirty="0">
                <a:latin typeface="Alfios"/>
                <a:cs typeface="Alfios"/>
              </a:rPr>
              <a:t>be </a:t>
            </a:r>
            <a:r>
              <a:rPr sz="1800" spc="-20" dirty="0">
                <a:latin typeface="Alfios"/>
                <a:cs typeface="Alfios"/>
              </a:rPr>
              <a:t>good </a:t>
            </a:r>
            <a:r>
              <a:rPr sz="1800" spc="-25" dirty="0">
                <a:latin typeface="Alfios"/>
                <a:cs typeface="Alfios"/>
              </a:rPr>
              <a:t>to </a:t>
            </a:r>
            <a:r>
              <a:rPr sz="1800" spc="5" dirty="0">
                <a:latin typeface="Alfios"/>
                <a:cs typeface="Alfios"/>
              </a:rPr>
              <a:t>reduce </a:t>
            </a:r>
            <a:r>
              <a:rPr sz="1800" spc="-20" dirty="0">
                <a:latin typeface="Alfios"/>
                <a:cs typeface="Alfios"/>
              </a:rPr>
              <a:t>the </a:t>
            </a:r>
            <a:r>
              <a:rPr sz="1800" spc="15" dirty="0">
                <a:latin typeface="Alfios"/>
                <a:cs typeface="Alfios"/>
              </a:rPr>
              <a:t>degree </a:t>
            </a:r>
            <a:r>
              <a:rPr sz="1800" spc="-45" dirty="0">
                <a:latin typeface="Alfios"/>
                <a:cs typeface="Alfios"/>
              </a:rPr>
              <a:t>of </a:t>
            </a:r>
            <a:r>
              <a:rPr sz="1800" spc="-30" dirty="0">
                <a:latin typeface="Alfios"/>
                <a:cs typeface="Alfios"/>
              </a:rPr>
              <a:t>multiprogramming </a:t>
            </a:r>
            <a:r>
              <a:rPr sz="1800" spc="-105" dirty="0">
                <a:latin typeface="Alfios"/>
                <a:cs typeface="Alfios"/>
              </a:rPr>
              <a:t>by </a:t>
            </a:r>
            <a:r>
              <a:rPr sz="1800" spc="-40" dirty="0">
                <a:latin typeface="Alfios"/>
                <a:cs typeface="Alfios"/>
              </a:rPr>
              <a:t>removing  </a:t>
            </a:r>
            <a:r>
              <a:rPr sz="1800" spc="-10" dirty="0">
                <a:latin typeface="Alfios"/>
                <a:cs typeface="Alfios"/>
              </a:rPr>
              <a:t>processes </a:t>
            </a:r>
            <a:r>
              <a:rPr sz="1800" spc="-50" dirty="0">
                <a:latin typeface="Alfios"/>
                <a:cs typeface="Alfios"/>
              </a:rPr>
              <a:t>from </a:t>
            </a:r>
            <a:r>
              <a:rPr sz="1800" spc="-35" dirty="0">
                <a:latin typeface="Alfios"/>
                <a:cs typeface="Alfios"/>
              </a:rPr>
              <a:t>memory </a:t>
            </a:r>
            <a:r>
              <a:rPr sz="1800" spc="-40" dirty="0">
                <a:latin typeface="Alfios"/>
                <a:cs typeface="Alfios"/>
              </a:rPr>
              <a:t>and </a:t>
            </a:r>
            <a:r>
              <a:rPr sz="1800" spc="-25" dirty="0">
                <a:latin typeface="Alfios"/>
                <a:cs typeface="Alfios"/>
              </a:rPr>
              <a:t>storing </a:t>
            </a:r>
            <a:r>
              <a:rPr sz="1800" spc="-30" dirty="0">
                <a:latin typeface="Alfios"/>
                <a:cs typeface="Alfios"/>
              </a:rPr>
              <a:t>them </a:t>
            </a:r>
            <a:r>
              <a:rPr sz="1800" spc="-55" dirty="0">
                <a:latin typeface="Alfios"/>
                <a:cs typeface="Alfios"/>
              </a:rPr>
              <a:t>on</a:t>
            </a:r>
            <a:r>
              <a:rPr sz="1800" spc="-25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disk.</a:t>
            </a:r>
            <a:endParaRPr sz="18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35" dirty="0">
                <a:latin typeface="Alfios"/>
                <a:cs typeface="Alfios"/>
              </a:rPr>
              <a:t>These </a:t>
            </a:r>
            <a:r>
              <a:rPr sz="1800" spc="-10" dirty="0">
                <a:latin typeface="Alfios"/>
                <a:cs typeface="Alfios"/>
              </a:rPr>
              <a:t>processes </a:t>
            </a:r>
            <a:r>
              <a:rPr sz="1800" spc="-30" dirty="0">
                <a:latin typeface="Alfios"/>
                <a:cs typeface="Alfios"/>
              </a:rPr>
              <a:t>can </a:t>
            </a:r>
            <a:r>
              <a:rPr sz="1800" spc="-35" dirty="0">
                <a:latin typeface="Alfios"/>
                <a:cs typeface="Alfios"/>
              </a:rPr>
              <a:t>then </a:t>
            </a:r>
            <a:r>
              <a:rPr sz="1800" dirty="0">
                <a:latin typeface="Alfios"/>
                <a:cs typeface="Alfios"/>
              </a:rPr>
              <a:t>be </a:t>
            </a:r>
            <a:r>
              <a:rPr sz="1800" spc="-20" dirty="0">
                <a:latin typeface="Alfios"/>
                <a:cs typeface="Alfios"/>
              </a:rPr>
              <a:t>reintroduced </a:t>
            </a:r>
            <a:r>
              <a:rPr sz="1800" spc="-40" dirty="0">
                <a:latin typeface="Alfios"/>
                <a:cs typeface="Alfios"/>
              </a:rPr>
              <a:t>into </a:t>
            </a:r>
            <a:r>
              <a:rPr sz="1800" spc="-35" dirty="0">
                <a:latin typeface="Alfios"/>
                <a:cs typeface="Alfios"/>
              </a:rPr>
              <a:t>memory </a:t>
            </a:r>
            <a:r>
              <a:rPr sz="1800" spc="-100" dirty="0">
                <a:latin typeface="Alfios"/>
                <a:cs typeface="Alfios"/>
              </a:rPr>
              <a:t>by </a:t>
            </a:r>
            <a:r>
              <a:rPr sz="1800" spc="-20" dirty="0">
                <a:latin typeface="Alfios"/>
                <a:cs typeface="Alfios"/>
              </a:rPr>
              <a:t>the </a:t>
            </a:r>
            <a:r>
              <a:rPr sz="1800" spc="-5" dirty="0">
                <a:latin typeface="Alfios"/>
                <a:cs typeface="Alfios"/>
              </a:rPr>
              <a:t>medium-term </a:t>
            </a:r>
            <a:r>
              <a:rPr sz="1800" spc="-20" dirty="0">
                <a:latin typeface="Alfios"/>
                <a:cs typeface="Alfios"/>
              </a:rPr>
              <a:t>scheduler.</a:t>
            </a:r>
            <a:endParaRPr sz="18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333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1800" spc="-70" dirty="0">
                <a:latin typeface="Alfios"/>
                <a:cs typeface="Alfios"/>
              </a:rPr>
              <a:t>This </a:t>
            </a:r>
            <a:r>
              <a:rPr sz="1800" spc="-35" dirty="0">
                <a:latin typeface="Alfios"/>
                <a:cs typeface="Alfios"/>
              </a:rPr>
              <a:t>operation </a:t>
            </a:r>
            <a:r>
              <a:rPr sz="1800" spc="-20" dirty="0">
                <a:latin typeface="Alfios"/>
                <a:cs typeface="Alfios"/>
              </a:rPr>
              <a:t>is </a:t>
            </a:r>
            <a:r>
              <a:rPr sz="1800" spc="-25" dirty="0">
                <a:latin typeface="Alfios"/>
                <a:cs typeface="Alfios"/>
              </a:rPr>
              <a:t>also </a:t>
            </a:r>
            <a:r>
              <a:rPr sz="1800" spc="-70" dirty="0">
                <a:latin typeface="Alfios"/>
                <a:cs typeface="Alfios"/>
              </a:rPr>
              <a:t>known </a:t>
            </a:r>
            <a:r>
              <a:rPr sz="1800" spc="-20" dirty="0">
                <a:latin typeface="Alfios"/>
                <a:cs typeface="Alfios"/>
              </a:rPr>
              <a:t>as </a:t>
            </a:r>
            <a:r>
              <a:rPr sz="1800" spc="-50" dirty="0">
                <a:latin typeface="Alfios"/>
                <a:cs typeface="Alfios"/>
              </a:rPr>
              <a:t>swapping. </a:t>
            </a:r>
            <a:r>
              <a:rPr sz="1800" spc="-45" dirty="0">
                <a:latin typeface="Alfios"/>
                <a:cs typeface="Alfios"/>
              </a:rPr>
              <a:t>Swapping </a:t>
            </a:r>
            <a:r>
              <a:rPr sz="1800" spc="-85" dirty="0">
                <a:latin typeface="Alfios"/>
                <a:cs typeface="Alfios"/>
              </a:rPr>
              <a:t>may </a:t>
            </a:r>
            <a:r>
              <a:rPr sz="1800" dirty="0">
                <a:latin typeface="Alfios"/>
                <a:cs typeface="Alfios"/>
              </a:rPr>
              <a:t>be </a:t>
            </a:r>
            <a:r>
              <a:rPr sz="1800" spc="-20" dirty="0">
                <a:latin typeface="Alfios"/>
                <a:cs typeface="Alfios"/>
              </a:rPr>
              <a:t>necessary </a:t>
            </a:r>
            <a:r>
              <a:rPr sz="1800" spc="-25" dirty="0">
                <a:latin typeface="Alfios"/>
                <a:cs typeface="Alfios"/>
              </a:rPr>
              <a:t>to </a:t>
            </a:r>
            <a:r>
              <a:rPr sz="1800" spc="-5" dirty="0">
                <a:latin typeface="Alfios"/>
                <a:cs typeface="Alfios"/>
              </a:rPr>
              <a:t>free</a:t>
            </a:r>
            <a:r>
              <a:rPr sz="1800" spc="95" dirty="0">
                <a:latin typeface="Alfios"/>
                <a:cs typeface="Alfios"/>
              </a:rPr>
              <a:t> </a:t>
            </a:r>
            <a:r>
              <a:rPr sz="1800" spc="-50" dirty="0">
                <a:latin typeface="Alfios"/>
                <a:cs typeface="Alfios"/>
              </a:rPr>
              <a:t>memory.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4099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CPU</a:t>
            </a:r>
            <a:r>
              <a:rPr sz="4000" spc="-3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793379"/>
            <a:ext cx="7772400" cy="3880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075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4000" b="1" spc="-204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40" dirty="0">
                <a:solidFill>
                  <a:srgbClr val="696363"/>
                </a:solidFill>
                <a:latin typeface="Arial"/>
                <a:cs typeface="Arial"/>
              </a:rPr>
              <a:t>Criteria: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614284" cy="42938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8890" indent="914400">
              <a:lnSpc>
                <a:spcPts val="2810"/>
              </a:lnSpc>
              <a:spcBef>
                <a:spcPts val="445"/>
              </a:spcBef>
              <a:tabLst>
                <a:tab pos="1713864" algn="l"/>
                <a:tab pos="2723515" algn="l"/>
                <a:tab pos="3375660" algn="l"/>
                <a:tab pos="4074160" algn="l"/>
                <a:tab pos="5354955" algn="l"/>
                <a:tab pos="5839460" algn="l"/>
                <a:tab pos="7363459" algn="l"/>
              </a:tabLst>
            </a:pPr>
            <a:r>
              <a:rPr sz="2600" spc="-185" dirty="0">
                <a:latin typeface="Alfios"/>
                <a:cs typeface="Alfios"/>
              </a:rPr>
              <a:t>M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140" dirty="0">
                <a:latin typeface="Alfios"/>
                <a:cs typeface="Alfios"/>
              </a:rPr>
              <a:t>n</a:t>
            </a:r>
            <a:r>
              <a:rPr sz="2600" spc="-160" dirty="0">
                <a:latin typeface="Alfios"/>
                <a:cs typeface="Alfios"/>
              </a:rPr>
              <a:t>y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45" dirty="0">
                <a:latin typeface="Alfios"/>
                <a:cs typeface="Alfios"/>
              </a:rPr>
              <a:t>c</a:t>
            </a:r>
            <a:r>
              <a:rPr sz="2600" dirty="0">
                <a:latin typeface="Alfios"/>
                <a:cs typeface="Alfios"/>
              </a:rPr>
              <a:t>r</a:t>
            </a:r>
            <a:r>
              <a:rPr sz="2600" spc="-30" dirty="0">
                <a:latin typeface="Alfios"/>
                <a:cs typeface="Alfios"/>
              </a:rPr>
              <a:t>i</a:t>
            </a:r>
            <a:r>
              <a:rPr sz="2600" spc="-25" dirty="0">
                <a:latin typeface="Alfios"/>
                <a:cs typeface="Alfios"/>
              </a:rPr>
              <a:t>t</a:t>
            </a:r>
            <a:r>
              <a:rPr sz="2600" spc="15" dirty="0">
                <a:latin typeface="Alfios"/>
                <a:cs typeface="Alfios"/>
              </a:rPr>
              <a:t>e</a:t>
            </a:r>
            <a:r>
              <a:rPr sz="2600" spc="55" dirty="0">
                <a:latin typeface="Alfios"/>
                <a:cs typeface="Alfios"/>
              </a:rPr>
              <a:t>r</a:t>
            </a:r>
            <a:r>
              <a:rPr sz="2600" spc="-45" dirty="0">
                <a:latin typeface="Alfios"/>
                <a:cs typeface="Alfios"/>
              </a:rPr>
              <a:t>ia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-125" dirty="0">
                <a:latin typeface="Alfios"/>
                <a:cs typeface="Alfios"/>
              </a:rPr>
              <a:t>a</a:t>
            </a:r>
            <a:r>
              <a:rPr sz="2600" spc="-130" dirty="0">
                <a:latin typeface="Alfios"/>
                <a:cs typeface="Alfios"/>
              </a:rPr>
              <a:t>v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90" dirty="0">
                <a:latin typeface="Alfios"/>
                <a:cs typeface="Alfios"/>
              </a:rPr>
              <a:t>b</a:t>
            </a:r>
            <a:r>
              <a:rPr sz="2600" spc="10" dirty="0">
                <a:latin typeface="Alfios"/>
                <a:cs typeface="Alfios"/>
              </a:rPr>
              <a:t>een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25" dirty="0">
                <a:latin typeface="Alfios"/>
                <a:cs typeface="Alfios"/>
              </a:rPr>
              <a:t>s</a:t>
            </a:r>
            <a:r>
              <a:rPr sz="2600" spc="-45" dirty="0">
                <a:latin typeface="Alfios"/>
                <a:cs typeface="Alfios"/>
              </a:rPr>
              <a:t>u</a:t>
            </a:r>
            <a:r>
              <a:rPr sz="2600" spc="30" dirty="0">
                <a:latin typeface="Alfios"/>
                <a:cs typeface="Alfios"/>
              </a:rPr>
              <a:t>g</a:t>
            </a:r>
            <a:r>
              <a:rPr sz="2600" spc="15" dirty="0">
                <a:latin typeface="Alfios"/>
                <a:cs typeface="Alfios"/>
              </a:rPr>
              <a:t>ges</a:t>
            </a:r>
            <a:r>
              <a:rPr sz="2600" spc="20" dirty="0">
                <a:latin typeface="Alfios"/>
                <a:cs typeface="Alfios"/>
              </a:rPr>
              <a:t>t</a:t>
            </a:r>
            <a:r>
              <a:rPr sz="2600" spc="25" dirty="0">
                <a:latin typeface="Alfios"/>
                <a:cs typeface="Alfios"/>
              </a:rPr>
              <a:t>ed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0" dirty="0">
                <a:latin typeface="Alfios"/>
                <a:cs typeface="Alfios"/>
              </a:rPr>
              <a:t>f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40" dirty="0">
                <a:latin typeface="Alfios"/>
                <a:cs typeface="Alfios"/>
              </a:rPr>
              <a:t>r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20" dirty="0">
                <a:latin typeface="Alfios"/>
                <a:cs typeface="Alfios"/>
              </a:rPr>
              <a:t>c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35" dirty="0">
                <a:latin typeface="Alfios"/>
                <a:cs typeface="Alfios"/>
              </a:rPr>
              <a:t>m</a:t>
            </a:r>
            <a:r>
              <a:rPr sz="2600" spc="-45" dirty="0">
                <a:latin typeface="Alfios"/>
                <a:cs typeface="Alfios"/>
              </a:rPr>
              <a:t>p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dirty="0">
                <a:latin typeface="Alfios"/>
                <a:cs typeface="Alfios"/>
              </a:rPr>
              <a:t>r</a:t>
            </a:r>
            <a:r>
              <a:rPr sz="2600" spc="-25" dirty="0">
                <a:latin typeface="Alfios"/>
                <a:cs typeface="Alfios"/>
              </a:rPr>
              <a:t>i</a:t>
            </a:r>
            <a:r>
              <a:rPr sz="2600" dirty="0">
                <a:latin typeface="Alfios"/>
                <a:cs typeface="Alfios"/>
              </a:rPr>
              <a:t>s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100" dirty="0">
                <a:latin typeface="Alfios"/>
                <a:cs typeface="Alfios"/>
              </a:rPr>
              <a:t>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of 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30" dirty="0">
                <a:latin typeface="Alfios"/>
                <a:cs typeface="Alfios"/>
              </a:rPr>
              <a:t>scheduling</a:t>
            </a:r>
            <a:r>
              <a:rPr sz="2600" spc="13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algorithms.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600" b="1" spc="-165" dirty="0">
                <a:latin typeface="Times New Roman"/>
                <a:cs typeface="Times New Roman"/>
              </a:rPr>
              <a:t>CPU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utilization</a:t>
            </a:r>
            <a:r>
              <a:rPr sz="2600" spc="25" dirty="0">
                <a:latin typeface="Alfios"/>
                <a:cs typeface="Alfios"/>
              </a:rPr>
              <a:t>: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360680" algn="l"/>
              </a:tabLst>
            </a:pPr>
            <a:r>
              <a:rPr dirty="0"/>
              <a:t>	</a:t>
            </a:r>
            <a:r>
              <a:rPr sz="2600" spc="-30" dirty="0">
                <a:latin typeface="Alfios"/>
                <a:cs typeface="Alfios"/>
              </a:rPr>
              <a:t>we </a:t>
            </a:r>
            <a:r>
              <a:rPr sz="2600" spc="-80" dirty="0">
                <a:latin typeface="Alfios"/>
                <a:cs typeface="Alfios"/>
              </a:rPr>
              <a:t>have </a:t>
            </a:r>
            <a:r>
              <a:rPr sz="2600" spc="-30" dirty="0">
                <a:latin typeface="Alfios"/>
                <a:cs typeface="Alfios"/>
              </a:rPr>
              <a:t>to keep the </a:t>
            </a:r>
            <a:r>
              <a:rPr sz="2600" spc="-170" dirty="0">
                <a:latin typeface="Alfios"/>
                <a:cs typeface="Alfios"/>
              </a:rPr>
              <a:t>CPU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80" dirty="0">
                <a:latin typeface="Alfios"/>
                <a:cs typeface="Alfios"/>
              </a:rPr>
              <a:t>busy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25" dirty="0">
                <a:latin typeface="Alfios"/>
                <a:cs typeface="Alfios"/>
              </a:rPr>
              <a:t>possible. </a:t>
            </a: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95" dirty="0">
                <a:latin typeface="Alfios"/>
                <a:cs typeface="Alfios"/>
              </a:rPr>
              <a:t>range 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25" dirty="0">
                <a:latin typeface="Alfios"/>
                <a:cs typeface="Alfios"/>
              </a:rPr>
              <a:t>0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100%. </a:t>
            </a: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real </a:t>
            </a:r>
            <a:r>
              <a:rPr sz="2600" spc="-30" dirty="0">
                <a:latin typeface="Alfios"/>
                <a:cs typeface="Alfios"/>
              </a:rPr>
              <a:t>system it </a:t>
            </a:r>
            <a:r>
              <a:rPr sz="2600" spc="-55" dirty="0">
                <a:latin typeface="Alfios"/>
                <a:cs typeface="Alfios"/>
              </a:rPr>
              <a:t>should </a:t>
            </a:r>
            <a:r>
              <a:rPr sz="2600" spc="-25" dirty="0">
                <a:latin typeface="Alfios"/>
                <a:cs typeface="Alfios"/>
              </a:rPr>
              <a:t>range </a:t>
            </a:r>
            <a:r>
              <a:rPr sz="2600" spc="-60" dirty="0">
                <a:latin typeface="Alfios"/>
                <a:cs typeface="Alfios"/>
              </a:rPr>
              <a:t>from </a:t>
            </a:r>
            <a:r>
              <a:rPr sz="2600" spc="-35" dirty="0">
                <a:latin typeface="Alfios"/>
                <a:cs typeface="Alfios"/>
              </a:rPr>
              <a:t>40 </a:t>
            </a:r>
            <a:r>
              <a:rPr sz="2600" spc="-5" dirty="0">
                <a:latin typeface="Alfios"/>
                <a:cs typeface="Alfios"/>
              </a:rPr>
              <a:t>–  </a:t>
            </a:r>
            <a:r>
              <a:rPr sz="2600" spc="-35" dirty="0">
                <a:latin typeface="Alfios"/>
                <a:cs typeface="Alfios"/>
              </a:rPr>
              <a:t>90 </a:t>
            </a:r>
            <a:r>
              <a:rPr sz="2600" spc="-60" dirty="0">
                <a:latin typeface="Alfios"/>
                <a:cs typeface="Alfios"/>
              </a:rPr>
              <a:t>%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70" dirty="0">
                <a:latin typeface="Alfios"/>
                <a:cs typeface="Alfios"/>
              </a:rPr>
              <a:t>lightly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80" dirty="0">
                <a:latin typeface="Alfios"/>
                <a:cs typeface="Alfios"/>
              </a:rPr>
              <a:t>heavily </a:t>
            </a:r>
            <a:r>
              <a:rPr sz="2600" spc="-20" dirty="0">
                <a:latin typeface="Alfios"/>
                <a:cs typeface="Alfios"/>
              </a:rPr>
              <a:t>loaded</a:t>
            </a:r>
            <a:r>
              <a:rPr sz="2600" spc="65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b="1" spc="-30" dirty="0">
                <a:latin typeface="Times New Roman"/>
                <a:cs typeface="Times New Roman"/>
              </a:rPr>
              <a:t>Throughput: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9010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measure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95" dirty="0">
                <a:latin typeface="Alfios"/>
                <a:cs typeface="Alfios"/>
              </a:rPr>
              <a:t>work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10" dirty="0">
                <a:latin typeface="Alfios"/>
                <a:cs typeface="Alfios"/>
              </a:rPr>
              <a:t>terms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process </a:t>
            </a:r>
            <a:r>
              <a:rPr sz="2600" spc="52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completed </a:t>
            </a:r>
            <a:r>
              <a:rPr sz="2600" spc="-15" dirty="0">
                <a:latin typeface="Alfios"/>
                <a:cs typeface="Alfios"/>
              </a:rPr>
              <a:t>per </a:t>
            </a:r>
            <a:r>
              <a:rPr sz="2600" spc="-55" dirty="0">
                <a:latin typeface="Alfios"/>
                <a:cs typeface="Alfios"/>
              </a:rPr>
              <a:t>unit </a:t>
            </a:r>
            <a:r>
              <a:rPr sz="2600" spc="5" dirty="0">
                <a:latin typeface="Alfios"/>
                <a:cs typeface="Alfios"/>
              </a:rPr>
              <a:t>time. </a:t>
            </a:r>
            <a:r>
              <a:rPr sz="2600" spc="-30" dirty="0">
                <a:latin typeface="Alfios"/>
                <a:cs typeface="Alfios"/>
              </a:rPr>
              <a:t>Eg: </a:t>
            </a:r>
            <a:r>
              <a:rPr sz="2600" spc="-13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long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10" dirty="0">
                <a:latin typeface="Alfios"/>
                <a:cs typeface="Alfios"/>
              </a:rPr>
              <a:t>rate </a:t>
            </a:r>
            <a:r>
              <a:rPr sz="2600" spc="-114" dirty="0">
                <a:latin typeface="Alfios"/>
                <a:cs typeface="Alfios"/>
              </a:rPr>
              <a:t>may 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25" dirty="0">
                <a:latin typeface="Alfios"/>
                <a:cs typeface="Alfios"/>
              </a:rPr>
              <a:t>1 </a:t>
            </a:r>
            <a:r>
              <a:rPr sz="2600" spc="-15" dirty="0">
                <a:latin typeface="Alfios"/>
                <a:cs typeface="Alfios"/>
              </a:rPr>
              <a:t>process per </a:t>
            </a:r>
            <a:r>
              <a:rPr sz="2600" spc="-85" dirty="0">
                <a:latin typeface="Alfios"/>
                <a:cs typeface="Alfios"/>
              </a:rPr>
              <a:t>hour,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short </a:t>
            </a:r>
            <a:r>
              <a:rPr sz="2600" spc="-30" dirty="0">
                <a:latin typeface="Alfios"/>
                <a:cs typeface="Alfios"/>
              </a:rPr>
              <a:t>transaction, </a:t>
            </a:r>
            <a:r>
              <a:rPr sz="2600" spc="-60" dirty="0">
                <a:latin typeface="Alfios"/>
                <a:cs typeface="Alfios"/>
              </a:rPr>
              <a:t>throughput </a:t>
            </a:r>
            <a:r>
              <a:rPr sz="2600" spc="-114" dirty="0">
                <a:latin typeface="Alfios"/>
                <a:cs typeface="Alfios"/>
              </a:rPr>
              <a:t>may 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35" dirty="0">
                <a:latin typeface="Alfios"/>
                <a:cs typeface="Alfios"/>
              </a:rPr>
              <a:t>10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5" dirty="0">
                <a:latin typeface="Alfios"/>
                <a:cs typeface="Alfios"/>
              </a:rPr>
              <a:t>per</a:t>
            </a:r>
            <a:r>
              <a:rPr sz="2600" spc="-135" dirty="0">
                <a:latin typeface="Alfios"/>
                <a:cs typeface="Alfios"/>
              </a:rPr>
              <a:t> </a:t>
            </a:r>
            <a:r>
              <a:rPr sz="2600" dirty="0">
                <a:latin typeface="Alfios"/>
                <a:cs typeface="Alfios"/>
              </a:rPr>
              <a:t>second.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075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4000" b="1" spc="-204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40" dirty="0">
                <a:solidFill>
                  <a:srgbClr val="696363"/>
                </a:solidFill>
                <a:latin typeface="Arial"/>
                <a:cs typeface="Arial"/>
              </a:rPr>
              <a:t>Criteria: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8890" cy="4536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b="1" spc="-40" dirty="0">
                <a:latin typeface="Times New Roman"/>
                <a:cs typeface="Times New Roman"/>
              </a:rPr>
              <a:t>Turnaround</a:t>
            </a:r>
            <a:r>
              <a:rPr sz="2200" b="1" spc="-395" dirty="0">
                <a:latin typeface="Times New Roman"/>
                <a:cs typeface="Times New Roman"/>
              </a:rPr>
              <a:t> </a:t>
            </a:r>
            <a:r>
              <a:rPr sz="2200" b="1" spc="-70" dirty="0">
                <a:latin typeface="Times New Roman"/>
                <a:cs typeface="Times New Roman"/>
              </a:rPr>
              <a:t>Time:</a:t>
            </a:r>
            <a:endParaRPr sz="2200">
              <a:latin typeface="Times New Roman"/>
              <a:cs typeface="Times New Roman"/>
            </a:endParaRPr>
          </a:p>
          <a:p>
            <a:pPr marL="286385" indent="-274320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55" dirty="0">
                <a:latin typeface="Alfios"/>
                <a:cs typeface="Alfios"/>
              </a:rPr>
              <a:t>It </a:t>
            </a:r>
            <a:r>
              <a:rPr sz="2200" spc="-20" dirty="0">
                <a:latin typeface="Alfios"/>
                <a:cs typeface="Alfios"/>
              </a:rPr>
              <a:t>is the </a:t>
            </a:r>
            <a:r>
              <a:rPr sz="2200" spc="-25" dirty="0">
                <a:latin typeface="Alfios"/>
                <a:cs typeface="Alfios"/>
              </a:rPr>
              <a:t>sum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15" dirty="0">
                <a:latin typeface="Alfios"/>
                <a:cs typeface="Alfios"/>
              </a:rPr>
              <a:t>periods spent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5" dirty="0">
                <a:latin typeface="Alfios"/>
                <a:cs typeface="Alfios"/>
              </a:rPr>
              <a:t>waiting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15" dirty="0">
                <a:latin typeface="Alfios"/>
                <a:cs typeface="Alfios"/>
              </a:rPr>
              <a:t>get</a:t>
            </a:r>
            <a:r>
              <a:rPr sz="2200" spc="400" dirty="0">
                <a:latin typeface="Alfios"/>
                <a:cs typeface="Alfios"/>
              </a:rPr>
              <a:t> </a:t>
            </a:r>
            <a:r>
              <a:rPr sz="2200" spc="-55" dirty="0">
                <a:latin typeface="Alfios"/>
                <a:cs typeface="Alfios"/>
              </a:rPr>
              <a:t>into memory,</a:t>
            </a:r>
            <a:endParaRPr sz="2200">
              <a:latin typeface="Alfios"/>
              <a:cs typeface="Alfios"/>
            </a:endParaRPr>
          </a:p>
          <a:p>
            <a:pPr marL="286385">
              <a:lnSpc>
                <a:spcPts val="2375"/>
              </a:lnSpc>
            </a:pPr>
            <a:r>
              <a:rPr sz="2200" spc="-30" dirty="0">
                <a:latin typeface="Alfios"/>
                <a:cs typeface="Alfios"/>
              </a:rPr>
              <a:t>waiting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5" dirty="0">
                <a:latin typeface="Alfios"/>
                <a:cs typeface="Alfios"/>
              </a:rPr>
              <a:t>ready </a:t>
            </a:r>
            <a:r>
              <a:rPr sz="2200" spc="5" dirty="0">
                <a:latin typeface="Alfios"/>
                <a:cs typeface="Alfios"/>
              </a:rPr>
              <a:t>queue, </a:t>
            </a:r>
            <a:r>
              <a:rPr sz="2200" spc="-10" dirty="0">
                <a:latin typeface="Alfios"/>
                <a:cs typeface="Alfios"/>
              </a:rPr>
              <a:t>execution </a:t>
            </a:r>
            <a:r>
              <a:rPr sz="2200" spc="-60" dirty="0">
                <a:latin typeface="Alfios"/>
                <a:cs typeface="Alfios"/>
              </a:rPr>
              <a:t>on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30" dirty="0">
                <a:latin typeface="Alfios"/>
                <a:cs typeface="Alfios"/>
              </a:rPr>
              <a:t>doing</a:t>
            </a:r>
            <a:r>
              <a:rPr sz="2200" spc="-360" dirty="0">
                <a:latin typeface="Alfios"/>
                <a:cs typeface="Alfios"/>
              </a:rPr>
              <a:t> </a:t>
            </a:r>
            <a:r>
              <a:rPr sz="2200" spc="-75" dirty="0">
                <a:latin typeface="Alfios"/>
                <a:cs typeface="Alfios"/>
              </a:rPr>
              <a:t>I/O.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70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interval </a:t>
            </a:r>
            <a:r>
              <a:rPr sz="2200" spc="-20" dirty="0">
                <a:latin typeface="Alfios"/>
                <a:cs typeface="Alfios"/>
              </a:rPr>
              <a:t>form the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55" dirty="0">
                <a:latin typeface="Alfios"/>
                <a:cs typeface="Alfios"/>
              </a:rPr>
              <a:t>of </a:t>
            </a:r>
            <a:r>
              <a:rPr sz="2200" spc="-35" dirty="0">
                <a:latin typeface="Alfios"/>
                <a:cs typeface="Alfios"/>
              </a:rPr>
              <a:t>submission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45" dirty="0">
                <a:latin typeface="Alfios"/>
                <a:cs typeface="Alfios"/>
              </a:rPr>
              <a:t>of</a:t>
            </a:r>
            <a:endParaRPr sz="2200">
              <a:latin typeface="Alfios"/>
              <a:cs typeface="Alfios"/>
            </a:endParaRPr>
          </a:p>
          <a:p>
            <a:pPr marR="3775710" algn="r">
              <a:lnSpc>
                <a:spcPts val="2375"/>
              </a:lnSpc>
            </a:pPr>
            <a:r>
              <a:rPr sz="2200" spc="-25" dirty="0">
                <a:latin typeface="Alfios"/>
                <a:cs typeface="Alfios"/>
              </a:rPr>
              <a:t>completion is the </a:t>
            </a:r>
            <a:r>
              <a:rPr sz="2200" spc="-35" dirty="0">
                <a:latin typeface="Alfios"/>
                <a:cs typeface="Alfios"/>
              </a:rPr>
              <a:t>turnaround</a:t>
            </a:r>
            <a:r>
              <a:rPr sz="2200" spc="-19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time.</a:t>
            </a:r>
            <a:endParaRPr sz="2200">
              <a:latin typeface="Alfios"/>
              <a:cs typeface="Alfios"/>
            </a:endParaRPr>
          </a:p>
          <a:p>
            <a:pPr marL="273685" marR="3803015" indent="-273685" algn="r">
              <a:lnSpc>
                <a:spcPct val="100000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73685" algn="l"/>
                <a:tab pos="287020" algn="l"/>
              </a:tabLst>
            </a:pPr>
            <a:r>
              <a:rPr sz="2200" spc="-55" dirty="0">
                <a:latin typeface="Alfios"/>
                <a:cs typeface="Alfios"/>
              </a:rPr>
              <a:t>Waiting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25" dirty="0">
                <a:latin typeface="Alfios"/>
                <a:cs typeface="Alfios"/>
              </a:rPr>
              <a:t>plus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10" dirty="0">
                <a:latin typeface="Alfios"/>
                <a:cs typeface="Alfios"/>
              </a:rPr>
              <a:t>service</a:t>
            </a:r>
            <a:r>
              <a:rPr sz="2200" spc="-27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time.</a:t>
            </a:r>
            <a:endParaRPr sz="2200">
              <a:latin typeface="Alfios"/>
              <a:cs typeface="Alfios"/>
            </a:endParaRPr>
          </a:p>
          <a:p>
            <a:pPr marL="286385" marR="15875" indent="-274320">
              <a:lnSpc>
                <a:spcPct val="80000"/>
              </a:lnSpc>
              <a:spcBef>
                <a:spcPts val="60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b="1" spc="-45" dirty="0">
                <a:latin typeface="Times New Roman"/>
                <a:cs typeface="Times New Roman"/>
              </a:rPr>
              <a:t>Turnaround </a:t>
            </a:r>
            <a:r>
              <a:rPr sz="2200" b="1" spc="60" dirty="0">
                <a:latin typeface="Times New Roman"/>
                <a:cs typeface="Times New Roman"/>
              </a:rPr>
              <a:t>time</a:t>
            </a:r>
            <a:r>
              <a:rPr sz="2200" spc="60" dirty="0">
                <a:latin typeface="Alfios"/>
                <a:cs typeface="Alfios"/>
              </a:rPr>
              <a:t>= </a:t>
            </a:r>
            <a:r>
              <a:rPr sz="2200" spc="-50" dirty="0">
                <a:latin typeface="Alfios"/>
                <a:cs typeface="Alfios"/>
              </a:rPr>
              <a:t>Time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5" dirty="0">
                <a:latin typeface="Alfios"/>
                <a:cs typeface="Alfios"/>
              </a:rPr>
              <a:t>completion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30" dirty="0">
                <a:latin typeface="Alfios"/>
                <a:cs typeface="Alfios"/>
              </a:rPr>
              <a:t>job </a:t>
            </a:r>
            <a:r>
              <a:rPr sz="2200" spc="150" dirty="0">
                <a:latin typeface="Alfios"/>
                <a:cs typeface="Alfios"/>
              </a:rPr>
              <a:t>- </a:t>
            </a:r>
            <a:r>
              <a:rPr sz="2200" spc="-45" dirty="0">
                <a:latin typeface="Alfios"/>
                <a:cs typeface="Alfios"/>
              </a:rPr>
              <a:t>Time of </a:t>
            </a:r>
            <a:r>
              <a:rPr sz="2200" spc="-35" dirty="0">
                <a:latin typeface="Alfios"/>
                <a:cs typeface="Alfios"/>
              </a:rPr>
              <a:t>submission  </a:t>
            </a:r>
            <a:r>
              <a:rPr sz="2200" spc="-45" dirty="0">
                <a:latin typeface="Alfios"/>
                <a:cs typeface="Alfios"/>
              </a:rPr>
              <a:t>of job.</a:t>
            </a:r>
            <a:r>
              <a:rPr sz="2200" spc="-140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(waiting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time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280" dirty="0">
                <a:latin typeface="Alfios"/>
                <a:cs typeface="Alfios"/>
              </a:rPr>
              <a:t>+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service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time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or </a:t>
            </a:r>
            <a:r>
              <a:rPr sz="2200" spc="-25" dirty="0">
                <a:latin typeface="Alfios"/>
                <a:cs typeface="Alfios"/>
              </a:rPr>
              <a:t>burst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time)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b="1" spc="-45" dirty="0">
                <a:latin typeface="Times New Roman"/>
                <a:cs typeface="Times New Roman"/>
              </a:rPr>
              <a:t>Waiting</a:t>
            </a:r>
            <a:r>
              <a:rPr sz="2200" b="1" spc="-9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time:</a:t>
            </a:r>
            <a:endParaRPr sz="22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5" dirty="0">
                <a:latin typeface="Alfios"/>
                <a:cs typeface="Alfios"/>
              </a:rPr>
              <a:t>its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0" dirty="0">
                <a:latin typeface="Alfios"/>
                <a:cs typeface="Alfios"/>
              </a:rPr>
              <a:t>sum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0" dirty="0">
                <a:latin typeface="Alfios"/>
                <a:cs typeface="Alfios"/>
              </a:rPr>
              <a:t>periods </a:t>
            </a:r>
            <a:r>
              <a:rPr sz="2200" spc="-30" dirty="0">
                <a:latin typeface="Alfios"/>
                <a:cs typeface="Alfios"/>
              </a:rPr>
              <a:t>waiting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ready</a:t>
            </a:r>
            <a:r>
              <a:rPr sz="2200" spc="-370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queue.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b="1" dirty="0">
                <a:latin typeface="Times New Roman"/>
                <a:cs typeface="Times New Roman"/>
              </a:rPr>
              <a:t>Response</a:t>
            </a:r>
            <a:r>
              <a:rPr sz="2200" b="1" spc="-100" dirty="0">
                <a:latin typeface="Times New Roman"/>
                <a:cs typeface="Times New Roman"/>
              </a:rPr>
              <a:t> </a:t>
            </a:r>
            <a:r>
              <a:rPr sz="2200" b="1" spc="-20" dirty="0">
                <a:latin typeface="Times New Roman"/>
                <a:cs typeface="Times New Roman"/>
              </a:rPr>
              <a:t>time:</a:t>
            </a:r>
            <a:endParaRPr sz="22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interactive system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turnaround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best</a:t>
            </a:r>
            <a:r>
              <a:rPr sz="2200" spc="-400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criteria.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ts val="2375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20" dirty="0">
                <a:latin typeface="Alfios"/>
                <a:cs typeface="Alfios"/>
              </a:rPr>
              <a:t>Response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20" dirty="0">
                <a:latin typeface="Alfios"/>
                <a:cs typeface="Alfios"/>
              </a:rPr>
              <a:t>is the </a:t>
            </a:r>
            <a:r>
              <a:rPr sz="2200" spc="-40" dirty="0">
                <a:latin typeface="Alfios"/>
                <a:cs typeface="Alfios"/>
              </a:rPr>
              <a:t>amount </a:t>
            </a:r>
            <a:r>
              <a:rPr sz="2200" spc="-55" dirty="0">
                <a:latin typeface="Alfios"/>
                <a:cs typeface="Alfios"/>
              </a:rPr>
              <a:t>of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40" dirty="0">
                <a:latin typeface="Alfios"/>
                <a:cs typeface="Alfios"/>
              </a:rPr>
              <a:t>it </a:t>
            </a:r>
            <a:r>
              <a:rPr sz="2200" spc="-30" dirty="0">
                <a:latin typeface="Alfios"/>
                <a:cs typeface="Alfios"/>
              </a:rPr>
              <a:t>takes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5" dirty="0">
                <a:latin typeface="Alfios"/>
                <a:cs typeface="Alfios"/>
              </a:rPr>
              <a:t>start </a:t>
            </a:r>
            <a:r>
              <a:rPr sz="2200" spc="-25" dirty="0">
                <a:latin typeface="Alfios"/>
                <a:cs typeface="Alfios"/>
              </a:rPr>
              <a:t>responding, </a:t>
            </a:r>
            <a:r>
              <a:rPr sz="2200" spc="-45" dirty="0">
                <a:latin typeface="Alfios"/>
                <a:cs typeface="Alfios"/>
              </a:rPr>
              <a:t>not</a:t>
            </a:r>
            <a:r>
              <a:rPr sz="2200" spc="-229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the</a:t>
            </a:r>
            <a:endParaRPr sz="2200">
              <a:latin typeface="Alfios"/>
              <a:cs typeface="Alfios"/>
            </a:endParaRPr>
          </a:p>
          <a:p>
            <a:pPr marL="286385">
              <a:lnSpc>
                <a:spcPts val="2375"/>
              </a:lnSpc>
            </a:pP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40" dirty="0">
                <a:latin typeface="Alfios"/>
                <a:cs typeface="Alfios"/>
              </a:rPr>
              <a:t>taken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30" dirty="0">
                <a:latin typeface="Alfios"/>
                <a:cs typeface="Alfios"/>
              </a:rPr>
              <a:t>output </a:t>
            </a:r>
            <a:r>
              <a:rPr sz="2200" spc="-45" dirty="0">
                <a:latin typeface="Alfios"/>
                <a:cs typeface="Alfios"/>
              </a:rPr>
              <a:t>that</a:t>
            </a:r>
            <a:r>
              <a:rPr sz="2200" spc="-24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response.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20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r>
              <a:rPr sz="4000" spc="-5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35" dirty="0">
                <a:solidFill>
                  <a:srgbClr val="696363"/>
                </a:solidFill>
                <a:latin typeface="Trebuchet MS"/>
                <a:cs typeface="Trebuchet MS"/>
              </a:rPr>
              <a:t>Queues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30159" cy="420941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914400" algn="just">
              <a:lnSpc>
                <a:spcPct val="80000"/>
              </a:lnSpc>
              <a:spcBef>
                <a:spcPts val="675"/>
              </a:spcBef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114" dirty="0">
                <a:latin typeface="Alfios"/>
                <a:cs typeface="Alfios"/>
              </a:rPr>
              <a:t>OS </a:t>
            </a:r>
            <a:r>
              <a:rPr sz="2400" spc="-50" dirty="0">
                <a:latin typeface="Alfios"/>
                <a:cs typeface="Alfios"/>
              </a:rPr>
              <a:t>maintains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100" dirty="0">
                <a:latin typeface="Alfios"/>
                <a:cs typeface="Alfios"/>
              </a:rPr>
              <a:t>PCBs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Scheduling </a:t>
            </a:r>
            <a:r>
              <a:rPr sz="2400" spc="-15" dirty="0">
                <a:latin typeface="Alfios"/>
                <a:cs typeface="Alfios"/>
              </a:rPr>
              <a:t>Queues.  </a:t>
            </a: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100" dirty="0">
                <a:latin typeface="Alfios"/>
                <a:cs typeface="Alfios"/>
              </a:rPr>
              <a:t>OS </a:t>
            </a:r>
            <a:r>
              <a:rPr sz="2400" spc="-50" dirty="0">
                <a:latin typeface="Alfios"/>
                <a:cs typeface="Alfios"/>
              </a:rPr>
              <a:t>maintains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separate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15" dirty="0">
                <a:latin typeface="Alfios"/>
                <a:cs typeface="Alfios"/>
              </a:rPr>
              <a:t>each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process </a:t>
            </a:r>
            <a:r>
              <a:rPr sz="2400" spc="-5" dirty="0">
                <a:latin typeface="Alfios"/>
                <a:cs typeface="Alfios"/>
              </a:rPr>
              <a:t>states </a:t>
            </a:r>
            <a:r>
              <a:rPr sz="2400" spc="-40" dirty="0">
                <a:latin typeface="Alfios"/>
                <a:cs typeface="Alfios"/>
              </a:rPr>
              <a:t>and  </a:t>
            </a:r>
            <a:r>
              <a:rPr sz="2400" spc="-100" dirty="0">
                <a:latin typeface="Alfios"/>
                <a:cs typeface="Alfios"/>
              </a:rPr>
              <a:t>PCBs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same execution </a:t>
            </a:r>
            <a:r>
              <a:rPr sz="2400" spc="-5" dirty="0">
                <a:latin typeface="Alfios"/>
                <a:cs typeface="Alfios"/>
              </a:rPr>
              <a:t>state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5" dirty="0">
                <a:latin typeface="Alfios"/>
                <a:cs typeface="Alfios"/>
              </a:rPr>
              <a:t>placed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spc="-5" dirty="0">
                <a:latin typeface="Alfios"/>
                <a:cs typeface="Alfios"/>
              </a:rPr>
              <a:t>same </a:t>
            </a:r>
            <a:r>
              <a:rPr sz="2400" spc="10" dirty="0">
                <a:latin typeface="Alfios"/>
                <a:cs typeface="Alfios"/>
              </a:rPr>
              <a:t>queue. </a:t>
            </a:r>
            <a:r>
              <a:rPr sz="2400" spc="-35" dirty="0">
                <a:latin typeface="Alfios"/>
                <a:cs typeface="Alfios"/>
              </a:rPr>
              <a:t>When the </a:t>
            </a:r>
            <a:r>
              <a:rPr sz="2400" spc="-5" dirty="0">
                <a:latin typeface="Alfios"/>
                <a:cs typeface="Alfios"/>
              </a:rPr>
              <a:t>state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0" dirty="0">
                <a:latin typeface="Alfios"/>
                <a:cs typeface="Alfios"/>
              </a:rPr>
              <a:t>changed,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140" dirty="0">
                <a:latin typeface="Alfios"/>
                <a:cs typeface="Alfios"/>
              </a:rPr>
              <a:t>PCB </a:t>
            </a:r>
            <a:r>
              <a:rPr sz="2400" spc="-25" dirty="0">
                <a:latin typeface="Alfios"/>
                <a:cs typeface="Alfios"/>
              </a:rPr>
              <a:t>is  </a:t>
            </a:r>
            <a:r>
              <a:rPr sz="2400" spc="-50" dirty="0">
                <a:latin typeface="Alfios"/>
                <a:cs typeface="Alfios"/>
              </a:rPr>
              <a:t>unlinked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20" dirty="0">
                <a:latin typeface="Alfios"/>
                <a:cs typeface="Alfios"/>
              </a:rPr>
              <a:t>its current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45" dirty="0">
                <a:latin typeface="Alfios"/>
                <a:cs typeface="Alfios"/>
              </a:rPr>
              <a:t>moved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25" dirty="0">
                <a:latin typeface="Alfios"/>
                <a:cs typeface="Alfios"/>
              </a:rPr>
              <a:t>new </a:t>
            </a:r>
            <a:r>
              <a:rPr sz="2400" spc="-5" dirty="0">
                <a:latin typeface="Alfios"/>
                <a:cs typeface="Alfios"/>
              </a:rPr>
              <a:t>state</a:t>
            </a:r>
            <a:r>
              <a:rPr sz="2400" spc="-40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12700" marR="412115" indent="914400" algn="just">
              <a:lnSpc>
                <a:spcPts val="2310"/>
              </a:lnSpc>
              <a:spcBef>
                <a:spcPts val="575"/>
              </a:spcBef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Operating </a:t>
            </a:r>
            <a:r>
              <a:rPr sz="2400" spc="-35" dirty="0">
                <a:latin typeface="Alfios"/>
                <a:cs typeface="Alfios"/>
              </a:rPr>
              <a:t>System </a:t>
            </a:r>
            <a:r>
              <a:rPr sz="2400" spc="-45" dirty="0">
                <a:latin typeface="Alfios"/>
                <a:cs typeface="Alfios"/>
              </a:rPr>
              <a:t>maintains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following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important 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5" dirty="0">
                <a:latin typeface="Alfios"/>
                <a:cs typeface="Alfios"/>
              </a:rPr>
              <a:t>queues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−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4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b="1" spc="-85" dirty="0">
                <a:latin typeface="Times New Roman"/>
                <a:cs typeface="Times New Roman"/>
              </a:rPr>
              <a:t>Job </a:t>
            </a:r>
            <a:r>
              <a:rPr sz="2400" b="1" spc="30" dirty="0">
                <a:latin typeface="Times New Roman"/>
                <a:cs typeface="Times New Roman"/>
              </a:rPr>
              <a:t>queue </a:t>
            </a:r>
            <a:r>
              <a:rPr sz="2400" spc="35" dirty="0">
                <a:latin typeface="Alfios"/>
                <a:cs typeface="Alfios"/>
              </a:rPr>
              <a:t>−This</a:t>
            </a:r>
            <a:r>
              <a:rPr sz="2400" spc="-42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queue </a:t>
            </a:r>
            <a:r>
              <a:rPr sz="2400" spc="-20" dirty="0">
                <a:latin typeface="Alfios"/>
                <a:cs typeface="Alfios"/>
              </a:rPr>
              <a:t>keeps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system.</a:t>
            </a:r>
            <a:endParaRPr sz="2400">
              <a:latin typeface="Alfios"/>
              <a:cs typeface="Alfios"/>
            </a:endParaRPr>
          </a:p>
          <a:p>
            <a:pPr marL="286385" marR="274320" indent="-274320" algn="just">
              <a:lnSpc>
                <a:spcPct val="801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b="1" spc="-45" dirty="0">
                <a:latin typeface="Times New Roman"/>
                <a:cs typeface="Times New Roman"/>
              </a:rPr>
              <a:t>Ready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30" dirty="0">
                <a:latin typeface="Times New Roman"/>
                <a:cs typeface="Times New Roman"/>
              </a:rPr>
              <a:t>queue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spc="35" dirty="0">
                <a:latin typeface="Alfios"/>
                <a:cs typeface="Alfios"/>
              </a:rPr>
              <a:t>−This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queue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keeps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set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all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processes</a:t>
            </a:r>
            <a:r>
              <a:rPr sz="2400" spc="-60" dirty="0">
                <a:latin typeface="Alfios"/>
                <a:cs typeface="Alfios"/>
              </a:rPr>
              <a:t> residing 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5" dirty="0">
                <a:latin typeface="Alfios"/>
                <a:cs typeface="Alfios"/>
              </a:rPr>
              <a:t>main </a:t>
            </a:r>
            <a:r>
              <a:rPr sz="2400" spc="-60" dirty="0">
                <a:latin typeface="Alfios"/>
                <a:cs typeface="Alfios"/>
              </a:rPr>
              <a:t>memory, </a:t>
            </a:r>
            <a:r>
              <a:rPr sz="2400" spc="-45" dirty="0">
                <a:latin typeface="Alfios"/>
                <a:cs typeface="Alfios"/>
              </a:rPr>
              <a:t>ready and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25" dirty="0">
                <a:latin typeface="Alfios"/>
                <a:cs typeface="Alfios"/>
              </a:rPr>
              <a:t>execute.</a:t>
            </a:r>
            <a:r>
              <a:rPr sz="2400" spc="-515" dirty="0">
                <a:latin typeface="Alfios"/>
                <a:cs typeface="Alfios"/>
              </a:rPr>
              <a:t> </a:t>
            </a:r>
            <a:r>
              <a:rPr sz="2400" spc="-254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new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 </a:t>
            </a:r>
            <a:r>
              <a:rPr sz="2400" spc="-65" dirty="0">
                <a:latin typeface="Alfios"/>
                <a:cs typeface="Alfios"/>
              </a:rPr>
              <a:t>always </a:t>
            </a:r>
            <a:r>
              <a:rPr sz="2400" spc="-35" dirty="0">
                <a:latin typeface="Alfios"/>
                <a:cs typeface="Alfios"/>
              </a:rPr>
              <a:t>put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marR="803275" indent="-274320" algn="just">
              <a:lnSpc>
                <a:spcPts val="2310"/>
              </a:lnSpc>
              <a:spcBef>
                <a:spcPts val="5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b="1" spc="30" dirty="0">
                <a:latin typeface="Times New Roman"/>
                <a:cs typeface="Times New Roman"/>
              </a:rPr>
              <a:t>Device </a:t>
            </a:r>
            <a:r>
              <a:rPr sz="2400" b="1" spc="15" dirty="0">
                <a:latin typeface="Times New Roman"/>
                <a:cs typeface="Times New Roman"/>
              </a:rPr>
              <a:t>queues </a:t>
            </a:r>
            <a:r>
              <a:rPr sz="2400" spc="80" dirty="0">
                <a:latin typeface="Alfios"/>
                <a:cs typeface="Alfios"/>
              </a:rPr>
              <a:t>−The</a:t>
            </a:r>
            <a:r>
              <a:rPr sz="2400" spc="-43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15" dirty="0">
                <a:latin typeface="Alfios"/>
                <a:cs typeface="Alfios"/>
              </a:rPr>
              <a:t>are </a:t>
            </a:r>
            <a:r>
              <a:rPr sz="2400" spc="-40" dirty="0">
                <a:latin typeface="Alfios"/>
                <a:cs typeface="Alfios"/>
              </a:rPr>
              <a:t>blocked </a:t>
            </a:r>
            <a:r>
              <a:rPr sz="2400" spc="5" dirty="0">
                <a:latin typeface="Alfios"/>
                <a:cs typeface="Alfios"/>
              </a:rPr>
              <a:t>due </a:t>
            </a:r>
            <a:r>
              <a:rPr sz="2400" spc="-190" dirty="0">
                <a:latin typeface="Alfios"/>
                <a:cs typeface="Alfios"/>
              </a:rPr>
              <a:t>to  </a:t>
            </a:r>
            <a:r>
              <a:rPr sz="2400" spc="-55" dirty="0">
                <a:latin typeface="Alfios"/>
                <a:cs typeface="Alfios"/>
              </a:rPr>
              <a:t>unavailability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55" dirty="0">
                <a:latin typeface="Alfios"/>
                <a:cs typeface="Alfios"/>
              </a:rPr>
              <a:t>an </a:t>
            </a:r>
            <a:r>
              <a:rPr sz="2400" spc="-75" dirty="0">
                <a:latin typeface="Alfios"/>
                <a:cs typeface="Alfios"/>
              </a:rPr>
              <a:t>I/O </a:t>
            </a:r>
            <a:r>
              <a:rPr sz="2400" spc="-5" dirty="0">
                <a:latin typeface="Alfios"/>
                <a:cs typeface="Alfios"/>
              </a:rPr>
              <a:t>device </a:t>
            </a:r>
            <a:r>
              <a:rPr sz="2400" spc="-20" dirty="0">
                <a:latin typeface="Alfios"/>
                <a:cs typeface="Alfios"/>
              </a:rPr>
              <a:t>constitute </a:t>
            </a:r>
            <a:r>
              <a:rPr sz="2400" spc="-50" dirty="0">
                <a:latin typeface="Alfios"/>
                <a:cs typeface="Alfios"/>
              </a:rPr>
              <a:t>this</a:t>
            </a:r>
            <a:r>
              <a:rPr sz="2400" spc="-25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92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4" dirty="0">
                <a:solidFill>
                  <a:srgbClr val="696363"/>
                </a:solidFill>
                <a:latin typeface="Trebuchet MS"/>
                <a:cs typeface="Trebuchet MS"/>
              </a:rPr>
              <a:t>Creation..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5344" y="1366926"/>
            <a:ext cx="7680325" cy="447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390"/>
              </a:spcBef>
            </a:pPr>
            <a:r>
              <a:rPr sz="2600" spc="-140" dirty="0">
                <a:latin typeface="Alfios"/>
                <a:cs typeface="Alfios"/>
              </a:rPr>
              <a:t>And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85" dirty="0">
                <a:latin typeface="Alfios"/>
                <a:cs typeface="Alfios"/>
              </a:rPr>
              <a:t>this???</a:t>
            </a:r>
            <a:endParaRPr sz="2600">
              <a:latin typeface="Alfios"/>
              <a:cs typeface="Alfios"/>
            </a:endParaRPr>
          </a:p>
          <a:p>
            <a:pPr marL="50165" marR="6523990">
              <a:lnSpc>
                <a:spcPct val="109300"/>
              </a:lnSpc>
            </a:pPr>
            <a:r>
              <a:rPr sz="2600" spc="30" dirty="0">
                <a:latin typeface="Alfios"/>
                <a:cs typeface="Alfios"/>
              </a:rPr>
              <a:t>1.</a:t>
            </a:r>
            <a:r>
              <a:rPr sz="2600" spc="-24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main()  </a:t>
            </a:r>
            <a:r>
              <a:rPr sz="2600" spc="30" dirty="0">
                <a:latin typeface="Alfios"/>
                <a:cs typeface="Alfios"/>
              </a:rPr>
              <a:t>2.</a:t>
            </a:r>
            <a:r>
              <a:rPr sz="2600" spc="-165" dirty="0">
                <a:latin typeface="Alfios"/>
                <a:cs typeface="Alfios"/>
              </a:rPr>
              <a:t> </a:t>
            </a: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  <a:p>
            <a:pPr marL="965200" indent="-915669">
              <a:lnSpc>
                <a:spcPct val="100000"/>
              </a:lnSpc>
              <a:spcBef>
                <a:spcPts val="290"/>
              </a:spcBef>
              <a:buAutoNum type="arabicPeriod" startAt="3"/>
              <a:tabLst>
                <a:tab pos="965200" algn="l"/>
                <a:tab pos="965835" algn="l"/>
              </a:tabLst>
            </a:pPr>
            <a:r>
              <a:rPr sz="2600" spc="-35" dirty="0">
                <a:latin typeface="Alfios"/>
                <a:cs typeface="Alfios"/>
              </a:rPr>
              <a:t>fork();</a:t>
            </a:r>
            <a:endParaRPr sz="2600">
              <a:latin typeface="Alfios"/>
              <a:cs typeface="Alfios"/>
            </a:endParaRPr>
          </a:p>
          <a:p>
            <a:pPr marL="965200" indent="-915669">
              <a:lnSpc>
                <a:spcPct val="100000"/>
              </a:lnSpc>
              <a:spcBef>
                <a:spcPts val="290"/>
              </a:spcBef>
              <a:buAutoNum type="arabicPeriod" startAt="3"/>
              <a:tabLst>
                <a:tab pos="965200" algn="l"/>
                <a:tab pos="965835" algn="l"/>
              </a:tabLst>
            </a:pPr>
            <a:r>
              <a:rPr sz="2600" spc="-35" dirty="0">
                <a:latin typeface="Alfios"/>
                <a:cs typeface="Alfios"/>
              </a:rPr>
              <a:t>fork();</a:t>
            </a:r>
            <a:endParaRPr sz="2600">
              <a:latin typeface="Alfios"/>
              <a:cs typeface="Alfios"/>
            </a:endParaRPr>
          </a:p>
          <a:p>
            <a:pPr marL="965200" indent="-915669">
              <a:lnSpc>
                <a:spcPct val="100000"/>
              </a:lnSpc>
              <a:spcBef>
                <a:spcPts val="290"/>
              </a:spcBef>
              <a:buAutoNum type="arabicPeriod" startAt="3"/>
              <a:tabLst>
                <a:tab pos="965200" algn="l"/>
                <a:tab pos="965835" algn="l"/>
              </a:tabLst>
            </a:pPr>
            <a:r>
              <a:rPr sz="2600" spc="-35" dirty="0">
                <a:latin typeface="Alfios"/>
                <a:cs typeface="Alfios"/>
              </a:rPr>
              <a:t>fork();</a:t>
            </a:r>
            <a:endParaRPr sz="2600">
              <a:latin typeface="Alfios"/>
              <a:cs typeface="Alfios"/>
            </a:endParaRPr>
          </a:p>
          <a:p>
            <a:pPr marL="50800" marR="4933950">
              <a:lnSpc>
                <a:spcPct val="109300"/>
              </a:lnSpc>
              <a:buAutoNum type="arabicPeriod" startAt="3"/>
              <a:tabLst>
                <a:tab pos="965200" algn="l"/>
                <a:tab pos="965835" algn="l"/>
              </a:tabLst>
            </a:pPr>
            <a:r>
              <a:rPr sz="2600" spc="-70" dirty="0">
                <a:latin typeface="Alfios"/>
                <a:cs typeface="Alfios"/>
              </a:rPr>
              <a:t>p</a:t>
            </a:r>
            <a:r>
              <a:rPr sz="2600" dirty="0">
                <a:latin typeface="Alfios"/>
                <a:cs typeface="Alfios"/>
              </a:rPr>
              <a:t>r</a:t>
            </a:r>
            <a:r>
              <a:rPr sz="2600" spc="-60" dirty="0">
                <a:latin typeface="Alfios"/>
                <a:cs typeface="Alfios"/>
              </a:rPr>
              <a:t>int</a:t>
            </a:r>
            <a:r>
              <a:rPr sz="2600" spc="-45" dirty="0">
                <a:latin typeface="Alfios"/>
                <a:cs typeface="Alfios"/>
              </a:rPr>
              <a:t>f</a:t>
            </a:r>
            <a:r>
              <a:rPr sz="2600" spc="-340" dirty="0">
                <a:latin typeface="Alfios"/>
                <a:cs typeface="Alfios"/>
              </a:rPr>
              <a:t>(</a:t>
            </a:r>
            <a:r>
              <a:rPr sz="2600" spc="-805" dirty="0">
                <a:latin typeface="Alfios"/>
                <a:cs typeface="Alfios"/>
              </a:rPr>
              <a:t>―</a:t>
            </a:r>
            <a:r>
              <a:rPr sz="2600" spc="-35" dirty="0">
                <a:latin typeface="Alfios"/>
                <a:cs typeface="Alfios"/>
              </a:rPr>
              <a:t>hell</a:t>
            </a:r>
            <a:r>
              <a:rPr sz="2600" spc="-60" dirty="0">
                <a:latin typeface="Alfios"/>
                <a:cs typeface="Alfios"/>
              </a:rPr>
              <a:t>o</a:t>
            </a:r>
            <a:r>
              <a:rPr sz="2600" spc="-229" dirty="0">
                <a:latin typeface="Alfios"/>
                <a:cs typeface="Alfios"/>
              </a:rPr>
              <a:t>‖</a:t>
            </a:r>
            <a:r>
              <a:rPr sz="2600" spc="-155" dirty="0">
                <a:latin typeface="Alfios"/>
                <a:cs typeface="Alfios"/>
              </a:rPr>
              <a:t>)</a:t>
            </a:r>
            <a:r>
              <a:rPr sz="2600" spc="100" dirty="0">
                <a:latin typeface="Alfios"/>
                <a:cs typeface="Alfios"/>
              </a:rPr>
              <a:t>;  </a:t>
            </a:r>
            <a:r>
              <a:rPr sz="2600" spc="30" dirty="0">
                <a:latin typeface="Alfios"/>
                <a:cs typeface="Alfios"/>
              </a:rPr>
              <a:t>7.</a:t>
            </a:r>
            <a:r>
              <a:rPr sz="2600" spc="-160" dirty="0">
                <a:latin typeface="Alfios"/>
                <a:cs typeface="Alfios"/>
              </a:rPr>
              <a:t> </a:t>
            </a: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  <a:p>
            <a:pPr marL="241935" indent="-191770">
              <a:lnSpc>
                <a:spcPts val="4690"/>
              </a:lnSpc>
              <a:buChar char="•"/>
              <a:tabLst>
                <a:tab pos="242570" algn="l"/>
              </a:tabLst>
            </a:pP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30" dirty="0">
                <a:latin typeface="Alfios"/>
                <a:cs typeface="Alfios"/>
              </a:rPr>
              <a:t>consists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4000" b="1" spc="30" dirty="0">
                <a:latin typeface="Times New Roman"/>
                <a:cs typeface="Times New Roman"/>
              </a:rPr>
              <a:t>n</a:t>
            </a:r>
            <a:r>
              <a:rPr sz="4000" b="1" spc="-565" dirty="0">
                <a:latin typeface="Times New Roman"/>
                <a:cs typeface="Times New Roman"/>
              </a:rPr>
              <a:t> </a:t>
            </a:r>
            <a:r>
              <a:rPr sz="2600" b="1" spc="-5" dirty="0">
                <a:latin typeface="Times New Roman"/>
                <a:cs typeface="Times New Roman"/>
              </a:rPr>
              <a:t>fork</a:t>
            </a:r>
            <a:r>
              <a:rPr sz="2600" spc="-5" dirty="0">
                <a:latin typeface="Alfios"/>
                <a:cs typeface="Alfios"/>
              </a:rPr>
              <a:t>() </a:t>
            </a:r>
            <a:r>
              <a:rPr sz="2600" spc="-20" dirty="0">
                <a:latin typeface="Alfios"/>
                <a:cs typeface="Alfios"/>
              </a:rPr>
              <a:t>calls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dirty="0">
                <a:latin typeface="Alfios"/>
                <a:cs typeface="Alfios"/>
              </a:rPr>
              <a:t>create </a:t>
            </a:r>
            <a:r>
              <a:rPr sz="2600" b="1" spc="-35" dirty="0">
                <a:latin typeface="Times New Roman"/>
                <a:cs typeface="Times New Roman"/>
              </a:rPr>
              <a:t>2</a:t>
            </a:r>
            <a:r>
              <a:rPr sz="2550" b="1" spc="-52" baseline="26143" dirty="0">
                <a:latin typeface="Times New Roman"/>
                <a:cs typeface="Times New Roman"/>
              </a:rPr>
              <a:t>n</a:t>
            </a:r>
            <a:r>
              <a:rPr sz="2600" b="1" spc="-35" dirty="0">
                <a:latin typeface="Times New Roman"/>
                <a:cs typeface="Times New Roman"/>
              </a:rPr>
              <a:t>-1</a:t>
            </a:r>
            <a:endParaRPr sz="2600">
              <a:latin typeface="Times New Roman"/>
              <a:cs typeface="Times New Roman"/>
            </a:endParaRPr>
          </a:p>
          <a:p>
            <a:pPr marL="324485">
              <a:lnSpc>
                <a:spcPts val="3040"/>
              </a:lnSpc>
            </a:pPr>
            <a:r>
              <a:rPr sz="2600" spc="-25" dirty="0">
                <a:latin typeface="Alfios"/>
                <a:cs typeface="Alfios"/>
              </a:rPr>
              <a:t>childprocess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18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20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-5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r>
              <a:rPr sz="4000" spc="-53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35" dirty="0">
                <a:solidFill>
                  <a:srgbClr val="696363"/>
                </a:solidFill>
                <a:latin typeface="Trebuchet MS"/>
                <a:cs typeface="Trebuchet MS"/>
              </a:rPr>
              <a:t>Queues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3357" y="1915478"/>
            <a:ext cx="7603096" cy="41123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3467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35" dirty="0">
                <a:solidFill>
                  <a:srgbClr val="696363"/>
                </a:solidFill>
                <a:latin typeface="Trebuchet MS"/>
                <a:cs typeface="Trebuchet MS"/>
              </a:rPr>
              <a:t>Two-State </a:t>
            </a: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Model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7568565" cy="435356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64135" indent="914400">
              <a:lnSpc>
                <a:spcPts val="2590"/>
              </a:lnSpc>
              <a:spcBef>
                <a:spcPts val="425"/>
              </a:spcBef>
            </a:pPr>
            <a:r>
              <a:rPr sz="2400" spc="-50" dirty="0">
                <a:latin typeface="Alfios"/>
                <a:cs typeface="Alfios"/>
              </a:rPr>
              <a:t>Two-state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10" dirty="0">
                <a:latin typeface="Alfios"/>
                <a:cs typeface="Alfios"/>
              </a:rPr>
              <a:t>model </a:t>
            </a:r>
            <a:r>
              <a:rPr sz="2400" dirty="0">
                <a:latin typeface="Alfios"/>
                <a:cs typeface="Alfios"/>
              </a:rPr>
              <a:t>refers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45" dirty="0">
                <a:latin typeface="Alfios"/>
                <a:cs typeface="Alfios"/>
              </a:rPr>
              <a:t>running and</a:t>
            </a:r>
            <a:r>
              <a:rPr sz="2400" spc="-30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non-running  </a:t>
            </a:r>
            <a:r>
              <a:rPr sz="2400" spc="-5" dirty="0">
                <a:latin typeface="Alfios"/>
                <a:cs typeface="Alfios"/>
              </a:rPr>
              <a:t>states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15" dirty="0">
                <a:latin typeface="Alfios"/>
                <a:cs typeface="Alfios"/>
              </a:rPr>
              <a:t>are </a:t>
            </a:r>
            <a:r>
              <a:rPr sz="2400" dirty="0">
                <a:latin typeface="Alfios"/>
                <a:cs typeface="Alfios"/>
              </a:rPr>
              <a:t>described </a:t>
            </a:r>
            <a:r>
              <a:rPr sz="2400" spc="-30" dirty="0">
                <a:latin typeface="Alfios"/>
                <a:cs typeface="Alfios"/>
              </a:rPr>
              <a:t>below</a:t>
            </a:r>
            <a:r>
              <a:rPr sz="2400" spc="-22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−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15" dirty="0">
                <a:latin typeface="Times New Roman"/>
                <a:cs typeface="Times New Roman"/>
              </a:rPr>
              <a:t>Running</a:t>
            </a:r>
            <a:endParaRPr sz="2400">
              <a:latin typeface="Times New Roman"/>
              <a:cs typeface="Times New Roman"/>
            </a:endParaRPr>
          </a:p>
          <a:p>
            <a:pPr marL="332105" marR="684530">
              <a:lnSpc>
                <a:spcPts val="2380"/>
              </a:lnSpc>
              <a:spcBef>
                <a:spcPts val="450"/>
              </a:spcBef>
            </a:pPr>
            <a:r>
              <a:rPr sz="2200" spc="-35" dirty="0">
                <a:latin typeface="Alfios"/>
                <a:cs typeface="Alfios"/>
              </a:rPr>
              <a:t>When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a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new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created,</a:t>
            </a:r>
            <a:r>
              <a:rPr sz="2200" spc="-16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it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enters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into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the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system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as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in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the  </a:t>
            </a:r>
            <a:r>
              <a:rPr sz="2200" spc="-40" dirty="0">
                <a:latin typeface="Alfios"/>
                <a:cs typeface="Alfios"/>
              </a:rPr>
              <a:t>running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state.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6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Not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Running</a:t>
            </a:r>
            <a:endParaRPr sz="2400">
              <a:latin typeface="Times New Roman"/>
              <a:cs typeface="Times New Roman"/>
            </a:endParaRPr>
          </a:p>
          <a:p>
            <a:pPr marL="332105" marR="5080">
              <a:lnSpc>
                <a:spcPct val="90000"/>
              </a:lnSpc>
              <a:spcBef>
                <a:spcPts val="415"/>
              </a:spcBef>
            </a:pPr>
            <a:r>
              <a:rPr sz="2200" spc="-10" dirty="0">
                <a:latin typeface="Alfios"/>
                <a:cs typeface="Alfios"/>
              </a:rPr>
              <a:t>Processes </a:t>
            </a:r>
            <a:r>
              <a:rPr sz="2200" spc="-45" dirty="0">
                <a:latin typeface="Alfios"/>
                <a:cs typeface="Alfios"/>
              </a:rPr>
              <a:t>that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40" dirty="0">
                <a:latin typeface="Alfios"/>
                <a:cs typeface="Alfios"/>
              </a:rPr>
              <a:t>not running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40" dirty="0">
                <a:latin typeface="Alfios"/>
                <a:cs typeface="Alfios"/>
              </a:rPr>
              <a:t>kept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5" dirty="0">
                <a:latin typeface="Alfios"/>
                <a:cs typeface="Alfios"/>
              </a:rPr>
              <a:t>queue, </a:t>
            </a:r>
            <a:r>
              <a:rPr sz="2200" spc="-30" dirty="0">
                <a:latin typeface="Alfios"/>
                <a:cs typeface="Alfios"/>
              </a:rPr>
              <a:t>waiting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30" dirty="0">
                <a:latin typeface="Alfios"/>
                <a:cs typeface="Alfios"/>
              </a:rPr>
              <a:t>their </a:t>
            </a:r>
            <a:r>
              <a:rPr sz="2200" spc="-20" dirty="0">
                <a:latin typeface="Alfios"/>
                <a:cs typeface="Alfios"/>
              </a:rPr>
              <a:t>turn 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20" dirty="0">
                <a:latin typeface="Alfios"/>
                <a:cs typeface="Alfios"/>
              </a:rPr>
              <a:t>execute. </a:t>
            </a:r>
            <a:r>
              <a:rPr sz="2200" spc="-60" dirty="0">
                <a:latin typeface="Alfios"/>
                <a:cs typeface="Alfios"/>
              </a:rPr>
              <a:t>Each </a:t>
            </a:r>
            <a:r>
              <a:rPr sz="2200" spc="-35" dirty="0">
                <a:latin typeface="Alfios"/>
                <a:cs typeface="Alfios"/>
              </a:rPr>
              <a:t>entry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dirty="0">
                <a:latin typeface="Alfios"/>
                <a:cs typeface="Alfios"/>
              </a:rPr>
              <a:t>queue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30" dirty="0">
                <a:latin typeface="Alfios"/>
                <a:cs typeface="Alfios"/>
              </a:rPr>
              <a:t>a pointer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20" dirty="0">
                <a:latin typeface="Alfios"/>
                <a:cs typeface="Alfios"/>
              </a:rPr>
              <a:t>particular </a:t>
            </a:r>
            <a:r>
              <a:rPr sz="2200" spc="-5" dirty="0">
                <a:latin typeface="Alfios"/>
                <a:cs typeface="Alfios"/>
              </a:rPr>
              <a:t>process.  </a:t>
            </a:r>
            <a:r>
              <a:rPr sz="2200" spc="-25" dirty="0">
                <a:latin typeface="Alfios"/>
                <a:cs typeface="Alfios"/>
              </a:rPr>
              <a:t>Queue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15" dirty="0">
                <a:latin typeface="Alfios"/>
                <a:cs typeface="Alfios"/>
              </a:rPr>
              <a:t>implemented </a:t>
            </a:r>
            <a:r>
              <a:rPr sz="2200" spc="-120" dirty="0">
                <a:latin typeface="Alfios"/>
                <a:cs typeface="Alfios"/>
              </a:rPr>
              <a:t>by </a:t>
            </a:r>
            <a:r>
              <a:rPr sz="2200" spc="-30" dirty="0">
                <a:latin typeface="Alfios"/>
                <a:cs typeface="Alfios"/>
              </a:rPr>
              <a:t>using </a:t>
            </a:r>
            <a:r>
              <a:rPr sz="2200" spc="-45" dirty="0">
                <a:latin typeface="Alfios"/>
                <a:cs typeface="Alfios"/>
              </a:rPr>
              <a:t>linked </a:t>
            </a:r>
            <a:r>
              <a:rPr sz="2200" spc="5" dirty="0">
                <a:latin typeface="Alfios"/>
                <a:cs typeface="Alfios"/>
              </a:rPr>
              <a:t>list. </a:t>
            </a:r>
            <a:r>
              <a:rPr sz="2200" spc="-45" dirty="0">
                <a:latin typeface="Alfios"/>
                <a:cs typeface="Alfios"/>
              </a:rPr>
              <a:t>Use of </a:t>
            </a:r>
            <a:r>
              <a:rPr sz="2200" spc="-20" dirty="0">
                <a:latin typeface="Alfios"/>
                <a:cs typeface="Alfios"/>
              </a:rPr>
              <a:t>dispatcher is </a:t>
            </a:r>
            <a:r>
              <a:rPr sz="2200" spc="-10" dirty="0">
                <a:latin typeface="Alfios"/>
                <a:cs typeface="Alfios"/>
              </a:rPr>
              <a:t>as  </a:t>
            </a:r>
            <a:r>
              <a:rPr sz="2200" spc="-20" dirty="0">
                <a:latin typeface="Alfios"/>
                <a:cs typeface="Alfios"/>
              </a:rPr>
              <a:t>follows.When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a</a:t>
            </a:r>
            <a:r>
              <a:rPr sz="2200" spc="-3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interrupted,</a:t>
            </a:r>
            <a:r>
              <a:rPr sz="2200" spc="-165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that</a:t>
            </a:r>
            <a:r>
              <a:rPr sz="2200" spc="-9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-4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transferred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in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the  </a:t>
            </a:r>
            <a:r>
              <a:rPr sz="2200" spc="-30" dirty="0">
                <a:latin typeface="Alfios"/>
                <a:cs typeface="Alfios"/>
              </a:rPr>
              <a:t>waiting </a:t>
            </a:r>
            <a:r>
              <a:rPr sz="2200" spc="5" dirty="0">
                <a:latin typeface="Alfios"/>
                <a:cs typeface="Alfios"/>
              </a:rPr>
              <a:t>queue. </a:t>
            </a:r>
            <a:r>
              <a:rPr sz="2200" spc="-75" dirty="0">
                <a:latin typeface="Alfios"/>
                <a:cs typeface="Alfios"/>
              </a:rPr>
              <a:t>If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spc="-5" dirty="0">
                <a:latin typeface="Alfios"/>
                <a:cs typeface="Alfios"/>
              </a:rPr>
              <a:t>completed </a:t>
            </a:r>
            <a:r>
              <a:rPr sz="2200" spc="-35" dirty="0">
                <a:latin typeface="Alfios"/>
                <a:cs typeface="Alfios"/>
              </a:rPr>
              <a:t>or </a:t>
            </a:r>
            <a:r>
              <a:rPr sz="2200" spc="5" dirty="0">
                <a:latin typeface="Alfios"/>
                <a:cs typeface="Alfios"/>
              </a:rPr>
              <a:t>aborted,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20" dirty="0">
                <a:latin typeface="Alfios"/>
                <a:cs typeface="Alfios"/>
              </a:rPr>
              <a:t>is  </a:t>
            </a:r>
            <a:r>
              <a:rPr sz="2200" spc="5" dirty="0">
                <a:latin typeface="Alfios"/>
                <a:cs typeface="Alfios"/>
              </a:rPr>
              <a:t>discarded. </a:t>
            </a:r>
            <a:r>
              <a:rPr sz="2200" spc="-90" dirty="0">
                <a:latin typeface="Alfios"/>
                <a:cs typeface="Alfios"/>
              </a:rPr>
              <a:t>In </a:t>
            </a:r>
            <a:r>
              <a:rPr sz="2200" spc="-15" dirty="0">
                <a:latin typeface="Alfios"/>
                <a:cs typeface="Alfios"/>
              </a:rPr>
              <a:t>either </a:t>
            </a:r>
            <a:r>
              <a:rPr sz="2200" spc="15" dirty="0">
                <a:latin typeface="Alfios"/>
                <a:cs typeface="Alfios"/>
              </a:rPr>
              <a:t>case, </a:t>
            </a:r>
            <a:r>
              <a:rPr sz="2200" spc="-20" dirty="0">
                <a:latin typeface="Alfios"/>
                <a:cs typeface="Alfios"/>
              </a:rPr>
              <a:t>the dispatcher </a:t>
            </a:r>
            <a:r>
              <a:rPr sz="2200" spc="-40" dirty="0">
                <a:latin typeface="Alfios"/>
                <a:cs typeface="Alfios"/>
              </a:rPr>
              <a:t>then </a:t>
            </a:r>
            <a:r>
              <a:rPr sz="2200" spc="10" dirty="0">
                <a:latin typeface="Alfios"/>
                <a:cs typeface="Alfios"/>
              </a:rPr>
              <a:t>selects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40" dirty="0">
                <a:latin typeface="Alfios"/>
                <a:cs typeface="Alfios"/>
              </a:rPr>
              <a:t>from </a:t>
            </a:r>
            <a:r>
              <a:rPr sz="2200" spc="-20" dirty="0">
                <a:latin typeface="Alfios"/>
                <a:cs typeface="Alfios"/>
              </a:rPr>
              <a:t>the  </a:t>
            </a:r>
            <a:r>
              <a:rPr sz="2200" dirty="0">
                <a:latin typeface="Alfios"/>
                <a:cs typeface="Alfios"/>
              </a:rPr>
              <a:t>queue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-114" dirty="0">
                <a:latin typeface="Alfios"/>
                <a:cs typeface="Alfios"/>
              </a:rPr>
              <a:t> </a:t>
            </a:r>
            <a:r>
              <a:rPr sz="2200" spc="20" dirty="0">
                <a:latin typeface="Alfios"/>
                <a:cs typeface="Alfios"/>
              </a:rPr>
              <a:t>execute.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00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420" dirty="0">
                <a:solidFill>
                  <a:srgbClr val="696363"/>
                </a:solidFill>
                <a:latin typeface="Arial"/>
                <a:cs typeface="Arial"/>
              </a:rPr>
              <a:t>Types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of</a:t>
            </a:r>
            <a:r>
              <a:rPr sz="4000" b="1" spc="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17459" cy="38989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527685" algn="l"/>
              </a:tabLst>
            </a:pPr>
            <a:r>
              <a:rPr sz="2200" b="1" spc="-40" dirty="0">
                <a:solidFill>
                  <a:srgbClr val="D24716"/>
                </a:solidFill>
                <a:latin typeface="Times New Roman"/>
                <a:cs typeface="Times New Roman"/>
              </a:rPr>
              <a:t>1.	</a:t>
            </a:r>
            <a:r>
              <a:rPr sz="2600" b="1" spc="-20" dirty="0">
                <a:latin typeface="Times New Roman"/>
                <a:cs typeface="Times New Roman"/>
              </a:rPr>
              <a:t>Preemptive</a:t>
            </a:r>
            <a:r>
              <a:rPr sz="2600" b="1" spc="-4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Scheduling</a:t>
            </a:r>
            <a:endParaRPr sz="2600">
              <a:latin typeface="Times New Roman"/>
              <a:cs typeface="Times New Roman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5" dirty="0">
                <a:latin typeface="Times New Roman"/>
                <a:cs typeface="Times New Roman"/>
              </a:rPr>
              <a:t>preemptive </a:t>
            </a:r>
            <a:r>
              <a:rPr sz="2600" spc="-30" dirty="0">
                <a:latin typeface="Alfios"/>
                <a:cs typeface="Alfios"/>
              </a:rPr>
              <a:t>scheduling </a:t>
            </a:r>
            <a:r>
              <a:rPr sz="2600" spc="-45" dirty="0">
                <a:latin typeface="Alfios"/>
                <a:cs typeface="Alfios"/>
              </a:rPr>
              <a:t>algorithm </a:t>
            </a:r>
            <a:r>
              <a:rPr sz="2600" spc="-40" dirty="0">
                <a:latin typeface="Alfios"/>
                <a:cs typeface="Alfios"/>
              </a:rPr>
              <a:t>picks a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5" dirty="0">
                <a:latin typeface="Alfios"/>
                <a:cs typeface="Alfios"/>
              </a:rPr>
              <a:t>lets </a:t>
            </a:r>
            <a:r>
              <a:rPr sz="2600" spc="-190" dirty="0">
                <a:latin typeface="Alfios"/>
                <a:cs typeface="Alfios"/>
              </a:rPr>
              <a:t>it  </a:t>
            </a:r>
            <a:r>
              <a:rPr sz="2600" spc="-50" dirty="0">
                <a:latin typeface="Alfios"/>
                <a:cs typeface="Alfios"/>
              </a:rPr>
              <a:t>run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0" dirty="0">
                <a:latin typeface="Alfios"/>
                <a:cs typeface="Alfios"/>
              </a:rPr>
              <a:t>maximum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5" dirty="0">
                <a:latin typeface="Alfios"/>
                <a:cs typeface="Alfios"/>
              </a:rPr>
              <a:t>some fixed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still </a:t>
            </a:r>
            <a:r>
              <a:rPr sz="2600" spc="-55" dirty="0">
                <a:latin typeface="Alfios"/>
                <a:cs typeface="Alfios"/>
              </a:rPr>
              <a:t>running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end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15" dirty="0">
                <a:latin typeface="Alfios"/>
                <a:cs typeface="Alfios"/>
              </a:rPr>
              <a:t>interval,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170" dirty="0">
                <a:latin typeface="Alfios"/>
                <a:cs typeface="Alfios"/>
              </a:rPr>
              <a:t>is  </a:t>
            </a:r>
            <a:r>
              <a:rPr sz="2600" spc="-15" dirty="0">
                <a:latin typeface="Alfios"/>
                <a:cs typeface="Alfios"/>
              </a:rPr>
              <a:t>suspended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scheduler </a:t>
            </a:r>
            <a:r>
              <a:rPr sz="2600" spc="-35" dirty="0">
                <a:latin typeface="Alfios"/>
                <a:cs typeface="Alfios"/>
              </a:rPr>
              <a:t>picks </a:t>
            </a:r>
            <a:r>
              <a:rPr sz="2600" spc="-50" dirty="0">
                <a:latin typeface="Alfios"/>
                <a:cs typeface="Alfios"/>
              </a:rPr>
              <a:t>another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run </a:t>
            </a:r>
            <a:r>
              <a:rPr sz="2600" spc="-35" dirty="0">
                <a:latin typeface="Alfios"/>
                <a:cs typeface="Alfios"/>
              </a:rPr>
              <a:t>(if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25" dirty="0">
                <a:latin typeface="Alfios"/>
                <a:cs typeface="Alfios"/>
              </a:rPr>
              <a:t>is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available).</a:t>
            </a:r>
            <a:endParaRPr sz="2600">
              <a:latin typeface="Alfios"/>
              <a:cs typeface="Alfios"/>
            </a:endParaRPr>
          </a:p>
          <a:p>
            <a:pPr marL="286385" marR="635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Doing </a:t>
            </a:r>
            <a:r>
              <a:rPr sz="2600" spc="-20" dirty="0">
                <a:latin typeface="Alfios"/>
                <a:cs typeface="Alfios"/>
              </a:rPr>
              <a:t>preemptive </a:t>
            </a:r>
            <a:r>
              <a:rPr sz="2600" spc="-25" dirty="0">
                <a:latin typeface="Alfios"/>
                <a:cs typeface="Alfios"/>
              </a:rPr>
              <a:t>scheduling </a:t>
            </a:r>
            <a:r>
              <a:rPr sz="2600" spc="-20" dirty="0">
                <a:latin typeface="Alfios"/>
                <a:cs typeface="Alfios"/>
              </a:rPr>
              <a:t>requires </a:t>
            </a:r>
            <a:r>
              <a:rPr sz="2600" spc="-80" dirty="0">
                <a:latin typeface="Alfios"/>
                <a:cs typeface="Alfios"/>
              </a:rPr>
              <a:t>having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570" dirty="0">
                <a:latin typeface="Alfios"/>
                <a:cs typeface="Alfios"/>
              </a:rPr>
              <a:t> </a:t>
            </a:r>
            <a:r>
              <a:rPr sz="2600" spc="-100" dirty="0">
                <a:latin typeface="Alfios"/>
                <a:cs typeface="Alfios"/>
              </a:rPr>
              <a:t>clock  </a:t>
            </a:r>
            <a:r>
              <a:rPr sz="2600" spc="-20" dirty="0">
                <a:latin typeface="Alfios"/>
                <a:cs typeface="Alfios"/>
              </a:rPr>
              <a:t>interrupt </a:t>
            </a:r>
            <a:r>
              <a:rPr sz="2600" spc="-25" dirty="0">
                <a:latin typeface="Alfios"/>
                <a:cs typeface="Alfios"/>
              </a:rPr>
              <a:t>occur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end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25" dirty="0">
                <a:latin typeface="Alfios"/>
                <a:cs typeface="Alfios"/>
              </a:rPr>
              <a:t>interval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give </a:t>
            </a:r>
            <a:r>
              <a:rPr sz="2600" spc="-45" dirty="0">
                <a:latin typeface="Alfios"/>
                <a:cs typeface="Alfios"/>
              </a:rPr>
              <a:t>control of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60" dirty="0">
                <a:latin typeface="Alfios"/>
                <a:cs typeface="Alfios"/>
              </a:rPr>
              <a:t>back </a:t>
            </a:r>
            <a:r>
              <a:rPr sz="2600" spc="-30" dirty="0">
                <a:latin typeface="Alfios"/>
                <a:cs typeface="Alfios"/>
              </a:rPr>
              <a:t>to the</a:t>
            </a:r>
            <a:r>
              <a:rPr sz="2600" spc="3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scheduler.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005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420" dirty="0">
                <a:solidFill>
                  <a:srgbClr val="696363"/>
                </a:solidFill>
                <a:latin typeface="Arial"/>
                <a:cs typeface="Arial"/>
              </a:rPr>
              <a:t>Types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of</a:t>
            </a:r>
            <a:r>
              <a:rPr sz="4000" b="1" spc="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20634" cy="263334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  <a:tabLst>
                <a:tab pos="527685" algn="l"/>
              </a:tabLst>
            </a:pPr>
            <a:r>
              <a:rPr sz="2200" b="1" spc="-40" dirty="0">
                <a:solidFill>
                  <a:srgbClr val="D24716"/>
                </a:solidFill>
                <a:latin typeface="Times New Roman"/>
                <a:cs typeface="Times New Roman"/>
              </a:rPr>
              <a:t>2.	</a:t>
            </a:r>
            <a:r>
              <a:rPr sz="2600" b="1" spc="-10" dirty="0">
                <a:latin typeface="Times New Roman"/>
                <a:cs typeface="Times New Roman"/>
              </a:rPr>
              <a:t>Non </a:t>
            </a:r>
            <a:r>
              <a:rPr sz="2600" b="1" spc="5" dirty="0">
                <a:latin typeface="Times New Roman"/>
                <a:cs typeface="Times New Roman"/>
              </a:rPr>
              <a:t>preemptive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Scheduling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dirty="0">
                <a:latin typeface="Times New Roman"/>
                <a:cs typeface="Times New Roman"/>
              </a:rPr>
              <a:t>Nonpreemptive </a:t>
            </a:r>
            <a:r>
              <a:rPr sz="2600" spc="-25" dirty="0">
                <a:latin typeface="Alfios"/>
                <a:cs typeface="Alfios"/>
              </a:rPr>
              <a:t>scheduling </a:t>
            </a:r>
            <a:r>
              <a:rPr sz="2600" spc="-40" dirty="0">
                <a:latin typeface="Alfios"/>
                <a:cs typeface="Alfios"/>
              </a:rPr>
              <a:t>algorithm picks 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70" dirty="0">
                <a:latin typeface="Alfios"/>
                <a:cs typeface="Alfios"/>
              </a:rPr>
              <a:t>to  </a:t>
            </a:r>
            <a:r>
              <a:rPr sz="2600" spc="-50" dirty="0">
                <a:latin typeface="Alfios"/>
                <a:cs typeface="Alfios"/>
              </a:rPr>
              <a:t>run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45" dirty="0">
                <a:latin typeface="Alfios"/>
                <a:cs typeface="Alfios"/>
              </a:rPr>
              <a:t>then </a:t>
            </a:r>
            <a:r>
              <a:rPr sz="2600" spc="-20" dirty="0">
                <a:latin typeface="Alfios"/>
                <a:cs typeface="Alfios"/>
              </a:rPr>
              <a:t>just </a:t>
            </a:r>
            <a:r>
              <a:rPr sz="2600" spc="5" dirty="0">
                <a:latin typeface="Alfios"/>
                <a:cs typeface="Alfios"/>
              </a:rPr>
              <a:t>lets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runa </a:t>
            </a:r>
            <a:r>
              <a:rPr sz="2600" spc="-50" dirty="0">
                <a:latin typeface="Alfios"/>
                <a:cs typeface="Alfios"/>
              </a:rPr>
              <a:t>until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50" dirty="0">
                <a:latin typeface="Alfios"/>
                <a:cs typeface="Alfios"/>
              </a:rPr>
              <a:t>blocks </a:t>
            </a:r>
            <a:r>
              <a:rPr sz="2600" spc="-15" dirty="0">
                <a:latin typeface="Alfios"/>
                <a:cs typeface="Alfios"/>
              </a:rPr>
              <a:t>(either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80" dirty="0">
                <a:latin typeface="Alfios"/>
                <a:cs typeface="Alfios"/>
              </a:rPr>
              <a:t>I/O </a:t>
            </a:r>
            <a:r>
              <a:rPr sz="2600" spc="-60" dirty="0">
                <a:latin typeface="Alfios"/>
                <a:cs typeface="Alfios"/>
              </a:rPr>
              <a:t>or 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50" dirty="0">
                <a:latin typeface="Alfios"/>
                <a:cs typeface="Alfios"/>
              </a:rPr>
              <a:t>for another </a:t>
            </a:r>
            <a:r>
              <a:rPr sz="2600" spc="-10" dirty="0">
                <a:latin typeface="Alfios"/>
                <a:cs typeface="Alfios"/>
              </a:rPr>
              <a:t>process)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50" dirty="0">
                <a:latin typeface="Alfios"/>
                <a:cs typeface="Alfios"/>
              </a:rPr>
              <a:t>until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60" dirty="0">
                <a:latin typeface="Alfios"/>
                <a:cs typeface="Alfios"/>
              </a:rPr>
              <a:t>voluntarily </a:t>
            </a:r>
            <a:r>
              <a:rPr sz="2600" spc="5" dirty="0">
                <a:latin typeface="Alfios"/>
                <a:cs typeface="Alfios"/>
              </a:rPr>
              <a:t>releases 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-135" dirty="0">
                <a:latin typeface="Alfios"/>
                <a:cs typeface="Alfios"/>
              </a:rPr>
              <a:t>CPU.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Even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runs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hours, </a:t>
            </a:r>
            <a:r>
              <a:rPr sz="2600" spc="-30" dirty="0">
                <a:latin typeface="Alfios"/>
                <a:cs typeface="Alfios"/>
              </a:rPr>
              <a:t>it will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75" dirty="0">
                <a:latin typeface="Alfios"/>
                <a:cs typeface="Alfios"/>
              </a:rPr>
              <a:t>forcibly</a:t>
            </a:r>
            <a:r>
              <a:rPr sz="2600" spc="-11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suspended.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4650" y="603250"/>
          <a:ext cx="8477250" cy="5368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06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145" dirty="0">
                          <a:latin typeface="Times New Roman"/>
                          <a:cs typeface="Times New Roman"/>
                        </a:rPr>
                        <a:t>PARAMENTER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87820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600" b="1" spc="-155" dirty="0">
                          <a:latin typeface="Times New Roman"/>
                          <a:cs typeface="Times New Roman"/>
                        </a:rPr>
                        <a:t>PREEMPTIVE</a:t>
                      </a:r>
                      <a:r>
                        <a:rPr sz="1600" b="1" spc="-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b="1" spc="-114" dirty="0">
                          <a:latin typeface="Times New Roman"/>
                          <a:cs typeface="Times New Roman"/>
                        </a:rPr>
                        <a:t>SCHEDULING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1841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797560" marR="572135" indent="-21717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600" b="1" spc="-5" dirty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sz="1600" b="1" spc="5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600" b="1" spc="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600" b="1" spc="-15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600" b="1" spc="-1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600" b="1" dirty="0">
                          <a:latin typeface="Times New Roman"/>
                          <a:cs typeface="Times New Roman"/>
                        </a:rPr>
                        <a:t>E  </a:t>
                      </a:r>
                      <a:r>
                        <a:rPr sz="1600" b="1" spc="-114" dirty="0">
                          <a:latin typeface="Times New Roman"/>
                          <a:cs typeface="Times New Roman"/>
                        </a:rPr>
                        <a:t>SCHEDULING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77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1600" spc="-30" dirty="0">
                          <a:latin typeface="Alfios"/>
                          <a:cs typeface="Alfios"/>
                        </a:rPr>
                        <a:t>Basic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70" dirty="0">
                          <a:latin typeface="Alfios"/>
                          <a:cs typeface="Alfios"/>
                        </a:rPr>
                        <a:t>In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this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resources(CPU Cycle)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are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allocated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</a:t>
                      </a:r>
                      <a:r>
                        <a:rPr sz="1600" spc="-15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</a:t>
                      </a:r>
                      <a:endParaRPr sz="1600">
                        <a:latin typeface="Alfios"/>
                        <a:cs typeface="Alfios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for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limited</a:t>
                      </a:r>
                      <a:r>
                        <a:rPr sz="1600" spc="-15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time.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20066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1600" spc="-20" dirty="0">
                          <a:latin typeface="Alfios"/>
                          <a:cs typeface="Alfios"/>
                        </a:rPr>
                        <a:t>Once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resources(CPU Cycle)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are 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allocated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process,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the</a:t>
                      </a:r>
                      <a:r>
                        <a:rPr sz="1600" spc="-28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process 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holds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it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till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it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completes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its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burst 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or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switches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waiting</a:t>
                      </a:r>
                      <a:r>
                        <a:rPr sz="1600" spc="-29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state.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622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554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spc="-15" dirty="0">
                          <a:latin typeface="Alfios"/>
                          <a:cs typeface="Alfios"/>
                        </a:rPr>
                        <a:t>Interrupt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1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can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be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interrupted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in</a:t>
                      </a:r>
                      <a:r>
                        <a:rPr sz="1600" spc="-25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between.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4203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can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not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be</a:t>
                      </a:r>
                      <a:r>
                        <a:rPr sz="1600" spc="-22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interrupted 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untill it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terminates itself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or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its 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</a:t>
                      </a:r>
                      <a:r>
                        <a:rPr sz="1600" spc="-9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up.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0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30" dirty="0">
                          <a:latin typeface="Alfios"/>
                          <a:cs typeface="Alfios"/>
                        </a:rPr>
                        <a:t>Starvation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60" dirty="0">
                          <a:latin typeface="Alfios"/>
                          <a:cs typeface="Alfios"/>
                        </a:rPr>
                        <a:t>If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having </a:t>
                      </a:r>
                      <a:r>
                        <a:rPr sz="1600" spc="-55" dirty="0">
                          <a:latin typeface="Alfios"/>
                          <a:cs typeface="Alfios"/>
                        </a:rPr>
                        <a:t>high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priority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frequently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arrives</a:t>
                      </a:r>
                      <a:r>
                        <a:rPr sz="1600" spc="-17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in</a:t>
                      </a:r>
                      <a:endParaRPr sz="1600">
                        <a:latin typeface="Alfios"/>
                        <a:cs typeface="Alfios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20" dirty="0">
                          <a:latin typeface="Alfios"/>
                          <a:cs typeface="Alfios"/>
                        </a:rPr>
                        <a:t>the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ready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queue,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low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priority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</a:t>
                      </a:r>
                      <a:r>
                        <a:rPr sz="1600" spc="-26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70" dirty="0">
                          <a:latin typeface="Alfios"/>
                          <a:cs typeface="Alfios"/>
                        </a:rPr>
                        <a:t>may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starve.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25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16319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600" spc="-60" dirty="0">
                          <a:latin typeface="Alfios"/>
                          <a:cs typeface="Alfios"/>
                        </a:rPr>
                        <a:t>If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with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long burst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time</a:t>
                      </a:r>
                      <a:r>
                        <a:rPr sz="1600" spc="-27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running </a:t>
                      </a:r>
                      <a:r>
                        <a:rPr sz="1600" spc="-75" dirty="0">
                          <a:latin typeface="Alfios"/>
                          <a:cs typeface="Alfios"/>
                        </a:rPr>
                        <a:t>CPU,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then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later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coming 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with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less </a:t>
                      </a:r>
                      <a:r>
                        <a:rPr sz="1600" spc="-105" dirty="0">
                          <a:latin typeface="Alfios"/>
                          <a:cs typeface="Alfios"/>
                        </a:rPr>
                        <a:t>CPU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burst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time  </a:t>
                      </a:r>
                      <a:r>
                        <a:rPr sz="1600" spc="-70" dirty="0">
                          <a:latin typeface="Alfios"/>
                          <a:cs typeface="Alfios"/>
                        </a:rPr>
                        <a:t>may</a:t>
                      </a:r>
                      <a:r>
                        <a:rPr sz="1600" spc="-4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starve.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907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30" dirty="0">
                          <a:latin typeface="Alfios"/>
                          <a:cs typeface="Alfios"/>
                        </a:rPr>
                        <a:t>Overhead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45" dirty="0">
                          <a:latin typeface="Alfios"/>
                          <a:cs typeface="Alfios"/>
                        </a:rPr>
                        <a:t>It has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overheads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scheduling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the</a:t>
                      </a:r>
                      <a:r>
                        <a:rPr sz="1600" spc="-14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processes.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600" spc="-45" dirty="0">
                          <a:latin typeface="Alfios"/>
                          <a:cs typeface="Alfios"/>
                        </a:rPr>
                        <a:t>It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does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not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have</a:t>
                      </a:r>
                      <a:r>
                        <a:rPr sz="1600" spc="-14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overheads.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765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271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35" dirty="0">
                          <a:latin typeface="Alfios"/>
                          <a:cs typeface="Alfios"/>
                        </a:rPr>
                        <a:t>Flexibility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flexible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rigid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0207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35" dirty="0">
                          <a:latin typeface="Alfios"/>
                          <a:cs typeface="Alfios"/>
                        </a:rPr>
                        <a:t>Cost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5" dirty="0">
                          <a:latin typeface="Alfios"/>
                          <a:cs typeface="Alfios"/>
                        </a:rPr>
                        <a:t>cost</a:t>
                      </a:r>
                      <a:r>
                        <a:rPr sz="1600" spc="-8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associated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600" spc="-40" dirty="0">
                          <a:latin typeface="Alfios"/>
                          <a:cs typeface="Alfios"/>
                        </a:rPr>
                        <a:t>no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cost</a:t>
                      </a:r>
                      <a:r>
                        <a:rPr sz="1600" spc="-8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associated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49882" y="20777"/>
            <a:ext cx="59061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Preemp</a:t>
            </a:r>
            <a:r>
              <a:rPr sz="2700" spc="-652" baseline="20061" dirty="0"/>
              <a:t>h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t</a:t>
            </a:r>
            <a:r>
              <a:rPr sz="2700" spc="-652" baseline="20061" dirty="0"/>
              <a:t>tt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i</a:t>
            </a:r>
            <a:r>
              <a:rPr sz="2700" spc="-652" baseline="20061" dirty="0"/>
              <a:t>p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v</a:t>
            </a:r>
            <a:r>
              <a:rPr sz="2700" spc="-652" baseline="20061" dirty="0"/>
              <a:t>s: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e</a:t>
            </a:r>
            <a:r>
              <a:rPr sz="2700" spc="-652" baseline="20061" dirty="0"/>
              <a:t>//ge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V</a:t>
            </a:r>
            <a:r>
              <a:rPr sz="2700" spc="-652" baseline="20061" dirty="0"/>
              <a:t>nu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2700" spc="-652" baseline="20061" dirty="0"/>
              <a:t>ine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N</a:t>
            </a:r>
            <a:r>
              <a:rPr sz="2700" spc="-652" baseline="20061" dirty="0"/>
              <a:t>not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o</a:t>
            </a:r>
            <a:r>
              <a:rPr sz="2700" spc="-652" baseline="20061" dirty="0"/>
              <a:t>es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n</a:t>
            </a:r>
            <a:r>
              <a:rPr sz="2700" spc="-652" baseline="20061" dirty="0"/>
              <a:t>.co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P</a:t>
            </a:r>
            <a:r>
              <a:rPr sz="2700" spc="-652" baseline="20061" dirty="0"/>
              <a:t>m</a:t>
            </a:r>
            <a:r>
              <a:rPr sz="3600" spc="-434" dirty="0">
                <a:solidFill>
                  <a:srgbClr val="696363"/>
                </a:solidFill>
                <a:latin typeface="Trebuchet MS"/>
                <a:cs typeface="Trebuchet MS"/>
              </a:rPr>
              <a:t>reemptive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902030"/>
            <a:ext cx="7620634" cy="4933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079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0" dirty="0">
                <a:latin typeface="Alfios"/>
                <a:cs typeface="Alfios"/>
              </a:rPr>
              <a:t>Preemptive </a:t>
            </a:r>
            <a:r>
              <a:rPr sz="2600" spc="-25" dirty="0">
                <a:latin typeface="Alfios"/>
                <a:cs typeface="Alfios"/>
              </a:rPr>
              <a:t>scheduling 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process switches </a:t>
            </a:r>
            <a:r>
              <a:rPr sz="2600" spc="-150" dirty="0">
                <a:latin typeface="Alfios"/>
                <a:cs typeface="Alfios"/>
              </a:rPr>
              <a:t>from  </a:t>
            </a:r>
            <a:r>
              <a:rPr sz="2600" spc="-55" dirty="0">
                <a:latin typeface="Alfios"/>
                <a:cs typeface="Alfios"/>
              </a:rPr>
              <a:t>running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5" dirty="0">
                <a:latin typeface="Alfios"/>
                <a:cs typeface="Alfios"/>
              </a:rPr>
              <a:t>ready </a:t>
            </a:r>
            <a:r>
              <a:rPr sz="2600" dirty="0">
                <a:latin typeface="Alfios"/>
                <a:cs typeface="Alfios"/>
              </a:rPr>
              <a:t>state </a:t>
            </a:r>
            <a:r>
              <a:rPr sz="2600" spc="-45" dirty="0">
                <a:latin typeface="Alfios"/>
                <a:cs typeface="Alfios"/>
              </a:rPr>
              <a:t>or </a:t>
            </a:r>
            <a:r>
              <a:rPr sz="2600" spc="-60" dirty="0">
                <a:latin typeface="Alfios"/>
                <a:cs typeface="Alfios"/>
              </a:rPr>
              <a:t>from </a:t>
            </a:r>
            <a:r>
              <a:rPr sz="2600" spc="-40" dirty="0">
                <a:latin typeface="Alfios"/>
                <a:cs typeface="Alfios"/>
              </a:rPr>
              <a:t>waiting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ready  </a:t>
            </a:r>
            <a:r>
              <a:rPr sz="2600" spc="5" dirty="0">
                <a:latin typeface="Alfios"/>
                <a:cs typeface="Alfios"/>
              </a:rPr>
              <a:t>state.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</a:t>
            </a:r>
            <a:r>
              <a:rPr sz="2600" spc="47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resources </a:t>
            </a:r>
            <a:r>
              <a:rPr sz="2600" spc="-70" dirty="0">
                <a:latin typeface="Alfios"/>
                <a:cs typeface="Alfios"/>
              </a:rPr>
              <a:t>(mainly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5" dirty="0">
                <a:latin typeface="Alfios"/>
                <a:cs typeface="Alfios"/>
              </a:rPr>
              <a:t>cycles) </a:t>
            </a:r>
            <a:r>
              <a:rPr sz="2600" spc="-20" dirty="0">
                <a:latin typeface="Alfios"/>
                <a:cs typeface="Alfios"/>
              </a:rPr>
              <a:t>are allocated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14" dirty="0">
                <a:latin typeface="Alfios"/>
                <a:cs typeface="Alfios"/>
              </a:rPr>
              <a:t>the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limited </a:t>
            </a:r>
            <a:r>
              <a:rPr sz="2600" spc="-60" dirty="0">
                <a:latin typeface="Alfios"/>
                <a:cs typeface="Alfios"/>
              </a:rPr>
              <a:t>amount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50" dirty="0">
                <a:latin typeface="Alfios"/>
                <a:cs typeface="Alfios"/>
              </a:rPr>
              <a:t>and then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taken  </a:t>
            </a:r>
            <a:r>
              <a:rPr sz="2600" spc="-130" dirty="0">
                <a:latin typeface="Alfios"/>
                <a:cs typeface="Alfios"/>
              </a:rPr>
              <a:t>away,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again </a:t>
            </a:r>
            <a:r>
              <a:rPr sz="2600" spc="-10" dirty="0">
                <a:latin typeface="Alfios"/>
                <a:cs typeface="Alfios"/>
              </a:rPr>
              <a:t>placed </a:t>
            </a:r>
            <a:r>
              <a:rPr sz="2600" spc="-55" dirty="0">
                <a:latin typeface="Alfios"/>
                <a:cs typeface="Alfios"/>
              </a:rPr>
              <a:t>back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ready </a:t>
            </a:r>
            <a:r>
              <a:rPr sz="2600" spc="-10" dirty="0">
                <a:latin typeface="Alfios"/>
                <a:cs typeface="Alfios"/>
              </a:rPr>
              <a:t>queue 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20" dirty="0">
                <a:latin typeface="Alfios"/>
                <a:cs typeface="Alfios"/>
              </a:rPr>
              <a:t>still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35" dirty="0">
                <a:latin typeface="Alfios"/>
                <a:cs typeface="Alfios"/>
              </a:rPr>
              <a:t>burst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50" dirty="0">
                <a:latin typeface="Alfios"/>
                <a:cs typeface="Alfios"/>
              </a:rPr>
              <a:t>remaining. </a:t>
            </a:r>
            <a:r>
              <a:rPr sz="2600" spc="-105" dirty="0">
                <a:latin typeface="Alfios"/>
                <a:cs typeface="Alfios"/>
              </a:rPr>
              <a:t>That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60" dirty="0">
                <a:latin typeface="Alfios"/>
                <a:cs typeface="Alfios"/>
              </a:rPr>
              <a:t>stays in </a:t>
            </a:r>
            <a:r>
              <a:rPr sz="2600" spc="-55" dirty="0">
                <a:latin typeface="Alfios"/>
                <a:cs typeface="Alfios"/>
              </a:rPr>
              <a:t>ready </a:t>
            </a:r>
            <a:r>
              <a:rPr sz="2600" spc="-10" dirty="0">
                <a:latin typeface="Alfios"/>
                <a:cs typeface="Alfios"/>
              </a:rPr>
              <a:t>queue </a:t>
            </a:r>
            <a:r>
              <a:rPr sz="2600" spc="-25" dirty="0">
                <a:latin typeface="Alfios"/>
                <a:cs typeface="Alfios"/>
              </a:rPr>
              <a:t>till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15" dirty="0">
                <a:latin typeface="Alfios"/>
                <a:cs typeface="Alfios"/>
              </a:rPr>
              <a:t>gets </a:t>
            </a:r>
            <a:r>
              <a:rPr sz="2600" spc="-5" dirty="0">
                <a:latin typeface="Alfios"/>
                <a:cs typeface="Alfios"/>
              </a:rPr>
              <a:t>next </a:t>
            </a:r>
            <a:r>
              <a:rPr sz="2600" spc="-30" dirty="0">
                <a:latin typeface="Alfios"/>
                <a:cs typeface="Alfios"/>
              </a:rPr>
              <a:t>chance </a:t>
            </a:r>
            <a:r>
              <a:rPr sz="2600" spc="-5" dirty="0">
                <a:latin typeface="Alfios"/>
                <a:cs typeface="Alfios"/>
              </a:rPr>
              <a:t>to  </a:t>
            </a:r>
            <a:r>
              <a:rPr sz="2600" spc="20" dirty="0">
                <a:latin typeface="Alfios"/>
                <a:cs typeface="Alfios"/>
              </a:rPr>
              <a:t>execute.</a:t>
            </a:r>
            <a:endParaRPr sz="2600">
              <a:latin typeface="Alfios"/>
              <a:cs typeface="Alfios"/>
            </a:endParaRPr>
          </a:p>
          <a:p>
            <a:pPr marL="286385" marR="9525" indent="-274320" algn="just">
              <a:lnSpc>
                <a:spcPct val="100000"/>
              </a:lnSpc>
              <a:spcBef>
                <a:spcPts val="61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Algorithms</a:t>
            </a:r>
            <a:r>
              <a:rPr sz="2600" spc="52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based </a:t>
            </a:r>
            <a:r>
              <a:rPr sz="2600" spc="-70" dirty="0">
                <a:latin typeface="Alfios"/>
                <a:cs typeface="Alfios"/>
              </a:rPr>
              <a:t>on </a:t>
            </a:r>
            <a:r>
              <a:rPr sz="2600" spc="-20" dirty="0">
                <a:latin typeface="Alfios"/>
                <a:cs typeface="Alfios"/>
              </a:rPr>
              <a:t>preemptive </a:t>
            </a:r>
            <a:r>
              <a:rPr sz="2600" spc="-25" dirty="0">
                <a:latin typeface="Alfios"/>
                <a:cs typeface="Alfios"/>
              </a:rPr>
              <a:t>scheduling </a:t>
            </a:r>
            <a:r>
              <a:rPr sz="2600" spc="15" dirty="0">
                <a:latin typeface="Alfios"/>
                <a:cs typeface="Alfios"/>
              </a:rPr>
              <a:t>are: </a:t>
            </a:r>
            <a:r>
              <a:rPr sz="2600" spc="-145" dirty="0">
                <a:latin typeface="Alfios"/>
                <a:cs typeface="Alfios"/>
              </a:rPr>
              <a:t>Round  </a:t>
            </a:r>
            <a:r>
              <a:rPr sz="2600" spc="-90" dirty="0">
                <a:latin typeface="Alfios"/>
                <a:cs typeface="Alfios"/>
              </a:rPr>
              <a:t>Robin </a:t>
            </a:r>
            <a:r>
              <a:rPr sz="2600" spc="-40" dirty="0">
                <a:latin typeface="Alfios"/>
                <a:cs typeface="Alfios"/>
              </a:rPr>
              <a:t>(RR),</a:t>
            </a:r>
            <a:r>
              <a:rPr sz="2600" spc="57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Shortest </a:t>
            </a:r>
            <a:r>
              <a:rPr sz="2600" spc="-85" dirty="0">
                <a:latin typeface="Alfios"/>
                <a:cs typeface="Alfios"/>
              </a:rPr>
              <a:t>Job </a:t>
            </a:r>
            <a:r>
              <a:rPr sz="2600" spc="-60" dirty="0">
                <a:latin typeface="Alfios"/>
                <a:cs typeface="Alfios"/>
              </a:rPr>
              <a:t>First </a:t>
            </a:r>
            <a:r>
              <a:rPr sz="2600" spc="-90" dirty="0">
                <a:latin typeface="Alfios"/>
                <a:cs typeface="Alfios"/>
              </a:rPr>
              <a:t>(SJF </a:t>
            </a:r>
            <a:r>
              <a:rPr sz="2600" spc="-50" dirty="0">
                <a:latin typeface="Alfios"/>
                <a:cs typeface="Alfios"/>
              </a:rPr>
              <a:t>basically </a:t>
            </a:r>
            <a:r>
              <a:rPr sz="2600" spc="-85" dirty="0">
                <a:latin typeface="Alfios"/>
                <a:cs typeface="Alfios"/>
              </a:rPr>
              <a:t>non  </a:t>
            </a:r>
            <a:r>
              <a:rPr sz="2600" spc="-25" dirty="0">
                <a:latin typeface="Alfios"/>
                <a:cs typeface="Alfios"/>
              </a:rPr>
              <a:t>preemptive)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5" dirty="0">
                <a:latin typeface="Alfios"/>
                <a:cs typeface="Alfios"/>
              </a:rPr>
              <a:t>Priority </a:t>
            </a:r>
            <a:r>
              <a:rPr sz="2600" spc="-70" dirty="0">
                <a:latin typeface="Alfios"/>
                <a:cs typeface="Alfios"/>
              </a:rPr>
              <a:t>(non </a:t>
            </a:r>
            <a:r>
              <a:rPr sz="2600" spc="-25" dirty="0">
                <a:latin typeface="Alfios"/>
                <a:cs typeface="Alfios"/>
              </a:rPr>
              <a:t>preemptive </a:t>
            </a:r>
            <a:r>
              <a:rPr sz="2600" spc="-20" dirty="0">
                <a:latin typeface="Alfios"/>
                <a:cs typeface="Alfios"/>
              </a:rPr>
              <a:t>version),</a:t>
            </a:r>
            <a:r>
              <a:rPr sz="2600" spc="-25" dirty="0">
                <a:latin typeface="Alfios"/>
                <a:cs typeface="Alfios"/>
              </a:rPr>
              <a:t> </a:t>
            </a:r>
            <a:r>
              <a:rPr sz="2600" spc="40" dirty="0">
                <a:latin typeface="Alfios"/>
                <a:cs typeface="Alfios"/>
              </a:rPr>
              <a:t>etc.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0"/>
            <a:ext cx="50914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5400" b="1" baseline="-28549" dirty="0">
                <a:solidFill>
                  <a:srgbClr val="696363"/>
                </a:solidFill>
                <a:latin typeface="Arial"/>
                <a:cs typeface="Arial"/>
              </a:rPr>
              <a:t>1.</a:t>
            </a:r>
            <a:r>
              <a:rPr sz="5400" b="1" spc="-240" baseline="-28549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Preemptiv</a:t>
            </a:r>
            <a:r>
              <a:rPr sz="1800" spc="-545" dirty="0"/>
              <a:t>ht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545" dirty="0"/>
              <a:t>tps: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S</a:t>
            </a:r>
            <a:r>
              <a:rPr sz="1800" spc="-545" dirty="0"/>
              <a:t>//g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c</a:t>
            </a:r>
            <a:r>
              <a:rPr sz="1800" spc="-545" dirty="0"/>
              <a:t>en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h</a:t>
            </a:r>
            <a:r>
              <a:rPr sz="1800" spc="-545" dirty="0"/>
              <a:t>ui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545" dirty="0"/>
              <a:t>ne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d</a:t>
            </a:r>
            <a:r>
              <a:rPr sz="1800" spc="-545" dirty="0"/>
              <a:t>no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u</a:t>
            </a:r>
            <a:r>
              <a:rPr sz="1800" spc="-545" dirty="0"/>
              <a:t>tes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l</a:t>
            </a:r>
            <a:r>
              <a:rPr sz="1800" spc="-545" dirty="0"/>
              <a:t>.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i</a:t>
            </a:r>
            <a:r>
              <a:rPr sz="1800" spc="-545" dirty="0"/>
              <a:t>c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1800" spc="-545" dirty="0"/>
              <a:t>om</a:t>
            </a:r>
            <a:r>
              <a:rPr sz="5400" b="1" spc="-817" baseline="-28549" dirty="0">
                <a:solidFill>
                  <a:srgbClr val="696363"/>
                </a:solidFill>
                <a:latin typeface="Arial"/>
                <a:cs typeface="Arial"/>
              </a:rPr>
              <a:t>g:</a:t>
            </a:r>
            <a:endParaRPr sz="5400" baseline="-28549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73384" y="1918123"/>
            <a:ext cx="5273830" cy="3506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6330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5" dirty="0">
                <a:solidFill>
                  <a:srgbClr val="696363"/>
                </a:solidFill>
                <a:latin typeface="Arial"/>
                <a:cs typeface="Arial"/>
              </a:rPr>
              <a:t>1. </a:t>
            </a:r>
            <a:r>
              <a:rPr sz="4000" b="1" spc="-245" dirty="0">
                <a:solidFill>
                  <a:srgbClr val="696363"/>
                </a:solidFill>
                <a:latin typeface="Arial"/>
                <a:cs typeface="Arial"/>
              </a:rPr>
              <a:t>Preemptive</a:t>
            </a:r>
            <a:r>
              <a:rPr sz="4000" b="1" spc="-40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63955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65" dirty="0">
                <a:solidFill>
                  <a:srgbClr val="696363"/>
                </a:solidFill>
                <a:latin typeface="Arial"/>
                <a:cs typeface="Arial"/>
              </a:rPr>
              <a:t>Non-Preemptive</a:t>
            </a:r>
            <a:r>
              <a:rPr sz="4000" b="1" spc="-36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30795" cy="38373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5875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5" dirty="0">
                <a:latin typeface="Alfios"/>
                <a:cs typeface="Alfios"/>
              </a:rPr>
              <a:t>Non-preemptive </a:t>
            </a:r>
            <a:r>
              <a:rPr sz="2400" spc="-30" dirty="0">
                <a:latin typeface="Alfios"/>
                <a:cs typeface="Alfios"/>
              </a:rPr>
              <a:t>Scheduling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dirty="0">
                <a:latin typeface="Alfios"/>
                <a:cs typeface="Alfios"/>
              </a:rPr>
              <a:t>used </a:t>
            </a:r>
            <a:r>
              <a:rPr sz="2400" spc="-5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" dirty="0">
                <a:latin typeface="Alfios"/>
                <a:cs typeface="Alfios"/>
              </a:rPr>
              <a:t>terminates, </a:t>
            </a:r>
            <a:r>
              <a:rPr sz="2400" spc="-200" dirty="0">
                <a:latin typeface="Alfios"/>
                <a:cs typeface="Alfios"/>
              </a:rPr>
              <a:t>or 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0" dirty="0">
                <a:latin typeface="Alfios"/>
                <a:cs typeface="Alfios"/>
              </a:rPr>
              <a:t>switches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45" dirty="0">
                <a:latin typeface="Alfios"/>
                <a:cs typeface="Alfios"/>
              </a:rPr>
              <a:t>running </a:t>
            </a:r>
            <a:r>
              <a:rPr sz="2400" spc="-35" dirty="0">
                <a:latin typeface="Alfios"/>
                <a:cs typeface="Alfios"/>
              </a:rPr>
              <a:t>to waiting</a:t>
            </a:r>
            <a:r>
              <a:rPr sz="2400" spc="-229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state.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15" dirty="0">
                <a:latin typeface="Alfios"/>
                <a:cs typeface="Alfios"/>
              </a:rPr>
              <a:t>scheduling, </a:t>
            </a:r>
            <a:r>
              <a:rPr sz="2400" spc="-20" dirty="0">
                <a:latin typeface="Alfios"/>
                <a:cs typeface="Alfios"/>
              </a:rPr>
              <a:t>once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resources </a:t>
            </a:r>
            <a:r>
              <a:rPr sz="2400" spc="-120" dirty="0">
                <a:latin typeface="Alfios"/>
                <a:cs typeface="Alfios"/>
              </a:rPr>
              <a:t>(CPU </a:t>
            </a:r>
            <a:r>
              <a:rPr sz="2400" spc="-10" dirty="0">
                <a:latin typeface="Alfios"/>
                <a:cs typeface="Alfios"/>
              </a:rPr>
              <a:t>cycles)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5" dirty="0">
                <a:latin typeface="Alfios"/>
                <a:cs typeface="Alfios"/>
              </a:rPr>
              <a:t>allocated </a:t>
            </a:r>
            <a:r>
              <a:rPr sz="2400" spc="-160" dirty="0">
                <a:latin typeface="Alfios"/>
                <a:cs typeface="Alfios"/>
              </a:rPr>
              <a:t>to 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dirty="0">
                <a:latin typeface="Alfios"/>
                <a:cs typeface="Alfios"/>
              </a:rPr>
              <a:t>process,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5" dirty="0">
                <a:latin typeface="Alfios"/>
                <a:cs typeface="Alfios"/>
              </a:rPr>
              <a:t>holds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25" dirty="0">
                <a:latin typeface="Alfios"/>
                <a:cs typeface="Alfios"/>
              </a:rPr>
              <a:t>till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20" dirty="0">
                <a:latin typeface="Alfios"/>
                <a:cs typeface="Alfios"/>
              </a:rPr>
              <a:t>gets </a:t>
            </a:r>
            <a:r>
              <a:rPr sz="2400" spc="-15" dirty="0">
                <a:latin typeface="Alfios"/>
                <a:cs typeface="Alfios"/>
              </a:rPr>
              <a:t>terminated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30" dirty="0">
                <a:latin typeface="Alfios"/>
                <a:cs typeface="Alfios"/>
              </a:rPr>
              <a:t>it  </a:t>
            </a:r>
            <a:r>
              <a:rPr sz="2400" spc="-5" dirty="0">
                <a:latin typeface="Alfios"/>
                <a:cs typeface="Alfios"/>
              </a:rPr>
              <a:t>reaches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waiting </a:t>
            </a:r>
            <a:r>
              <a:rPr sz="2400" dirty="0">
                <a:latin typeface="Alfios"/>
                <a:cs typeface="Alfios"/>
              </a:rPr>
              <a:t>state. </a:t>
            </a:r>
            <a:r>
              <a:rPr sz="2400" spc="-114" dirty="0">
                <a:latin typeface="Alfios"/>
                <a:cs typeface="Alfios"/>
              </a:rPr>
              <a:t>In </a:t>
            </a:r>
            <a:r>
              <a:rPr sz="2400" dirty="0">
                <a:latin typeface="Alfios"/>
                <a:cs typeface="Alfios"/>
              </a:rPr>
              <a:t>case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0" dirty="0">
                <a:latin typeface="Alfios"/>
                <a:cs typeface="Alfios"/>
              </a:rPr>
              <a:t>non-preemptive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5" dirty="0">
                <a:latin typeface="Alfios"/>
                <a:cs typeface="Alfios"/>
              </a:rPr>
              <a:t>does  </a:t>
            </a:r>
            <a:r>
              <a:rPr sz="2400" spc="-50" dirty="0">
                <a:latin typeface="Alfios"/>
                <a:cs typeface="Alfios"/>
              </a:rPr>
              <a:t>not </a:t>
            </a:r>
            <a:r>
              <a:rPr sz="2400" spc="-20" dirty="0">
                <a:latin typeface="Alfios"/>
                <a:cs typeface="Alfios"/>
              </a:rPr>
              <a:t>interrupt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0" dirty="0">
                <a:latin typeface="Alfios"/>
                <a:cs typeface="Alfios"/>
              </a:rPr>
              <a:t>running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80" dirty="0">
                <a:latin typeface="Alfios"/>
                <a:cs typeface="Alfios"/>
              </a:rPr>
              <a:t>in </a:t>
            </a:r>
            <a:r>
              <a:rPr sz="2400" spc="-15" dirty="0">
                <a:latin typeface="Alfios"/>
                <a:cs typeface="Alfios"/>
              </a:rPr>
              <a:t>middle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execution.  </a:t>
            </a:r>
            <a:r>
              <a:rPr sz="2400" spc="-10" dirty="0">
                <a:latin typeface="Alfios"/>
                <a:cs typeface="Alfios"/>
              </a:rPr>
              <a:t>Instead, </a:t>
            </a:r>
            <a:r>
              <a:rPr sz="2400" spc="-30" dirty="0">
                <a:latin typeface="Alfios"/>
                <a:cs typeface="Alfios"/>
              </a:rPr>
              <a:t>it waits </a:t>
            </a:r>
            <a:r>
              <a:rPr sz="2400" spc="-25" dirty="0">
                <a:latin typeface="Alfios"/>
                <a:cs typeface="Alfios"/>
              </a:rPr>
              <a:t>till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process </a:t>
            </a:r>
            <a:r>
              <a:rPr sz="2400" spc="-5" dirty="0">
                <a:latin typeface="Alfios"/>
                <a:cs typeface="Alfios"/>
              </a:rPr>
              <a:t>complete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30" dirty="0">
                <a:latin typeface="Alfios"/>
                <a:cs typeface="Alfios"/>
              </a:rPr>
              <a:t>burst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40" dirty="0">
                <a:latin typeface="Alfios"/>
                <a:cs typeface="Alfios"/>
              </a:rPr>
              <a:t>and  then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-15" dirty="0">
                <a:latin typeface="Alfios"/>
                <a:cs typeface="Alfios"/>
              </a:rPr>
              <a:t>allocate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0" dirty="0">
                <a:latin typeface="Alfios"/>
                <a:cs typeface="Alfios"/>
              </a:rPr>
              <a:t>another</a:t>
            </a:r>
            <a:r>
              <a:rPr sz="2400" spc="-22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55" dirty="0">
                <a:latin typeface="Alfios"/>
                <a:cs typeface="Alfios"/>
              </a:rPr>
              <a:t>Algorithms </a:t>
            </a:r>
            <a:r>
              <a:rPr sz="2400" spc="-15" dirty="0">
                <a:latin typeface="Alfios"/>
                <a:cs typeface="Alfios"/>
              </a:rPr>
              <a:t>based 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-20" dirty="0">
                <a:latin typeface="Alfios"/>
                <a:cs typeface="Alfios"/>
              </a:rPr>
              <a:t>preemptive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15" dirty="0">
                <a:latin typeface="Alfios"/>
                <a:cs typeface="Alfios"/>
              </a:rPr>
              <a:t>are:</a:t>
            </a:r>
            <a:r>
              <a:rPr sz="2400" spc="59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Shortest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ct val="100000"/>
              </a:lnSpc>
            </a:pPr>
            <a:r>
              <a:rPr sz="2400" spc="-45" dirty="0">
                <a:latin typeface="Alfios"/>
                <a:cs typeface="Alfios"/>
              </a:rPr>
              <a:t>Remaining</a:t>
            </a:r>
            <a:r>
              <a:rPr sz="2400" spc="-360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Time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First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95" dirty="0">
                <a:latin typeface="Alfios"/>
                <a:cs typeface="Alfios"/>
              </a:rPr>
              <a:t>(SRTF),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Priority</a:t>
            </a:r>
            <a:r>
              <a:rPr sz="2400" spc="-3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(preemptive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version),</a:t>
            </a:r>
            <a:r>
              <a:rPr sz="2400" spc="-160" dirty="0">
                <a:latin typeface="Alfios"/>
                <a:cs typeface="Alfios"/>
              </a:rPr>
              <a:t> </a:t>
            </a:r>
            <a:r>
              <a:rPr sz="2400" spc="30" dirty="0">
                <a:latin typeface="Alfios"/>
                <a:cs typeface="Alfios"/>
              </a:rPr>
              <a:t>etc.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63955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65" dirty="0">
                <a:solidFill>
                  <a:srgbClr val="696363"/>
                </a:solidFill>
                <a:latin typeface="Arial"/>
                <a:cs typeface="Arial"/>
              </a:rPr>
              <a:t>Non-Preemptive</a:t>
            </a:r>
            <a:r>
              <a:rPr sz="4000" b="1" spc="-36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14326" y="1881081"/>
            <a:ext cx="5053153" cy="3400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3469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Dispatcher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628255" cy="454469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6385" marR="17780" indent="-274320" algn="just">
              <a:lnSpc>
                <a:spcPts val="2810"/>
              </a:lnSpc>
              <a:spcBef>
                <a:spcPts val="44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dispatcher 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special </a:t>
            </a:r>
            <a:r>
              <a:rPr sz="2600" spc="-35" dirty="0">
                <a:latin typeface="Alfios"/>
                <a:cs typeface="Alfios"/>
              </a:rPr>
              <a:t>program </a:t>
            </a:r>
            <a:r>
              <a:rPr sz="2600" spc="-60" dirty="0">
                <a:latin typeface="Alfios"/>
                <a:cs typeface="Alfios"/>
              </a:rPr>
              <a:t>which </a:t>
            </a:r>
            <a:r>
              <a:rPr sz="2600" spc="-10" dirty="0">
                <a:latin typeface="Alfios"/>
                <a:cs typeface="Alfios"/>
              </a:rPr>
              <a:t>comes </a:t>
            </a:r>
            <a:r>
              <a:rPr sz="2600" spc="-50" dirty="0">
                <a:latin typeface="Alfios"/>
                <a:cs typeface="Alfios"/>
              </a:rPr>
              <a:t>into </a:t>
            </a:r>
            <a:r>
              <a:rPr sz="2600" spc="-95" dirty="0">
                <a:latin typeface="Alfios"/>
                <a:cs typeface="Alfios"/>
              </a:rPr>
              <a:t>play </a:t>
            </a:r>
            <a:r>
              <a:rPr sz="2600" spc="-90" dirty="0">
                <a:latin typeface="Alfios"/>
                <a:cs typeface="Alfios"/>
              </a:rPr>
              <a:t>after 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scheduler.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scheduler </a:t>
            </a:r>
            <a:r>
              <a:rPr sz="2600" spc="-5" dirty="0">
                <a:latin typeface="Alfios"/>
                <a:cs typeface="Alfios"/>
              </a:rPr>
              <a:t>completes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45" dirty="0">
                <a:latin typeface="Alfios"/>
                <a:cs typeface="Alfios"/>
              </a:rPr>
              <a:t>job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dirty="0">
                <a:latin typeface="Alfios"/>
                <a:cs typeface="Alfios"/>
              </a:rPr>
              <a:t>selecting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process, 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dispatcher </a:t>
            </a:r>
            <a:r>
              <a:rPr sz="2600" spc="-60" dirty="0">
                <a:latin typeface="Alfios"/>
                <a:cs typeface="Alfios"/>
              </a:rPr>
              <a:t>which </a:t>
            </a:r>
            <a:r>
              <a:rPr sz="2600" spc="-40" dirty="0">
                <a:latin typeface="Alfios"/>
                <a:cs typeface="Alfios"/>
              </a:rPr>
              <a:t>takes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desired  </a:t>
            </a:r>
            <a:r>
              <a:rPr sz="2600" dirty="0">
                <a:latin typeface="Alfios"/>
                <a:cs typeface="Alfios"/>
              </a:rPr>
              <a:t>state/queue.</a:t>
            </a:r>
            <a:endParaRPr sz="2600">
              <a:latin typeface="Alfios"/>
              <a:cs typeface="Alfios"/>
            </a:endParaRPr>
          </a:p>
          <a:p>
            <a:pPr marL="286385" marR="22225" indent="-274320" algn="just">
              <a:lnSpc>
                <a:spcPct val="90000"/>
              </a:lnSpc>
              <a:spcBef>
                <a:spcPts val="55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30" dirty="0">
                <a:latin typeface="Alfios"/>
                <a:cs typeface="Alfios"/>
              </a:rPr>
              <a:t>dispatcher </a:t>
            </a:r>
            <a:r>
              <a:rPr sz="2600" spc="-25" dirty="0">
                <a:latin typeface="Alfios"/>
                <a:cs typeface="Alfios"/>
              </a:rPr>
              <a:t>is the </a:t>
            </a:r>
            <a:r>
              <a:rPr sz="2600" spc="-30" dirty="0">
                <a:latin typeface="Alfios"/>
                <a:cs typeface="Alfios"/>
              </a:rPr>
              <a:t>module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5" dirty="0">
                <a:latin typeface="Alfios"/>
                <a:cs typeface="Alfios"/>
              </a:rPr>
              <a:t>gives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95" dirty="0">
                <a:latin typeface="Alfios"/>
                <a:cs typeface="Alfios"/>
              </a:rPr>
              <a:t>control  </a:t>
            </a:r>
            <a:r>
              <a:rPr sz="2600" spc="-60" dirty="0">
                <a:latin typeface="Alfios"/>
                <a:cs typeface="Alfios"/>
              </a:rPr>
              <a:t>over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80" dirty="0">
                <a:latin typeface="Alfios"/>
                <a:cs typeface="Alfios"/>
              </a:rPr>
              <a:t>CPU </a:t>
            </a:r>
            <a:r>
              <a:rPr sz="2600" spc="-20" dirty="0">
                <a:latin typeface="Alfios"/>
                <a:cs typeface="Alfios"/>
              </a:rPr>
              <a:t>after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65" dirty="0">
                <a:latin typeface="Alfios"/>
                <a:cs typeface="Alfios"/>
              </a:rPr>
              <a:t>has </a:t>
            </a:r>
            <a:r>
              <a:rPr sz="2600" spc="-15" dirty="0">
                <a:latin typeface="Alfios"/>
                <a:cs typeface="Alfios"/>
              </a:rPr>
              <a:t>been </a:t>
            </a:r>
            <a:r>
              <a:rPr sz="2600" spc="25" dirty="0">
                <a:latin typeface="Alfios"/>
                <a:cs typeface="Alfios"/>
              </a:rPr>
              <a:t>selected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5" dirty="0">
                <a:latin typeface="Alfios"/>
                <a:cs typeface="Alfios"/>
              </a:rPr>
              <a:t>short-term  </a:t>
            </a:r>
            <a:r>
              <a:rPr sz="2600" spc="-25" dirty="0">
                <a:latin typeface="Alfios"/>
                <a:cs typeface="Alfios"/>
              </a:rPr>
              <a:t>scheduler.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55" dirty="0">
                <a:latin typeface="Alfios"/>
                <a:cs typeface="Alfios"/>
              </a:rPr>
              <a:t>function </a:t>
            </a:r>
            <a:r>
              <a:rPr sz="2600" spc="-60" dirty="0">
                <a:latin typeface="Alfios"/>
                <a:cs typeface="Alfios"/>
              </a:rPr>
              <a:t>involves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41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following:</a:t>
            </a:r>
            <a:endParaRPr sz="26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15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0" dirty="0">
                <a:latin typeface="Alfios"/>
                <a:cs typeface="Alfios"/>
              </a:rPr>
              <a:t>Switching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context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10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0" dirty="0">
                <a:latin typeface="Alfios"/>
                <a:cs typeface="Alfios"/>
              </a:rPr>
              <a:t>Switching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5" dirty="0">
                <a:latin typeface="Alfios"/>
                <a:cs typeface="Alfios"/>
              </a:rPr>
              <a:t>user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mode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ts val="2735"/>
              </a:lnSpc>
              <a:spcBef>
                <a:spcPts val="12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5" dirty="0">
                <a:latin typeface="Alfios"/>
                <a:cs typeface="Alfios"/>
              </a:rPr>
              <a:t>Jumping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proper </a:t>
            </a:r>
            <a:r>
              <a:rPr sz="2400" spc="-40" dirty="0">
                <a:latin typeface="Alfios"/>
                <a:cs typeface="Alfios"/>
              </a:rPr>
              <a:t>location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user </a:t>
            </a:r>
            <a:r>
              <a:rPr sz="2400" spc="-30" dirty="0">
                <a:latin typeface="Alfios"/>
                <a:cs typeface="Alfios"/>
              </a:rPr>
              <a:t>program to</a:t>
            </a:r>
            <a:r>
              <a:rPr sz="2400" spc="-40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restart</a:t>
            </a:r>
            <a:endParaRPr sz="2400">
              <a:latin typeface="Alfios"/>
              <a:cs typeface="Alfios"/>
            </a:endParaRPr>
          </a:p>
          <a:p>
            <a:pPr marL="561340">
              <a:lnSpc>
                <a:spcPts val="2735"/>
              </a:lnSpc>
            </a:pPr>
            <a:r>
              <a:rPr sz="2400" spc="-50" dirty="0">
                <a:latin typeface="Alfios"/>
                <a:cs typeface="Alfios"/>
              </a:rPr>
              <a:t>that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program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0600" y="1447800"/>
            <a:ext cx="7575550" cy="3577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27305" indent="-274320">
              <a:lnSpc>
                <a:spcPct val="100000"/>
              </a:lnSpc>
              <a:spcBef>
                <a:spcPts val="95"/>
              </a:spcBef>
            </a:pPr>
            <a:r>
              <a:rPr sz="2600" spc="-15" dirty="0">
                <a:latin typeface="Alfios"/>
                <a:cs typeface="Alfios"/>
              </a:rPr>
              <a:t>Processes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operating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following  </a:t>
            </a:r>
            <a:r>
              <a:rPr sz="2600" spc="10" dirty="0">
                <a:latin typeface="Alfios"/>
                <a:cs typeface="Alfios"/>
              </a:rPr>
              <a:t>states: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35" dirty="0">
                <a:latin typeface="Times New Roman"/>
                <a:cs typeface="Times New Roman"/>
              </a:rPr>
              <a:t>NEW-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being</a:t>
            </a:r>
            <a:r>
              <a:rPr sz="2600" spc="-180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created.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54" dirty="0">
                <a:latin typeface="Times New Roman"/>
                <a:cs typeface="Times New Roman"/>
              </a:rPr>
              <a:t>READY-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20" dirty="0">
                <a:latin typeface="Alfios"/>
                <a:cs typeface="Alfios"/>
              </a:rPr>
              <a:t>assigned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210" dirty="0">
                <a:latin typeface="Alfios"/>
                <a:cs typeface="Alfios"/>
              </a:rPr>
              <a:t> </a:t>
            </a:r>
            <a:r>
              <a:rPr sz="2600" spc="-70" dirty="0">
                <a:latin typeface="Alfios"/>
                <a:cs typeface="Alfios"/>
              </a:rPr>
              <a:t>processor.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130" dirty="0">
                <a:latin typeface="Times New Roman"/>
                <a:cs typeface="Times New Roman"/>
              </a:rPr>
              <a:t>RUNNING- </a:t>
            </a:r>
            <a:r>
              <a:rPr sz="2600" spc="-45" dirty="0">
                <a:latin typeface="Alfios"/>
                <a:cs typeface="Alfios"/>
              </a:rPr>
              <a:t>Instructions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being</a:t>
            </a:r>
            <a:r>
              <a:rPr sz="2600" spc="55" dirty="0">
                <a:latin typeface="Alfios"/>
                <a:cs typeface="Alfios"/>
              </a:rPr>
              <a:t> </a:t>
            </a:r>
            <a:r>
              <a:rPr sz="2600" spc="20" dirty="0">
                <a:latin typeface="Alfios"/>
                <a:cs typeface="Alfios"/>
              </a:rPr>
              <a:t>executed.</a:t>
            </a:r>
            <a:endParaRPr sz="2600">
              <a:latin typeface="Alfios"/>
              <a:cs typeface="Alfios"/>
            </a:endParaRPr>
          </a:p>
          <a:p>
            <a:pPr marL="286385" marR="35179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180" dirty="0">
                <a:latin typeface="Times New Roman"/>
                <a:cs typeface="Times New Roman"/>
              </a:rPr>
              <a:t>WAITING-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30" dirty="0">
                <a:latin typeface="Alfios"/>
                <a:cs typeface="Alfios"/>
              </a:rPr>
              <a:t>event </a:t>
            </a:r>
            <a:r>
              <a:rPr sz="2600" spc="-35" dirty="0">
                <a:latin typeface="Alfios"/>
                <a:cs typeface="Alfios"/>
              </a:rPr>
              <a:t>to  occur(such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85" dirty="0">
                <a:latin typeface="Alfios"/>
                <a:cs typeface="Alfios"/>
              </a:rPr>
              <a:t>I/O </a:t>
            </a:r>
            <a:r>
              <a:rPr sz="2600" spc="-35" dirty="0">
                <a:latin typeface="Alfios"/>
                <a:cs typeface="Alfios"/>
              </a:rPr>
              <a:t>completion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reception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1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signal).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00" dirty="0">
                <a:latin typeface="Times New Roman"/>
                <a:cs typeface="Times New Roman"/>
              </a:rPr>
              <a:t>TERMINATED-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45" dirty="0">
                <a:latin typeface="Alfios"/>
                <a:cs typeface="Alfios"/>
              </a:rPr>
              <a:t>finished</a:t>
            </a:r>
            <a:r>
              <a:rPr sz="2600" spc="-165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execution.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19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476" y="204038"/>
            <a:ext cx="790689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b="1" spc="-165" dirty="0">
                <a:solidFill>
                  <a:srgbClr val="696363"/>
                </a:solidFill>
                <a:latin typeface="Arial"/>
                <a:cs typeface="Arial"/>
              </a:rPr>
              <a:t>Different </a:t>
            </a:r>
            <a:r>
              <a:rPr lang="en-US" sz="3600" b="1" spc="-535" dirty="0">
                <a:solidFill>
                  <a:srgbClr val="696363"/>
                </a:solidFill>
              </a:rPr>
              <a:t>Process  States (Process  Lifecycle)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1907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350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ched</a:t>
            </a:r>
            <a:r>
              <a:rPr sz="4000" spc="-85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4000" spc="-195" dirty="0">
                <a:solidFill>
                  <a:srgbClr val="696363"/>
                </a:solidFill>
                <a:latin typeface="Trebuchet MS"/>
                <a:cs typeface="Trebuchet MS"/>
              </a:rPr>
              <a:t>ler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29334"/>
            <a:ext cx="7623175" cy="3594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914400" algn="just">
              <a:lnSpc>
                <a:spcPct val="100000"/>
              </a:lnSpc>
              <a:spcBef>
                <a:spcPts val="110"/>
              </a:spcBef>
            </a:pPr>
            <a:r>
              <a:rPr sz="2800" b="1" spc="-15" dirty="0">
                <a:latin typeface="Times New Roman"/>
                <a:cs typeface="Times New Roman"/>
              </a:rPr>
              <a:t>Schedulers </a:t>
            </a:r>
            <a:r>
              <a:rPr sz="2800" spc="-10" dirty="0">
                <a:latin typeface="Alfios"/>
                <a:cs typeface="Alfios"/>
              </a:rPr>
              <a:t>are </a:t>
            </a:r>
            <a:r>
              <a:rPr sz="2800" spc="-15" dirty="0">
                <a:latin typeface="Alfios"/>
                <a:cs typeface="Alfios"/>
              </a:rPr>
              <a:t>special </a:t>
            </a:r>
            <a:r>
              <a:rPr sz="2800" spc="-30" dirty="0">
                <a:latin typeface="Alfios"/>
                <a:cs typeface="Alfios"/>
              </a:rPr>
              <a:t>system software </a:t>
            </a:r>
            <a:r>
              <a:rPr sz="2800" spc="-70" dirty="0">
                <a:latin typeface="Alfios"/>
                <a:cs typeface="Alfios"/>
              </a:rPr>
              <a:t>which  </a:t>
            </a:r>
            <a:r>
              <a:rPr sz="2800" spc="-40" dirty="0">
                <a:latin typeface="Alfios"/>
                <a:cs typeface="Alfios"/>
              </a:rPr>
              <a:t>handle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-25" dirty="0">
                <a:latin typeface="Alfios"/>
                <a:cs typeface="Alfios"/>
              </a:rPr>
              <a:t>scheduling </a:t>
            </a:r>
            <a:r>
              <a:rPr sz="2800" spc="-75" dirty="0">
                <a:latin typeface="Alfios"/>
                <a:cs typeface="Alfios"/>
              </a:rPr>
              <a:t>in </a:t>
            </a:r>
            <a:r>
              <a:rPr sz="2800" spc="-45" dirty="0">
                <a:latin typeface="Alfios"/>
                <a:cs typeface="Alfios"/>
              </a:rPr>
              <a:t>various </a:t>
            </a:r>
            <a:r>
              <a:rPr sz="2800" spc="-60" dirty="0">
                <a:latin typeface="Alfios"/>
                <a:cs typeface="Alfios"/>
              </a:rPr>
              <a:t>ways. </a:t>
            </a:r>
            <a:r>
              <a:rPr sz="2800" spc="-75" dirty="0">
                <a:latin typeface="Alfios"/>
                <a:cs typeface="Alfios"/>
              </a:rPr>
              <a:t>Their </a:t>
            </a:r>
            <a:r>
              <a:rPr sz="2800" spc="-70" dirty="0">
                <a:latin typeface="Alfios"/>
                <a:cs typeface="Alfios"/>
              </a:rPr>
              <a:t>main </a:t>
            </a:r>
            <a:r>
              <a:rPr sz="2800" spc="-55" dirty="0">
                <a:latin typeface="Alfios"/>
                <a:cs typeface="Alfios"/>
              </a:rPr>
              <a:t>task 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45" dirty="0">
                <a:latin typeface="Alfios"/>
                <a:cs typeface="Alfios"/>
              </a:rPr>
              <a:t>to </a:t>
            </a:r>
            <a:r>
              <a:rPr sz="2800" spc="20" dirty="0">
                <a:latin typeface="Alfios"/>
                <a:cs typeface="Alfios"/>
              </a:rPr>
              <a:t>select </a:t>
            </a:r>
            <a:r>
              <a:rPr sz="2800" spc="-35" dirty="0">
                <a:latin typeface="Alfios"/>
                <a:cs typeface="Alfios"/>
              </a:rPr>
              <a:t>the </a:t>
            </a:r>
            <a:r>
              <a:rPr sz="2800" spc="-40" dirty="0">
                <a:latin typeface="Alfios"/>
                <a:cs typeface="Alfios"/>
              </a:rPr>
              <a:t>jobs </a:t>
            </a:r>
            <a:r>
              <a:rPr sz="2800" spc="-45" dirty="0">
                <a:latin typeface="Alfios"/>
                <a:cs typeface="Alfios"/>
              </a:rPr>
              <a:t>to </a:t>
            </a:r>
            <a:r>
              <a:rPr sz="2800" spc="-20" dirty="0">
                <a:latin typeface="Alfios"/>
                <a:cs typeface="Alfios"/>
              </a:rPr>
              <a:t>be </a:t>
            </a:r>
            <a:r>
              <a:rPr sz="2800" spc="-25" dirty="0">
                <a:latin typeface="Alfios"/>
                <a:cs typeface="Alfios"/>
              </a:rPr>
              <a:t>submitted </a:t>
            </a:r>
            <a:r>
              <a:rPr sz="2800" spc="-55" dirty="0">
                <a:latin typeface="Alfios"/>
                <a:cs typeface="Alfios"/>
              </a:rPr>
              <a:t>into </a:t>
            </a:r>
            <a:r>
              <a:rPr sz="2800" spc="-35" dirty="0">
                <a:latin typeface="Alfios"/>
                <a:cs typeface="Alfios"/>
              </a:rPr>
              <a:t>the system </a:t>
            </a:r>
            <a:r>
              <a:rPr sz="2800" spc="-45" dirty="0">
                <a:latin typeface="Alfios"/>
                <a:cs typeface="Alfios"/>
              </a:rPr>
              <a:t>and </a:t>
            </a:r>
            <a:r>
              <a:rPr sz="2800" spc="-35" dirty="0">
                <a:latin typeface="Alfios"/>
                <a:cs typeface="Alfios"/>
              </a:rPr>
              <a:t>to  </a:t>
            </a:r>
            <a:r>
              <a:rPr sz="2800" spc="20" dirty="0">
                <a:latin typeface="Alfios"/>
                <a:cs typeface="Alfios"/>
              </a:rPr>
              <a:t>decide </a:t>
            </a:r>
            <a:r>
              <a:rPr sz="2800" spc="-70" dirty="0">
                <a:latin typeface="Alfios"/>
                <a:cs typeface="Alfios"/>
              </a:rPr>
              <a:t>which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-35" dirty="0">
                <a:latin typeface="Alfios"/>
                <a:cs typeface="Alfios"/>
              </a:rPr>
              <a:t>to </a:t>
            </a:r>
            <a:r>
              <a:rPr sz="2800" spc="-5" dirty="0">
                <a:latin typeface="Alfios"/>
                <a:cs typeface="Alfios"/>
              </a:rPr>
              <a:t>run. </a:t>
            </a:r>
            <a:r>
              <a:rPr sz="2800" spc="-55" dirty="0">
                <a:latin typeface="Alfios"/>
                <a:cs typeface="Alfios"/>
              </a:rPr>
              <a:t>There </a:t>
            </a:r>
            <a:r>
              <a:rPr sz="2800" spc="-10" dirty="0">
                <a:latin typeface="Alfios"/>
                <a:cs typeface="Alfios"/>
              </a:rPr>
              <a:t>are </a:t>
            </a:r>
            <a:r>
              <a:rPr sz="2800" spc="-25" dirty="0">
                <a:latin typeface="Alfios"/>
                <a:cs typeface="Alfios"/>
              </a:rPr>
              <a:t>three </a:t>
            </a:r>
            <a:r>
              <a:rPr sz="2800" spc="-30" dirty="0">
                <a:latin typeface="Alfios"/>
                <a:cs typeface="Alfios"/>
              </a:rPr>
              <a:t>types </a:t>
            </a:r>
            <a:r>
              <a:rPr sz="2800" spc="-50" dirty="0">
                <a:latin typeface="Alfios"/>
                <a:cs typeface="Alfios"/>
              </a:rPr>
              <a:t>of  </a:t>
            </a:r>
            <a:r>
              <a:rPr sz="2800" spc="-5" dirty="0">
                <a:latin typeface="Alfios"/>
                <a:cs typeface="Alfios"/>
              </a:rPr>
              <a:t>Scheduler:</a:t>
            </a:r>
            <a:endParaRPr sz="2800">
              <a:latin typeface="Alfios"/>
              <a:cs typeface="Alfios"/>
            </a:endParaRPr>
          </a:p>
          <a:p>
            <a:pPr marL="802005" indent="-516255">
              <a:lnSpc>
                <a:spcPct val="100000"/>
              </a:lnSpc>
              <a:spcBef>
                <a:spcPts val="415"/>
              </a:spcBef>
              <a:buClr>
                <a:srgbClr val="9B2C1F"/>
              </a:buClr>
              <a:buSzPct val="83928"/>
              <a:buAutoNum type="arabicPeriod"/>
              <a:tabLst>
                <a:tab pos="802005" algn="l"/>
                <a:tab pos="802640" algn="l"/>
              </a:tabLst>
            </a:pPr>
            <a:r>
              <a:rPr sz="2800" b="1" spc="-65" dirty="0">
                <a:latin typeface="Times New Roman"/>
                <a:cs typeface="Times New Roman"/>
              </a:rPr>
              <a:t>Long </a:t>
            </a:r>
            <a:r>
              <a:rPr sz="2800" b="1" spc="-10" dirty="0">
                <a:latin typeface="Times New Roman"/>
                <a:cs typeface="Times New Roman"/>
              </a:rPr>
              <a:t>term </a:t>
            </a:r>
            <a:r>
              <a:rPr sz="2800" b="1" spc="30" dirty="0">
                <a:latin typeface="Times New Roman"/>
                <a:cs typeface="Times New Roman"/>
              </a:rPr>
              <a:t>(job)</a:t>
            </a:r>
            <a:r>
              <a:rPr sz="2800" b="1" spc="-180" dirty="0">
                <a:latin typeface="Times New Roman"/>
                <a:cs typeface="Times New Roman"/>
              </a:rPr>
              <a:t> </a:t>
            </a:r>
            <a:r>
              <a:rPr sz="2800" b="1" spc="20" dirty="0">
                <a:latin typeface="Times New Roman"/>
                <a:cs typeface="Times New Roman"/>
              </a:rPr>
              <a:t>scheduler</a:t>
            </a:r>
            <a:endParaRPr sz="2800">
              <a:latin typeface="Times New Roman"/>
              <a:cs typeface="Times New Roman"/>
            </a:endParaRPr>
          </a:p>
          <a:p>
            <a:pPr marL="802005" indent="-516255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3928"/>
              <a:buAutoNum type="arabicPeriod"/>
              <a:tabLst>
                <a:tab pos="802005" algn="l"/>
                <a:tab pos="802640" algn="l"/>
              </a:tabLst>
            </a:pPr>
            <a:r>
              <a:rPr sz="2800" b="1" dirty="0">
                <a:latin typeface="Times New Roman"/>
                <a:cs typeface="Times New Roman"/>
              </a:rPr>
              <a:t>Medium </a:t>
            </a:r>
            <a:r>
              <a:rPr sz="2800" b="1" spc="-10" dirty="0">
                <a:latin typeface="Times New Roman"/>
                <a:cs typeface="Times New Roman"/>
              </a:rPr>
              <a:t>term</a:t>
            </a:r>
            <a:r>
              <a:rPr sz="2800" b="1" spc="-165" dirty="0">
                <a:latin typeface="Times New Roman"/>
                <a:cs typeface="Times New Roman"/>
              </a:rPr>
              <a:t> </a:t>
            </a:r>
            <a:r>
              <a:rPr sz="2800" b="1" spc="20" dirty="0">
                <a:latin typeface="Times New Roman"/>
                <a:cs typeface="Times New Roman"/>
              </a:rPr>
              <a:t>scheduler</a:t>
            </a:r>
            <a:endParaRPr sz="2800">
              <a:latin typeface="Times New Roman"/>
              <a:cs typeface="Times New Roman"/>
            </a:endParaRPr>
          </a:p>
          <a:p>
            <a:pPr marL="802005" indent="-51625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3928"/>
              <a:buAutoNum type="arabicPeriod"/>
              <a:tabLst>
                <a:tab pos="802005" algn="l"/>
                <a:tab pos="802640" algn="l"/>
              </a:tabLst>
            </a:pPr>
            <a:r>
              <a:rPr sz="2800" b="1" spc="-25" dirty="0">
                <a:latin typeface="Times New Roman"/>
                <a:cs typeface="Times New Roman"/>
              </a:rPr>
              <a:t>Short </a:t>
            </a:r>
            <a:r>
              <a:rPr sz="2800" b="1" spc="-10" dirty="0">
                <a:latin typeface="Times New Roman"/>
                <a:cs typeface="Times New Roman"/>
              </a:rPr>
              <a:t>term </a:t>
            </a:r>
            <a:r>
              <a:rPr sz="2800" b="1" spc="-65" dirty="0">
                <a:latin typeface="Times New Roman"/>
                <a:cs typeface="Times New Roman"/>
              </a:rPr>
              <a:t>(CPU)</a:t>
            </a:r>
            <a:r>
              <a:rPr sz="2800" b="1" spc="-190" dirty="0">
                <a:latin typeface="Times New Roman"/>
                <a:cs typeface="Times New Roman"/>
              </a:rPr>
              <a:t> </a:t>
            </a:r>
            <a:r>
              <a:rPr sz="2800" b="1" spc="15" dirty="0">
                <a:latin typeface="Times New Roman"/>
                <a:cs typeface="Times New Roman"/>
              </a:rPr>
              <a:t>scheduler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1894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696363"/>
                </a:solidFill>
                <a:latin typeface="Trebuchet MS"/>
                <a:cs typeface="Trebuchet MS"/>
              </a:rPr>
              <a:t>Sched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4000" spc="-195" dirty="0">
                <a:solidFill>
                  <a:srgbClr val="696363"/>
                </a:solidFill>
                <a:latin typeface="Trebuchet MS"/>
                <a:cs typeface="Trebuchet MS"/>
              </a:rPr>
              <a:t>ler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9151"/>
            <a:ext cx="7618730" cy="366395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D24716"/>
              </a:buClr>
              <a:buSzPct val="83928"/>
              <a:buAutoNum type="arabicPeriod"/>
              <a:tabLst>
                <a:tab pos="527685" algn="l"/>
                <a:tab pos="528320" algn="l"/>
              </a:tabLst>
            </a:pPr>
            <a:r>
              <a:rPr sz="2800" b="1" spc="-65" dirty="0">
                <a:latin typeface="Times New Roman"/>
                <a:cs typeface="Times New Roman"/>
              </a:rPr>
              <a:t>Long </a:t>
            </a:r>
            <a:r>
              <a:rPr sz="2800" b="1" spc="-10" dirty="0">
                <a:latin typeface="Times New Roman"/>
                <a:cs typeface="Times New Roman"/>
              </a:rPr>
              <a:t>term </a:t>
            </a:r>
            <a:r>
              <a:rPr sz="2800" b="1" spc="35" dirty="0">
                <a:latin typeface="Times New Roman"/>
                <a:cs typeface="Times New Roman"/>
              </a:rPr>
              <a:t>(job) </a:t>
            </a:r>
            <a:r>
              <a:rPr sz="2800" b="1" spc="15" dirty="0">
                <a:latin typeface="Times New Roman"/>
                <a:cs typeface="Times New Roman"/>
              </a:rPr>
              <a:t>scheduler</a:t>
            </a:r>
            <a:r>
              <a:rPr sz="2800" b="1" spc="-355" dirty="0">
                <a:latin typeface="Times New Roman"/>
                <a:cs typeface="Times New Roman"/>
              </a:rPr>
              <a:t> </a:t>
            </a:r>
            <a:r>
              <a:rPr sz="2800" b="1" spc="-155" dirty="0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561340" marR="6985" lvl="1" indent="-229235">
              <a:lnSpc>
                <a:spcPct val="100000"/>
              </a:lnSpc>
              <a:spcBef>
                <a:spcPts val="47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50" dirty="0">
                <a:latin typeface="Alfios"/>
                <a:cs typeface="Alfios"/>
              </a:rPr>
              <a:t>Due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smaller </a:t>
            </a:r>
            <a:r>
              <a:rPr sz="2400" spc="-30" dirty="0">
                <a:latin typeface="Alfios"/>
                <a:cs typeface="Alfios"/>
              </a:rPr>
              <a:t>size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55" dirty="0">
                <a:latin typeface="Alfios"/>
                <a:cs typeface="Alfios"/>
              </a:rPr>
              <a:t>main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60" dirty="0">
                <a:latin typeface="Alfios"/>
                <a:cs typeface="Alfios"/>
              </a:rPr>
              <a:t>initially </a:t>
            </a:r>
            <a:r>
              <a:rPr sz="2400" spc="-25" dirty="0">
                <a:latin typeface="Alfios"/>
                <a:cs typeface="Alfios"/>
              </a:rPr>
              <a:t>all </a:t>
            </a:r>
            <a:r>
              <a:rPr sz="2400" spc="-75" dirty="0">
                <a:latin typeface="Alfios"/>
                <a:cs typeface="Alfios"/>
              </a:rPr>
              <a:t>program 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15" dirty="0">
                <a:latin typeface="Alfios"/>
                <a:cs typeface="Alfios"/>
              </a:rPr>
              <a:t>stored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secondary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memory.</a:t>
            </a:r>
            <a:endParaRPr sz="2400">
              <a:latin typeface="Alfios"/>
              <a:cs typeface="Alfios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39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75" dirty="0">
                <a:latin typeface="Alfios"/>
                <a:cs typeface="Alfios"/>
              </a:rPr>
              <a:t>they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15" dirty="0">
                <a:latin typeface="Alfios"/>
                <a:cs typeface="Alfios"/>
              </a:rPr>
              <a:t>stored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10" dirty="0">
                <a:latin typeface="Alfios"/>
                <a:cs typeface="Alfios"/>
              </a:rPr>
              <a:t>loaded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60" dirty="0">
                <a:latin typeface="Alfios"/>
                <a:cs typeface="Alfios"/>
              </a:rPr>
              <a:t>main </a:t>
            </a:r>
            <a:r>
              <a:rPr sz="2400" spc="-50" dirty="0">
                <a:latin typeface="Alfios"/>
                <a:cs typeface="Alfios"/>
              </a:rPr>
              <a:t>memory </a:t>
            </a:r>
            <a:r>
              <a:rPr sz="2400" spc="-75" dirty="0">
                <a:latin typeface="Alfios"/>
                <a:cs typeface="Alfios"/>
              </a:rPr>
              <a:t>they </a:t>
            </a:r>
            <a:r>
              <a:rPr sz="2400" spc="-114" dirty="0">
                <a:latin typeface="Alfios"/>
                <a:cs typeface="Alfios"/>
              </a:rPr>
              <a:t>are  </a:t>
            </a:r>
            <a:r>
              <a:rPr sz="2400" spc="-5" dirty="0">
                <a:latin typeface="Alfios"/>
                <a:cs typeface="Alfios"/>
              </a:rPr>
              <a:t>called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561340" marR="7620" lvl="1" indent="-22923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  <a:tab pos="1170940" algn="l"/>
                <a:tab pos="1475740" algn="l"/>
                <a:tab pos="1960245" algn="l"/>
                <a:tab pos="2994025" algn="l"/>
                <a:tab pos="3354070" algn="l"/>
                <a:tab pos="3970020" algn="l"/>
                <a:tab pos="4652645" algn="l"/>
                <a:tab pos="5850890" algn="l"/>
                <a:tab pos="6405880" algn="l"/>
                <a:tab pos="7012940" algn="l"/>
              </a:tabLst>
            </a:pPr>
            <a:r>
              <a:rPr sz="2400" spc="-180" dirty="0">
                <a:latin typeface="Alfios"/>
                <a:cs typeface="Alfios"/>
              </a:rPr>
              <a:t>T</a:t>
            </a:r>
            <a:r>
              <a:rPr sz="2400" spc="-90" dirty="0">
                <a:latin typeface="Alfios"/>
                <a:cs typeface="Alfios"/>
              </a:rPr>
              <a:t>hi</a:t>
            </a:r>
            <a:r>
              <a:rPr sz="2400" spc="-5" dirty="0">
                <a:latin typeface="Alfios"/>
                <a:cs typeface="Alfios"/>
              </a:rPr>
              <a:t>s	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30" dirty="0">
                <a:latin typeface="Alfios"/>
                <a:cs typeface="Alfios"/>
              </a:rPr>
              <a:t>d</a:t>
            </a:r>
            <a:r>
              <a:rPr sz="2400" spc="35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-45" dirty="0">
                <a:latin typeface="Alfios"/>
                <a:cs typeface="Alfios"/>
              </a:rPr>
              <a:t>ision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5" dirty="0">
                <a:latin typeface="Alfios"/>
                <a:cs typeface="Alfios"/>
              </a:rPr>
              <a:t>l</a:t>
            </a:r>
            <a:r>
              <a:rPr sz="2400" spc="-70" dirty="0">
                <a:latin typeface="Alfios"/>
                <a:cs typeface="Alfios"/>
              </a:rPr>
              <a:t>o</a:t>
            </a:r>
            <a:r>
              <a:rPr sz="2400" spc="-40" dirty="0">
                <a:latin typeface="Alfios"/>
                <a:cs typeface="Alfios"/>
              </a:rPr>
              <a:t>ng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5" dirty="0">
                <a:latin typeface="Alfios"/>
                <a:cs typeface="Alfios"/>
              </a:rPr>
              <a:t>te</a:t>
            </a:r>
            <a:r>
              <a:rPr sz="2400" spc="65" dirty="0">
                <a:latin typeface="Alfios"/>
                <a:cs typeface="Alfios"/>
              </a:rPr>
              <a:t>r</a:t>
            </a:r>
            <a:r>
              <a:rPr sz="2400" spc="-50" dirty="0">
                <a:latin typeface="Alfios"/>
                <a:cs typeface="Alfios"/>
              </a:rPr>
              <a:t>m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5" dirty="0">
                <a:latin typeface="Alfios"/>
                <a:cs typeface="Alfios"/>
              </a:rPr>
              <a:t>s</a:t>
            </a:r>
            <a:r>
              <a:rPr sz="2400" spc="30" dirty="0">
                <a:latin typeface="Alfios"/>
                <a:cs typeface="Alfios"/>
              </a:rPr>
              <a:t>c</a:t>
            </a:r>
            <a:r>
              <a:rPr sz="2400" spc="-40" dirty="0">
                <a:latin typeface="Alfios"/>
                <a:cs typeface="Alfios"/>
              </a:rPr>
              <a:t>h</a:t>
            </a:r>
            <a:r>
              <a:rPr sz="2400" spc="-20" dirty="0">
                <a:latin typeface="Alfios"/>
                <a:cs typeface="Alfios"/>
              </a:rPr>
              <a:t>e</a:t>
            </a:r>
            <a:r>
              <a:rPr sz="2400" spc="-30" dirty="0">
                <a:latin typeface="Alfios"/>
                <a:cs typeface="Alfios"/>
              </a:rPr>
              <a:t>d</a:t>
            </a:r>
            <a:r>
              <a:rPr sz="2400" spc="-25" dirty="0">
                <a:latin typeface="Alfios"/>
                <a:cs typeface="Alfios"/>
              </a:rPr>
              <a:t>u</a:t>
            </a:r>
            <a:r>
              <a:rPr sz="2400" spc="10" dirty="0">
                <a:latin typeface="Alfios"/>
                <a:cs typeface="Alfios"/>
              </a:rPr>
              <a:t>l</a:t>
            </a:r>
            <a:r>
              <a:rPr sz="2400" spc="35" dirty="0">
                <a:latin typeface="Alfios"/>
                <a:cs typeface="Alfios"/>
              </a:rPr>
              <a:t>e</a:t>
            </a:r>
            <a:r>
              <a:rPr sz="2400" spc="-35" dirty="0">
                <a:latin typeface="Alfios"/>
                <a:cs typeface="Alfios"/>
              </a:rPr>
              <a:t>r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55" dirty="0">
                <a:latin typeface="Alfios"/>
                <a:cs typeface="Alfios"/>
              </a:rPr>
              <a:t>t</a:t>
            </a:r>
            <a:r>
              <a:rPr sz="2400" spc="-120" dirty="0">
                <a:latin typeface="Alfios"/>
                <a:cs typeface="Alfios"/>
              </a:rPr>
              <a:t>h</a:t>
            </a:r>
            <a:r>
              <a:rPr sz="2400" spc="-50" dirty="0">
                <a:latin typeface="Alfios"/>
                <a:cs typeface="Alfios"/>
              </a:rPr>
              <a:t>a</a:t>
            </a:r>
            <a:r>
              <a:rPr sz="2400" spc="-10" dirty="0">
                <a:latin typeface="Alfios"/>
                <a:cs typeface="Alfios"/>
              </a:rPr>
              <a:t>t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95" dirty="0">
                <a:latin typeface="Alfios"/>
                <a:cs typeface="Alfios"/>
              </a:rPr>
              <a:t>h</a:t>
            </a:r>
            <a:r>
              <a:rPr sz="2400" spc="-180" dirty="0">
                <a:latin typeface="Alfios"/>
                <a:cs typeface="Alfios"/>
              </a:rPr>
              <a:t>o</a:t>
            </a:r>
            <a:r>
              <a:rPr sz="2400" spc="-20" dirty="0">
                <a:latin typeface="Alfios"/>
                <a:cs typeface="Alfios"/>
              </a:rPr>
              <a:t>w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5" dirty="0">
                <a:latin typeface="Alfios"/>
                <a:cs typeface="Alfios"/>
              </a:rPr>
              <a:t>m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135" dirty="0">
                <a:latin typeface="Alfios"/>
                <a:cs typeface="Alfios"/>
              </a:rPr>
              <a:t>n</a:t>
            </a:r>
            <a:r>
              <a:rPr sz="2400" spc="-100" dirty="0">
                <a:latin typeface="Alfios"/>
                <a:cs typeface="Alfios"/>
              </a:rPr>
              <a:t>y 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75" dirty="0">
                <a:latin typeface="Alfios"/>
                <a:cs typeface="Alfios"/>
              </a:rPr>
              <a:t>stay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ready</a:t>
            </a:r>
            <a:r>
              <a:rPr sz="2400" spc="-204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  <a:tab pos="1512570" algn="l"/>
                <a:tab pos="1890395" algn="l"/>
                <a:tab pos="2778125" algn="l"/>
                <a:tab pos="3695700" algn="l"/>
                <a:tab pos="4345305" algn="l"/>
                <a:tab pos="5058410" algn="l"/>
                <a:tab pos="6280785" algn="l"/>
                <a:tab pos="7259320" algn="l"/>
              </a:tabLst>
            </a:pPr>
            <a:r>
              <a:rPr sz="2400" spc="-285" dirty="0">
                <a:latin typeface="Alfios"/>
                <a:cs typeface="Alfios"/>
              </a:rPr>
              <a:t>H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nc</a:t>
            </a:r>
            <a:r>
              <a:rPr sz="2400" spc="-45" dirty="0">
                <a:latin typeface="Alfios"/>
                <a:cs typeface="Alfios"/>
              </a:rPr>
              <a:t>e</a:t>
            </a:r>
            <a:r>
              <a:rPr sz="2400" spc="95" dirty="0">
                <a:latin typeface="Alfios"/>
                <a:cs typeface="Alfios"/>
              </a:rPr>
              <a:t>,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0" dirty="0">
                <a:latin typeface="Alfios"/>
                <a:cs typeface="Alfios"/>
              </a:rPr>
              <a:t>i</a:t>
            </a:r>
            <a:r>
              <a:rPr sz="2400" spc="-90" dirty="0">
                <a:latin typeface="Alfios"/>
                <a:cs typeface="Alfios"/>
              </a:rPr>
              <a:t>n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0" dirty="0">
                <a:latin typeface="Alfios"/>
                <a:cs typeface="Alfios"/>
              </a:rPr>
              <a:t>si</a:t>
            </a:r>
            <a:r>
              <a:rPr sz="2400" spc="-85" dirty="0">
                <a:latin typeface="Alfios"/>
                <a:cs typeface="Alfios"/>
              </a:rPr>
              <a:t>m</a:t>
            </a:r>
            <a:r>
              <a:rPr sz="2400" dirty="0">
                <a:latin typeface="Alfios"/>
                <a:cs typeface="Alfios"/>
              </a:rPr>
              <a:t>ple	</a:t>
            </a:r>
            <a:r>
              <a:rPr sz="2400" spc="-110" dirty="0">
                <a:latin typeface="Alfios"/>
                <a:cs typeface="Alfios"/>
              </a:rPr>
              <a:t>w</a:t>
            </a:r>
            <a:r>
              <a:rPr sz="2400" spc="-25" dirty="0">
                <a:latin typeface="Alfios"/>
                <a:cs typeface="Alfios"/>
              </a:rPr>
              <a:t>ord</a:t>
            </a:r>
            <a:r>
              <a:rPr sz="2400" spc="-30" dirty="0">
                <a:latin typeface="Alfios"/>
                <a:cs typeface="Alfios"/>
              </a:rPr>
              <a:t>s</a:t>
            </a:r>
            <a:r>
              <a:rPr sz="2400" spc="95" dirty="0">
                <a:latin typeface="Alfios"/>
                <a:cs typeface="Alfios"/>
              </a:rPr>
              <a:t>,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50" dirty="0">
                <a:latin typeface="Alfios"/>
                <a:cs typeface="Alfios"/>
              </a:rPr>
              <a:t>lo</a:t>
            </a:r>
            <a:r>
              <a:rPr sz="2400" spc="-80" dirty="0">
                <a:latin typeface="Alfios"/>
                <a:cs typeface="Alfios"/>
              </a:rPr>
              <a:t>n</a:t>
            </a:r>
            <a:r>
              <a:rPr sz="2400" spc="10" dirty="0">
                <a:latin typeface="Alfios"/>
                <a:cs typeface="Alfios"/>
              </a:rPr>
              <a:t>g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0" dirty="0">
                <a:latin typeface="Alfios"/>
                <a:cs typeface="Alfios"/>
              </a:rPr>
              <a:t>t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20" dirty="0">
                <a:latin typeface="Alfios"/>
                <a:cs typeface="Alfios"/>
              </a:rPr>
              <a:t>r</a:t>
            </a:r>
            <a:r>
              <a:rPr sz="2400" spc="-50" dirty="0">
                <a:latin typeface="Alfios"/>
                <a:cs typeface="Alfios"/>
              </a:rPr>
              <a:t>m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5" dirty="0">
                <a:latin typeface="Alfios"/>
                <a:cs typeface="Alfios"/>
              </a:rPr>
              <a:t>s</a:t>
            </a:r>
            <a:r>
              <a:rPr sz="2400" spc="30" dirty="0">
                <a:latin typeface="Alfios"/>
                <a:cs typeface="Alfios"/>
              </a:rPr>
              <a:t>c</a:t>
            </a:r>
            <a:r>
              <a:rPr sz="2400" spc="-40" dirty="0">
                <a:latin typeface="Alfios"/>
                <a:cs typeface="Alfios"/>
              </a:rPr>
              <a:t>h</a:t>
            </a:r>
            <a:r>
              <a:rPr sz="2400" spc="-20" dirty="0">
                <a:latin typeface="Alfios"/>
                <a:cs typeface="Alfios"/>
              </a:rPr>
              <a:t>e</a:t>
            </a:r>
            <a:r>
              <a:rPr sz="2400" spc="-30" dirty="0">
                <a:latin typeface="Alfios"/>
                <a:cs typeface="Alfios"/>
              </a:rPr>
              <a:t>d</a:t>
            </a:r>
            <a:r>
              <a:rPr sz="2400" spc="-45" dirty="0">
                <a:latin typeface="Alfios"/>
                <a:cs typeface="Alfios"/>
              </a:rPr>
              <a:t>u</a:t>
            </a:r>
            <a:r>
              <a:rPr sz="2400" spc="10" dirty="0">
                <a:latin typeface="Alfios"/>
                <a:cs typeface="Alfios"/>
              </a:rPr>
              <a:t>l</a:t>
            </a:r>
            <a:r>
              <a:rPr sz="2400" spc="35" dirty="0">
                <a:latin typeface="Alfios"/>
                <a:cs typeface="Alfios"/>
              </a:rPr>
              <a:t>e</a:t>
            </a:r>
            <a:r>
              <a:rPr sz="2400" spc="-35" dirty="0">
                <a:latin typeface="Alfios"/>
                <a:cs typeface="Alfios"/>
              </a:rPr>
              <a:t>r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30" dirty="0">
                <a:latin typeface="Alfios"/>
                <a:cs typeface="Alfios"/>
              </a:rPr>
              <a:t>d</a:t>
            </a:r>
            <a:r>
              <a:rPr sz="2400" spc="15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5" dirty="0">
                <a:latin typeface="Alfios"/>
                <a:cs typeface="Alfios"/>
              </a:rPr>
              <a:t>id</a:t>
            </a:r>
            <a:r>
              <a:rPr sz="2400" spc="15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s	</a:t>
            </a:r>
            <a:r>
              <a:rPr sz="2400" spc="-25" dirty="0">
                <a:latin typeface="Alfios"/>
                <a:cs typeface="Alfios"/>
              </a:rPr>
              <a:t>the  </a:t>
            </a:r>
            <a:r>
              <a:rPr sz="2400" spc="30" dirty="0">
                <a:latin typeface="Alfios"/>
                <a:cs typeface="Alfios"/>
              </a:rPr>
              <a:t>degree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multi-programming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24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system.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1894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696363"/>
                </a:solidFill>
                <a:latin typeface="Trebuchet MS"/>
                <a:cs typeface="Trebuchet MS"/>
              </a:rPr>
              <a:t>Sched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4000" spc="-195" dirty="0">
                <a:solidFill>
                  <a:srgbClr val="696363"/>
                </a:solidFill>
                <a:latin typeface="Trebuchet MS"/>
                <a:cs typeface="Trebuchet MS"/>
              </a:rPr>
              <a:t>ler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9151"/>
            <a:ext cx="7633334" cy="402971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660"/>
              </a:spcBef>
              <a:buClr>
                <a:srgbClr val="D24716"/>
              </a:buClr>
              <a:buSzPct val="83928"/>
              <a:buAutoNum type="arabicPeriod" startAt="2"/>
              <a:tabLst>
                <a:tab pos="527685" algn="l"/>
                <a:tab pos="528320" algn="l"/>
              </a:tabLst>
            </a:pPr>
            <a:r>
              <a:rPr sz="2800" b="1" dirty="0">
                <a:latin typeface="Times New Roman"/>
                <a:cs typeface="Times New Roman"/>
              </a:rPr>
              <a:t>Medium </a:t>
            </a:r>
            <a:r>
              <a:rPr sz="2800" b="1" spc="-10" dirty="0">
                <a:latin typeface="Times New Roman"/>
                <a:cs typeface="Times New Roman"/>
              </a:rPr>
              <a:t>term </a:t>
            </a:r>
            <a:r>
              <a:rPr sz="2800" b="1" spc="15" dirty="0">
                <a:latin typeface="Times New Roman"/>
                <a:cs typeface="Times New Roman"/>
              </a:rPr>
              <a:t>scheduler</a:t>
            </a:r>
            <a:r>
              <a:rPr sz="2800" b="1" spc="-300" dirty="0">
                <a:latin typeface="Times New Roman"/>
                <a:cs typeface="Times New Roman"/>
              </a:rPr>
              <a:t> </a:t>
            </a:r>
            <a:r>
              <a:rPr sz="2800" b="1" spc="-155" dirty="0">
                <a:latin typeface="Arial"/>
                <a:cs typeface="Arial"/>
              </a:rPr>
              <a:t>–</a:t>
            </a:r>
            <a:endParaRPr sz="2800">
              <a:latin typeface="Arial"/>
              <a:cs typeface="Arial"/>
            </a:endParaRPr>
          </a:p>
          <a:p>
            <a:pPr marL="561340" marR="22225" lvl="1" indent="-229235" algn="just">
              <a:lnSpc>
                <a:spcPct val="100000"/>
              </a:lnSpc>
              <a:spcBef>
                <a:spcPts val="47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55" dirty="0">
                <a:latin typeface="Alfios"/>
                <a:cs typeface="Alfios"/>
              </a:rPr>
              <a:t>Most </a:t>
            </a:r>
            <a:r>
              <a:rPr sz="2400" spc="-5" dirty="0">
                <a:latin typeface="Alfios"/>
                <a:cs typeface="Alfios"/>
              </a:rPr>
              <a:t>often,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0" dirty="0">
                <a:latin typeface="Alfios"/>
                <a:cs typeface="Alfios"/>
              </a:rPr>
              <a:t>running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10" dirty="0">
                <a:latin typeface="Alfios"/>
                <a:cs typeface="Alfios"/>
              </a:rPr>
              <a:t>needs </a:t>
            </a:r>
            <a:r>
              <a:rPr sz="2400" spc="-75" dirty="0">
                <a:latin typeface="Alfios"/>
                <a:cs typeface="Alfios"/>
              </a:rPr>
              <a:t>I/O </a:t>
            </a:r>
            <a:r>
              <a:rPr sz="2400" spc="-40" dirty="0">
                <a:latin typeface="Alfios"/>
                <a:cs typeface="Alfios"/>
              </a:rPr>
              <a:t>operation </a:t>
            </a:r>
            <a:r>
              <a:rPr sz="2400" spc="-135" dirty="0">
                <a:latin typeface="Alfios"/>
                <a:cs typeface="Alfios"/>
              </a:rPr>
              <a:t>which  </a:t>
            </a:r>
            <a:r>
              <a:rPr sz="2400" spc="-20" dirty="0">
                <a:latin typeface="Alfios"/>
                <a:cs typeface="Alfios"/>
              </a:rPr>
              <a:t>doesn’t </a:t>
            </a:r>
            <a:r>
              <a:rPr sz="2400" spc="-15" dirty="0">
                <a:latin typeface="Alfios"/>
                <a:cs typeface="Alfios"/>
              </a:rPr>
              <a:t>requires</a:t>
            </a:r>
            <a:r>
              <a:rPr sz="2400" spc="-135" dirty="0">
                <a:latin typeface="Alfios"/>
                <a:cs typeface="Alfios"/>
              </a:rPr>
              <a:t> </a:t>
            </a:r>
            <a:r>
              <a:rPr sz="2400" spc="-114" dirty="0">
                <a:latin typeface="Alfios"/>
                <a:cs typeface="Alfios"/>
              </a:rPr>
              <a:t>CPU.</a:t>
            </a:r>
            <a:endParaRPr sz="2400">
              <a:latin typeface="Alfios"/>
              <a:cs typeface="Alfios"/>
            </a:endParaRPr>
          </a:p>
          <a:p>
            <a:pPr marL="561340" marR="20955" lvl="1" indent="-229235" algn="just">
              <a:lnSpc>
                <a:spcPct val="100000"/>
              </a:lnSpc>
              <a:spcBef>
                <a:spcPts val="39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5" dirty="0">
                <a:latin typeface="Alfios"/>
                <a:cs typeface="Alfios"/>
              </a:rPr>
              <a:t>Hence </a:t>
            </a:r>
            <a:r>
              <a:rPr sz="2400" spc="-30" dirty="0">
                <a:latin typeface="Alfios"/>
                <a:cs typeface="Alfios"/>
              </a:rPr>
              <a:t>during the </a:t>
            </a:r>
            <a:r>
              <a:rPr sz="2400" spc="-15" dirty="0">
                <a:latin typeface="Alfios"/>
                <a:cs typeface="Alfios"/>
              </a:rPr>
              <a:t>execution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75" dirty="0">
                <a:latin typeface="Alfios"/>
                <a:cs typeface="Alfios"/>
              </a:rPr>
              <a:t>I/O operation 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5" dirty="0">
                <a:latin typeface="Alfios"/>
                <a:cs typeface="Alfios"/>
              </a:rPr>
              <a:t>required </a:t>
            </a:r>
            <a:r>
              <a:rPr sz="2400" spc="-50" dirty="0">
                <a:latin typeface="Alfios"/>
                <a:cs typeface="Alfios"/>
              </a:rPr>
              <a:t>then </a:t>
            </a:r>
            <a:r>
              <a:rPr sz="2400" spc="-35" dirty="0">
                <a:latin typeface="Alfios"/>
                <a:cs typeface="Alfios"/>
              </a:rPr>
              <a:t>the operating </a:t>
            </a:r>
            <a:r>
              <a:rPr sz="2400" spc="-25" dirty="0">
                <a:latin typeface="Alfios"/>
                <a:cs typeface="Alfios"/>
              </a:rPr>
              <a:t>system </a:t>
            </a:r>
            <a:r>
              <a:rPr sz="2400" spc="-10" dirty="0">
                <a:latin typeface="Alfios"/>
                <a:cs typeface="Alfios"/>
              </a:rPr>
              <a:t>sends </a:t>
            </a:r>
            <a:r>
              <a:rPr sz="2400" spc="-60" dirty="0">
                <a:latin typeface="Alfios"/>
                <a:cs typeface="Alfios"/>
              </a:rPr>
              <a:t>that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from  </a:t>
            </a:r>
            <a:r>
              <a:rPr sz="2400" spc="-45" dirty="0">
                <a:latin typeface="Alfios"/>
                <a:cs typeface="Alfios"/>
              </a:rPr>
              <a:t>running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0" dirty="0">
                <a:latin typeface="Alfios"/>
                <a:cs typeface="Alfios"/>
              </a:rPr>
              <a:t>blocked</a:t>
            </a:r>
            <a:r>
              <a:rPr sz="2400" spc="-18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561340" lvl="1" indent="-229870" algn="just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30" dirty="0">
                <a:latin typeface="Alfios"/>
                <a:cs typeface="Alfios"/>
              </a:rPr>
              <a:t>When 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" dirty="0">
                <a:latin typeface="Alfios"/>
                <a:cs typeface="Alfios"/>
              </a:rPr>
              <a:t>completes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80" dirty="0">
                <a:latin typeface="Alfios"/>
                <a:cs typeface="Alfios"/>
              </a:rPr>
              <a:t>I/O </a:t>
            </a:r>
            <a:r>
              <a:rPr sz="2400" spc="-35" dirty="0">
                <a:latin typeface="Alfios"/>
                <a:cs typeface="Alfios"/>
              </a:rPr>
              <a:t>operation </a:t>
            </a:r>
            <a:r>
              <a:rPr sz="2400" spc="-50" dirty="0">
                <a:latin typeface="Alfios"/>
                <a:cs typeface="Alfios"/>
              </a:rPr>
              <a:t>then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27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should</a:t>
            </a:r>
            <a:endParaRPr sz="2400">
              <a:latin typeface="Alfios"/>
              <a:cs typeface="Alfios"/>
            </a:endParaRPr>
          </a:p>
          <a:p>
            <a:pPr marL="561340" algn="just">
              <a:lnSpc>
                <a:spcPct val="100000"/>
              </a:lnSpc>
            </a:pPr>
            <a:r>
              <a:rPr sz="2400" spc="-35" dirty="0">
                <a:latin typeface="Alfios"/>
                <a:cs typeface="Alfios"/>
              </a:rPr>
              <a:t>again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30" dirty="0">
                <a:latin typeface="Alfios"/>
                <a:cs typeface="Alfios"/>
              </a:rPr>
              <a:t>shifted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5" dirty="0">
                <a:latin typeface="Alfios"/>
                <a:cs typeface="Alfios"/>
              </a:rPr>
              <a:t>ready</a:t>
            </a:r>
            <a:r>
              <a:rPr sz="2400" spc="-24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561340" lvl="1" indent="-229870" algn="just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190" dirty="0">
                <a:latin typeface="Alfios"/>
                <a:cs typeface="Alfios"/>
              </a:rPr>
              <a:t>ALL </a:t>
            </a:r>
            <a:r>
              <a:rPr sz="2400" spc="-5" dirty="0">
                <a:latin typeface="Alfios"/>
                <a:cs typeface="Alfios"/>
              </a:rPr>
              <a:t>these </a:t>
            </a:r>
            <a:r>
              <a:rPr sz="2400" spc="-20" dirty="0">
                <a:latin typeface="Alfios"/>
                <a:cs typeface="Alfios"/>
              </a:rPr>
              <a:t>decisions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55" dirty="0">
                <a:latin typeface="Alfios"/>
                <a:cs typeface="Alfios"/>
              </a:rPr>
              <a:t>taken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5" dirty="0">
                <a:latin typeface="Alfios"/>
                <a:cs typeface="Alfios"/>
              </a:rPr>
              <a:t>medium-term</a:t>
            </a:r>
            <a:r>
              <a:rPr sz="2400" spc="2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scheduler.</a:t>
            </a:r>
            <a:endParaRPr sz="2400">
              <a:latin typeface="Alfios"/>
              <a:cs typeface="Alfios"/>
            </a:endParaRPr>
          </a:p>
          <a:p>
            <a:pPr marL="561340" algn="just">
              <a:lnSpc>
                <a:spcPct val="100000"/>
              </a:lnSpc>
            </a:pPr>
            <a:r>
              <a:rPr sz="2400" spc="-5" dirty="0">
                <a:latin typeface="Alfios"/>
                <a:cs typeface="Alfios"/>
              </a:rPr>
              <a:t>Medium-term </a:t>
            </a:r>
            <a:r>
              <a:rPr sz="2400" spc="-25" dirty="0">
                <a:latin typeface="Alfios"/>
                <a:cs typeface="Alfios"/>
              </a:rPr>
              <a:t>scheduling is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part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315" dirty="0">
                <a:latin typeface="Alfios"/>
                <a:cs typeface="Alfios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swapping</a:t>
            </a:r>
            <a:r>
              <a:rPr sz="2400" dirty="0">
                <a:latin typeface="Alfios"/>
                <a:cs typeface="Alfios"/>
              </a:rPr>
              <a:t>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1894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696363"/>
                </a:solidFill>
                <a:latin typeface="Trebuchet MS"/>
                <a:cs typeface="Trebuchet MS"/>
              </a:rPr>
              <a:t>Sched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4000" spc="-195" dirty="0">
                <a:solidFill>
                  <a:srgbClr val="696363"/>
                </a:solidFill>
                <a:latin typeface="Trebuchet MS"/>
                <a:cs typeface="Trebuchet MS"/>
              </a:rPr>
              <a:t>ler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63839"/>
            <a:ext cx="7614920" cy="398208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565"/>
              </a:spcBef>
              <a:buClr>
                <a:srgbClr val="D24716"/>
              </a:buClr>
              <a:buSzPct val="84375"/>
              <a:buAutoNum type="arabicPeriod" startAt="3"/>
              <a:tabLst>
                <a:tab pos="527685" algn="l"/>
                <a:tab pos="528320" algn="l"/>
              </a:tabLst>
            </a:pPr>
            <a:r>
              <a:rPr sz="3200" b="1" spc="-30" dirty="0">
                <a:latin typeface="Times New Roman"/>
                <a:cs typeface="Times New Roman"/>
              </a:rPr>
              <a:t>Short </a:t>
            </a:r>
            <a:r>
              <a:rPr sz="3200" b="1" spc="-15" dirty="0">
                <a:latin typeface="Times New Roman"/>
                <a:cs typeface="Times New Roman"/>
              </a:rPr>
              <a:t>term </a:t>
            </a:r>
            <a:r>
              <a:rPr sz="3200" b="1" spc="-80" dirty="0">
                <a:latin typeface="Times New Roman"/>
                <a:cs typeface="Times New Roman"/>
              </a:rPr>
              <a:t>(CPU) </a:t>
            </a:r>
            <a:r>
              <a:rPr sz="3200" b="1" spc="10" dirty="0">
                <a:latin typeface="Times New Roman"/>
                <a:cs typeface="Times New Roman"/>
              </a:rPr>
              <a:t>scheduler</a:t>
            </a:r>
            <a:r>
              <a:rPr sz="3200" b="1" spc="-60" dirty="0">
                <a:latin typeface="Times New Roman"/>
                <a:cs typeface="Times New Roman"/>
              </a:rPr>
              <a:t> </a:t>
            </a:r>
            <a:r>
              <a:rPr sz="3200" b="1" spc="-185" dirty="0">
                <a:latin typeface="Arial"/>
                <a:cs typeface="Arial"/>
              </a:rPr>
              <a:t>–</a:t>
            </a:r>
            <a:endParaRPr sz="3200">
              <a:latin typeface="Arial"/>
              <a:cs typeface="Arial"/>
            </a:endParaRPr>
          </a:p>
          <a:p>
            <a:pPr marL="561340" marR="6350" lvl="1" indent="-229235">
              <a:lnSpc>
                <a:spcPct val="100000"/>
              </a:lnSpc>
              <a:spcBef>
                <a:spcPts val="439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3000" spc="-40" dirty="0">
                <a:latin typeface="Alfios"/>
                <a:cs typeface="Alfios"/>
              </a:rPr>
              <a:t>When </a:t>
            </a:r>
            <a:r>
              <a:rPr sz="3000" spc="-20" dirty="0">
                <a:latin typeface="Alfios"/>
                <a:cs typeface="Alfios"/>
              </a:rPr>
              <a:t>there </a:t>
            </a:r>
            <a:r>
              <a:rPr sz="3000" spc="-10" dirty="0">
                <a:latin typeface="Alfios"/>
                <a:cs typeface="Alfios"/>
              </a:rPr>
              <a:t>are </a:t>
            </a:r>
            <a:r>
              <a:rPr sz="3000" spc="-30" dirty="0">
                <a:latin typeface="Alfios"/>
                <a:cs typeface="Alfios"/>
              </a:rPr>
              <a:t>lots </a:t>
            </a:r>
            <a:r>
              <a:rPr sz="3000" spc="-55" dirty="0">
                <a:latin typeface="Alfios"/>
                <a:cs typeface="Alfios"/>
              </a:rPr>
              <a:t>of </a:t>
            </a:r>
            <a:r>
              <a:rPr sz="3000" dirty="0">
                <a:latin typeface="Alfios"/>
                <a:cs typeface="Alfios"/>
              </a:rPr>
              <a:t>processes </a:t>
            </a:r>
            <a:r>
              <a:rPr sz="3000" spc="-80" dirty="0">
                <a:latin typeface="Alfios"/>
                <a:cs typeface="Alfios"/>
              </a:rPr>
              <a:t>in </a:t>
            </a:r>
            <a:r>
              <a:rPr sz="3000" spc="-65" dirty="0">
                <a:latin typeface="Alfios"/>
                <a:cs typeface="Alfios"/>
              </a:rPr>
              <a:t>main </a:t>
            </a:r>
            <a:r>
              <a:rPr sz="3000" spc="-125" dirty="0">
                <a:latin typeface="Alfios"/>
                <a:cs typeface="Alfios"/>
              </a:rPr>
              <a:t>memory  </a:t>
            </a:r>
            <a:r>
              <a:rPr sz="3000" spc="-70" dirty="0">
                <a:latin typeface="Alfios"/>
                <a:cs typeface="Alfios"/>
              </a:rPr>
              <a:t>initially </a:t>
            </a:r>
            <a:r>
              <a:rPr sz="3000" spc="-30" dirty="0">
                <a:latin typeface="Alfios"/>
                <a:cs typeface="Alfios"/>
              </a:rPr>
              <a:t>all </a:t>
            </a:r>
            <a:r>
              <a:rPr sz="3000" spc="-10" dirty="0">
                <a:latin typeface="Alfios"/>
                <a:cs typeface="Alfios"/>
              </a:rPr>
              <a:t>are </a:t>
            </a:r>
            <a:r>
              <a:rPr sz="3000" spc="-15" dirty="0">
                <a:latin typeface="Alfios"/>
                <a:cs typeface="Alfios"/>
              </a:rPr>
              <a:t>present </a:t>
            </a:r>
            <a:r>
              <a:rPr sz="3000" spc="-80" dirty="0">
                <a:latin typeface="Alfios"/>
                <a:cs typeface="Alfios"/>
              </a:rPr>
              <a:t>in </a:t>
            </a:r>
            <a:r>
              <a:rPr sz="3000" spc="-40" dirty="0">
                <a:latin typeface="Alfios"/>
                <a:cs typeface="Alfios"/>
              </a:rPr>
              <a:t>the </a:t>
            </a:r>
            <a:r>
              <a:rPr sz="3000" spc="-55" dirty="0">
                <a:latin typeface="Alfios"/>
                <a:cs typeface="Alfios"/>
              </a:rPr>
              <a:t>ready</a:t>
            </a:r>
            <a:r>
              <a:rPr sz="3000" spc="-290" dirty="0">
                <a:latin typeface="Alfios"/>
                <a:cs typeface="Alfios"/>
              </a:rPr>
              <a:t> </a:t>
            </a:r>
            <a:r>
              <a:rPr sz="3000" spc="10" dirty="0">
                <a:latin typeface="Alfios"/>
                <a:cs typeface="Alfios"/>
              </a:rPr>
              <a:t>queue.</a:t>
            </a:r>
            <a:endParaRPr sz="3000">
              <a:latin typeface="Alfios"/>
              <a:cs typeface="Alfios"/>
            </a:endParaRPr>
          </a:p>
          <a:p>
            <a:pPr marL="561340" marR="6350" lvl="1" indent="-229235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3000" spc="-110" dirty="0">
                <a:latin typeface="Alfios"/>
                <a:cs typeface="Alfios"/>
              </a:rPr>
              <a:t>Among </a:t>
            </a:r>
            <a:r>
              <a:rPr sz="3000" spc="-20" dirty="0">
                <a:latin typeface="Alfios"/>
                <a:cs typeface="Alfios"/>
              </a:rPr>
              <a:t>all </a:t>
            </a:r>
            <a:r>
              <a:rPr sz="3000" spc="-65" dirty="0">
                <a:latin typeface="Alfios"/>
                <a:cs typeface="Alfios"/>
              </a:rPr>
              <a:t>of </a:t>
            </a:r>
            <a:r>
              <a:rPr sz="3000" spc="-40" dirty="0">
                <a:latin typeface="Alfios"/>
                <a:cs typeface="Alfios"/>
              </a:rPr>
              <a:t>the </a:t>
            </a:r>
            <a:r>
              <a:rPr sz="3000" spc="5" dirty="0">
                <a:latin typeface="Alfios"/>
                <a:cs typeface="Alfios"/>
              </a:rPr>
              <a:t>process, </a:t>
            </a:r>
            <a:r>
              <a:rPr sz="3000" spc="-40" dirty="0">
                <a:latin typeface="Alfios"/>
                <a:cs typeface="Alfios"/>
              </a:rPr>
              <a:t>a </a:t>
            </a:r>
            <a:r>
              <a:rPr sz="3000" spc="-15" dirty="0">
                <a:latin typeface="Alfios"/>
                <a:cs typeface="Alfios"/>
              </a:rPr>
              <a:t>single process </a:t>
            </a:r>
            <a:r>
              <a:rPr sz="3000" spc="-25" dirty="0">
                <a:latin typeface="Alfios"/>
                <a:cs typeface="Alfios"/>
              </a:rPr>
              <a:t>is </a:t>
            </a:r>
            <a:r>
              <a:rPr sz="3000" spc="-45" dirty="0">
                <a:latin typeface="Alfios"/>
                <a:cs typeface="Alfios"/>
              </a:rPr>
              <a:t>to </a:t>
            </a:r>
            <a:r>
              <a:rPr sz="3000" spc="-225" dirty="0">
                <a:latin typeface="Alfios"/>
                <a:cs typeface="Alfios"/>
              </a:rPr>
              <a:t>be  </a:t>
            </a:r>
            <a:r>
              <a:rPr sz="3000" spc="25" dirty="0">
                <a:latin typeface="Alfios"/>
                <a:cs typeface="Alfios"/>
              </a:rPr>
              <a:t>selected </a:t>
            </a:r>
            <a:r>
              <a:rPr sz="3000" spc="-60" dirty="0">
                <a:latin typeface="Alfios"/>
                <a:cs typeface="Alfios"/>
              </a:rPr>
              <a:t>for</a:t>
            </a:r>
            <a:r>
              <a:rPr sz="3000" spc="-165" dirty="0">
                <a:latin typeface="Alfios"/>
                <a:cs typeface="Alfios"/>
              </a:rPr>
              <a:t> </a:t>
            </a:r>
            <a:r>
              <a:rPr sz="3000" spc="-5" dirty="0">
                <a:latin typeface="Alfios"/>
                <a:cs typeface="Alfios"/>
              </a:rPr>
              <a:t>execution.</a:t>
            </a:r>
            <a:endParaRPr sz="30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3000" spc="-110" dirty="0">
                <a:latin typeface="Alfios"/>
                <a:cs typeface="Alfios"/>
              </a:rPr>
              <a:t>This </a:t>
            </a:r>
            <a:r>
              <a:rPr sz="3000" spc="-25" dirty="0">
                <a:latin typeface="Alfios"/>
                <a:cs typeface="Alfios"/>
              </a:rPr>
              <a:t>decision is </a:t>
            </a:r>
            <a:r>
              <a:rPr sz="3000" spc="-45" dirty="0">
                <a:latin typeface="Alfios"/>
                <a:cs typeface="Alfios"/>
              </a:rPr>
              <a:t>handled </a:t>
            </a:r>
            <a:r>
              <a:rPr sz="3000" spc="-175" dirty="0">
                <a:latin typeface="Alfios"/>
                <a:cs typeface="Alfios"/>
              </a:rPr>
              <a:t>by </a:t>
            </a:r>
            <a:r>
              <a:rPr sz="3000" spc="-40" dirty="0">
                <a:latin typeface="Alfios"/>
                <a:cs typeface="Alfios"/>
              </a:rPr>
              <a:t>short </a:t>
            </a:r>
            <a:r>
              <a:rPr sz="3000" spc="10" dirty="0">
                <a:latin typeface="Alfios"/>
                <a:cs typeface="Alfios"/>
              </a:rPr>
              <a:t>term</a:t>
            </a:r>
            <a:r>
              <a:rPr sz="3000" spc="-85" dirty="0">
                <a:latin typeface="Alfios"/>
                <a:cs typeface="Alfios"/>
              </a:rPr>
              <a:t> </a:t>
            </a:r>
            <a:r>
              <a:rPr sz="3000" spc="-20" dirty="0">
                <a:latin typeface="Alfios"/>
                <a:cs typeface="Alfios"/>
              </a:rPr>
              <a:t>scheduler.</a:t>
            </a:r>
            <a:endParaRPr sz="3000">
              <a:latin typeface="Alfios"/>
              <a:cs typeface="Alfios"/>
            </a:endParaRPr>
          </a:p>
          <a:p>
            <a:pPr marL="561340" marR="5080" lvl="1" indent="-229235">
              <a:lnSpc>
                <a:spcPct val="100000"/>
              </a:lnSpc>
              <a:spcBef>
                <a:spcPts val="414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3000" spc="-60" dirty="0">
                <a:latin typeface="Alfios"/>
                <a:cs typeface="Alfios"/>
              </a:rPr>
              <a:t>Let’s </a:t>
            </a:r>
            <a:r>
              <a:rPr sz="3000" spc="-95" dirty="0">
                <a:latin typeface="Alfios"/>
                <a:cs typeface="Alfios"/>
              </a:rPr>
              <a:t>have </a:t>
            </a:r>
            <a:r>
              <a:rPr sz="3000" spc="-40" dirty="0">
                <a:latin typeface="Alfios"/>
                <a:cs typeface="Alfios"/>
              </a:rPr>
              <a:t>a </a:t>
            </a:r>
            <a:r>
              <a:rPr sz="3000" spc="-75" dirty="0">
                <a:latin typeface="Alfios"/>
                <a:cs typeface="Alfios"/>
              </a:rPr>
              <a:t>look </a:t>
            </a:r>
            <a:r>
              <a:rPr sz="3000" spc="-35" dirty="0">
                <a:latin typeface="Alfios"/>
                <a:cs typeface="Alfios"/>
              </a:rPr>
              <a:t>at </a:t>
            </a:r>
            <a:r>
              <a:rPr sz="3000" spc="-30" dirty="0">
                <a:latin typeface="Alfios"/>
                <a:cs typeface="Alfios"/>
              </a:rPr>
              <a:t>the figure given </a:t>
            </a:r>
            <a:r>
              <a:rPr sz="3000" spc="-75" dirty="0">
                <a:latin typeface="Alfios"/>
                <a:cs typeface="Alfios"/>
              </a:rPr>
              <a:t>below. </a:t>
            </a:r>
            <a:r>
              <a:rPr sz="3000" spc="-85" dirty="0">
                <a:latin typeface="Alfios"/>
                <a:cs typeface="Alfios"/>
              </a:rPr>
              <a:t>It </a:t>
            </a:r>
            <a:r>
              <a:rPr sz="3000" spc="-275" dirty="0">
                <a:latin typeface="Alfios"/>
                <a:cs typeface="Alfios"/>
              </a:rPr>
              <a:t>may  </a:t>
            </a:r>
            <a:r>
              <a:rPr sz="3000" spc="-60" dirty="0">
                <a:latin typeface="Alfios"/>
                <a:cs typeface="Alfios"/>
              </a:rPr>
              <a:t>make </a:t>
            </a:r>
            <a:r>
              <a:rPr sz="3000" spc="-40" dirty="0">
                <a:latin typeface="Alfios"/>
                <a:cs typeface="Alfios"/>
              </a:rPr>
              <a:t>a </a:t>
            </a:r>
            <a:r>
              <a:rPr sz="3000" spc="-30" dirty="0">
                <a:latin typeface="Alfios"/>
                <a:cs typeface="Alfios"/>
              </a:rPr>
              <a:t>more </a:t>
            </a:r>
            <a:r>
              <a:rPr sz="3000" dirty="0">
                <a:latin typeface="Alfios"/>
                <a:cs typeface="Alfios"/>
              </a:rPr>
              <a:t>clear </a:t>
            </a:r>
            <a:r>
              <a:rPr sz="3000" spc="-30" dirty="0">
                <a:latin typeface="Alfios"/>
                <a:cs typeface="Alfios"/>
              </a:rPr>
              <a:t>view </a:t>
            </a:r>
            <a:r>
              <a:rPr sz="3000" spc="-60" dirty="0">
                <a:latin typeface="Alfios"/>
                <a:cs typeface="Alfios"/>
              </a:rPr>
              <a:t>for</a:t>
            </a:r>
            <a:r>
              <a:rPr sz="3000" spc="-315" dirty="0">
                <a:latin typeface="Alfios"/>
                <a:cs typeface="Alfios"/>
              </a:rPr>
              <a:t> </a:t>
            </a:r>
            <a:r>
              <a:rPr sz="3000" spc="-60" dirty="0">
                <a:latin typeface="Alfios"/>
                <a:cs typeface="Alfios"/>
              </a:rPr>
              <a:t>you.</a:t>
            </a:r>
            <a:endParaRPr sz="30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383919"/>
            <a:ext cx="7629525" cy="41332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15240" indent="-274320" algn="just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Consider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30" dirty="0">
                <a:latin typeface="Alfios"/>
                <a:cs typeface="Alfios"/>
              </a:rPr>
              <a:t>situation, </a:t>
            </a:r>
            <a:r>
              <a:rPr sz="2400" spc="-25" dirty="0">
                <a:latin typeface="Alfios"/>
                <a:cs typeface="Alfios"/>
              </a:rPr>
              <a:t>where </a:t>
            </a:r>
            <a:r>
              <a:rPr sz="2400" spc="-40" dirty="0">
                <a:latin typeface="Alfios"/>
                <a:cs typeface="Alfios"/>
              </a:rPr>
              <a:t>various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25" dirty="0">
                <a:latin typeface="Alfios"/>
                <a:cs typeface="Alfios"/>
              </a:rPr>
              <a:t>residing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40" dirty="0">
                <a:latin typeface="Alfios"/>
                <a:cs typeface="Alfios"/>
              </a:rPr>
              <a:t>the  </a:t>
            </a:r>
            <a:r>
              <a:rPr sz="2400" spc="-45" dirty="0">
                <a:latin typeface="Alfios"/>
                <a:cs typeface="Alfios"/>
              </a:rPr>
              <a:t>ready </a:t>
            </a:r>
            <a:r>
              <a:rPr sz="2400" spc="5" dirty="0">
                <a:latin typeface="Alfios"/>
                <a:cs typeface="Alfios"/>
              </a:rPr>
              <a:t>queue </a:t>
            </a:r>
            <a:r>
              <a:rPr sz="2400" spc="-35" dirty="0">
                <a:latin typeface="Alfios"/>
                <a:cs typeface="Alfios"/>
              </a:rPr>
              <a:t>waiting to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260" dirty="0">
                <a:latin typeface="Alfios"/>
                <a:cs typeface="Alfios"/>
              </a:rPr>
              <a:t> </a:t>
            </a:r>
            <a:r>
              <a:rPr sz="2400" spc="25" dirty="0">
                <a:latin typeface="Alfios"/>
                <a:cs typeface="Alfios"/>
              </a:rPr>
              <a:t>executed.</a:t>
            </a:r>
            <a:endParaRPr sz="2400">
              <a:latin typeface="Alfios"/>
              <a:cs typeface="Alfios"/>
            </a:endParaRPr>
          </a:p>
          <a:p>
            <a:pPr marL="286385" marR="16510" indent="-274320" algn="just">
              <a:lnSpc>
                <a:spcPct val="80000"/>
              </a:lnSpc>
              <a:spcBef>
                <a:spcPts val="6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45" dirty="0">
                <a:latin typeface="Alfios"/>
                <a:cs typeface="Alfios"/>
              </a:rPr>
              <a:t>cannot </a:t>
            </a:r>
            <a:r>
              <a:rPr sz="2400" spc="20" dirty="0">
                <a:latin typeface="Alfios"/>
                <a:cs typeface="Alfios"/>
              </a:rPr>
              <a:t>execute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5" dirty="0">
                <a:latin typeface="Alfios"/>
                <a:cs typeface="Alfios"/>
              </a:rPr>
              <a:t>these processes </a:t>
            </a:r>
            <a:r>
              <a:rPr sz="2400" spc="-50" dirty="0">
                <a:latin typeface="Alfios"/>
                <a:cs typeface="Alfios"/>
              </a:rPr>
              <a:t>simultaneously, </a:t>
            </a:r>
            <a:r>
              <a:rPr sz="2400" spc="-185" dirty="0">
                <a:latin typeface="Alfios"/>
                <a:cs typeface="Alfios"/>
              </a:rPr>
              <a:t>so 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operating </a:t>
            </a:r>
            <a:r>
              <a:rPr sz="2400" spc="-25" dirty="0">
                <a:latin typeface="Alfios"/>
                <a:cs typeface="Alfios"/>
              </a:rPr>
              <a:t>system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-45" dirty="0">
                <a:latin typeface="Alfios"/>
                <a:cs typeface="Alfios"/>
              </a:rPr>
              <a:t>to </a:t>
            </a:r>
            <a:r>
              <a:rPr sz="2400" spc="-20" dirty="0">
                <a:latin typeface="Alfios"/>
                <a:cs typeface="Alfios"/>
              </a:rPr>
              <a:t>choose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20" dirty="0">
                <a:latin typeface="Alfios"/>
                <a:cs typeface="Alfios"/>
              </a:rPr>
              <a:t>particular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spc="-30" dirty="0">
                <a:latin typeface="Alfios"/>
                <a:cs typeface="Alfios"/>
              </a:rPr>
              <a:t>basis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-40" dirty="0">
                <a:latin typeface="Alfios"/>
                <a:cs typeface="Alfios"/>
              </a:rPr>
              <a:t>algorithm </a:t>
            </a:r>
            <a:r>
              <a:rPr sz="2400" spc="25" dirty="0">
                <a:latin typeface="Alfios"/>
                <a:cs typeface="Alfios"/>
              </a:rPr>
              <a:t>used. </a:t>
            </a:r>
            <a:r>
              <a:rPr sz="2400" spc="-20" dirty="0">
                <a:latin typeface="Alfios"/>
                <a:cs typeface="Alfios"/>
              </a:rPr>
              <a:t>So,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20" dirty="0">
                <a:latin typeface="Alfios"/>
                <a:cs typeface="Alfios"/>
              </a:rPr>
              <a:t>procedure </a:t>
            </a:r>
            <a:r>
              <a:rPr sz="2400" spc="-50" dirty="0">
                <a:latin typeface="Alfios"/>
                <a:cs typeface="Alfios"/>
              </a:rPr>
              <a:t>of  </a:t>
            </a:r>
            <a:r>
              <a:rPr sz="2400" spc="-5" dirty="0">
                <a:latin typeface="Alfios"/>
                <a:cs typeface="Alfios"/>
              </a:rPr>
              <a:t>selecting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5" dirty="0">
                <a:latin typeface="Alfios"/>
                <a:cs typeface="Alfios"/>
              </a:rPr>
              <a:t>among </a:t>
            </a:r>
            <a:r>
              <a:rPr sz="2400" spc="-40" dirty="0">
                <a:latin typeface="Alfios"/>
                <a:cs typeface="Alfios"/>
              </a:rPr>
              <a:t>various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done </a:t>
            </a:r>
            <a:r>
              <a:rPr sz="2400" spc="-145" dirty="0">
                <a:latin typeface="Alfios"/>
                <a:cs typeface="Alfios"/>
              </a:rPr>
              <a:t>by </a:t>
            </a:r>
            <a:r>
              <a:rPr sz="2400" b="1" spc="25" dirty="0">
                <a:latin typeface="Times New Roman"/>
                <a:cs typeface="Times New Roman"/>
              </a:rPr>
              <a:t>the  </a:t>
            </a:r>
            <a:r>
              <a:rPr sz="2400" b="1" spc="20" dirty="0">
                <a:latin typeface="Times New Roman"/>
                <a:cs typeface="Times New Roman"/>
              </a:rPr>
              <a:t>scheduler</a:t>
            </a:r>
            <a:r>
              <a:rPr sz="2400" spc="20" dirty="0">
                <a:latin typeface="Alfios"/>
                <a:cs typeface="Alfios"/>
              </a:rPr>
              <a:t>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100"/>
              </a:lnSpc>
              <a:spcBef>
                <a:spcPts val="59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Once</a:t>
            </a:r>
            <a:r>
              <a:rPr sz="2400" spc="52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scheduler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20" dirty="0">
                <a:latin typeface="Alfios"/>
                <a:cs typeface="Alfios"/>
              </a:rPr>
              <a:t>selected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5" dirty="0">
                <a:latin typeface="Alfios"/>
                <a:cs typeface="Alfios"/>
              </a:rPr>
              <a:t>queue, 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b="1" spc="-5" dirty="0">
                <a:latin typeface="Times New Roman"/>
                <a:cs typeface="Times New Roman"/>
              </a:rPr>
              <a:t>dispatcher </a:t>
            </a:r>
            <a:r>
              <a:rPr sz="2400" spc="-5" dirty="0">
                <a:latin typeface="Alfios"/>
                <a:cs typeface="Alfios"/>
              </a:rPr>
              <a:t>comes </a:t>
            </a:r>
            <a:r>
              <a:rPr sz="2400" spc="-55" dirty="0">
                <a:latin typeface="Alfios"/>
                <a:cs typeface="Alfios"/>
              </a:rPr>
              <a:t>into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picture,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dispatcher  </a:t>
            </a:r>
            <a:r>
              <a:rPr sz="2400" spc="-70" dirty="0">
                <a:latin typeface="Alfios"/>
                <a:cs typeface="Alfios"/>
              </a:rPr>
              <a:t>who </a:t>
            </a:r>
            <a:r>
              <a:rPr sz="2400" spc="-30" dirty="0">
                <a:latin typeface="Alfios"/>
                <a:cs typeface="Alfios"/>
              </a:rPr>
              <a:t>takes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0" dirty="0">
                <a:latin typeface="Alfios"/>
                <a:cs typeface="Alfios"/>
              </a:rPr>
              <a:t>ready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50" dirty="0">
                <a:latin typeface="Alfios"/>
                <a:cs typeface="Alfios"/>
              </a:rPr>
              <a:t>moves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50" dirty="0">
                <a:latin typeface="Alfios"/>
                <a:cs typeface="Alfios"/>
              </a:rPr>
              <a:t>into </a:t>
            </a:r>
            <a:r>
              <a:rPr sz="2400" spc="-40" dirty="0">
                <a:latin typeface="Alfios"/>
                <a:cs typeface="Alfios"/>
              </a:rPr>
              <a:t>the  </a:t>
            </a:r>
            <a:r>
              <a:rPr sz="2400" spc="-45" dirty="0">
                <a:latin typeface="Alfios"/>
                <a:cs typeface="Alfios"/>
              </a:rPr>
              <a:t>running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state.</a:t>
            </a:r>
            <a:endParaRPr sz="2400">
              <a:latin typeface="Alfios"/>
              <a:cs typeface="Alfios"/>
            </a:endParaRPr>
          </a:p>
          <a:p>
            <a:pPr marL="286385" marR="13335" indent="-274320" algn="just">
              <a:lnSpc>
                <a:spcPts val="2300"/>
              </a:lnSpc>
              <a:spcBef>
                <a:spcPts val="58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Therefore, the </a:t>
            </a:r>
            <a:r>
              <a:rPr sz="2400" spc="-10" dirty="0">
                <a:latin typeface="Alfios"/>
                <a:cs typeface="Alfios"/>
              </a:rPr>
              <a:t>scheduler gives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dispatcher </a:t>
            </a:r>
            <a:r>
              <a:rPr sz="2400" spc="-70" dirty="0">
                <a:latin typeface="Alfios"/>
                <a:cs typeface="Alfios"/>
              </a:rPr>
              <a:t>an </a:t>
            </a:r>
            <a:r>
              <a:rPr sz="2400" spc="-10" dirty="0">
                <a:latin typeface="Alfios"/>
                <a:cs typeface="Alfios"/>
              </a:rPr>
              <a:t>ordered </a:t>
            </a:r>
            <a:r>
              <a:rPr sz="2400" spc="-25" dirty="0">
                <a:latin typeface="Alfios"/>
                <a:cs typeface="Alfios"/>
              </a:rPr>
              <a:t>list </a:t>
            </a:r>
            <a:r>
              <a:rPr sz="2400" spc="-210" dirty="0">
                <a:latin typeface="Alfios"/>
                <a:cs typeface="Alfios"/>
              </a:rPr>
              <a:t>of 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55" dirty="0">
                <a:latin typeface="Alfios"/>
                <a:cs typeface="Alfios"/>
              </a:rPr>
              <a:t>which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dispatcher </a:t>
            </a:r>
            <a:r>
              <a:rPr sz="2400" spc="-45" dirty="0">
                <a:latin typeface="Alfios"/>
                <a:cs typeface="Alfios"/>
              </a:rPr>
              <a:t>moves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50" dirty="0">
                <a:latin typeface="Alfios"/>
                <a:cs typeface="Alfios"/>
              </a:rPr>
              <a:t>over</a:t>
            </a:r>
            <a:r>
              <a:rPr sz="2400" spc="-26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time.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74345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b="1" spc="-270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Differen</a:t>
            </a:r>
            <a:r>
              <a:rPr sz="2700" spc="-765" baseline="64814" dirty="0"/>
              <a:t>h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c</a:t>
            </a:r>
            <a:r>
              <a:rPr sz="2700" spc="-765" baseline="64814" dirty="0"/>
              <a:t>ttp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765" baseline="64814" dirty="0"/>
              <a:t>s://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b</a:t>
            </a:r>
            <a:r>
              <a:rPr sz="2700" spc="-765" baseline="64814" dirty="0"/>
              <a:t>ge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765" baseline="64814" dirty="0"/>
              <a:t>nu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t</a:t>
            </a:r>
            <a:r>
              <a:rPr sz="2700" spc="-765" baseline="64814" dirty="0"/>
              <a:t>in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w</a:t>
            </a:r>
            <a:r>
              <a:rPr sz="2700" spc="-765" baseline="64814" dirty="0"/>
              <a:t>en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765" baseline="64814" dirty="0"/>
              <a:t>ot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2700" spc="-765" baseline="64814" dirty="0"/>
              <a:t>es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2700" spc="-765" baseline="64814" dirty="0"/>
              <a:t>.com</a:t>
            </a:r>
            <a:r>
              <a:rPr sz="3600" b="1" spc="-509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3600" b="1" spc="-229" dirty="0">
                <a:solidFill>
                  <a:srgbClr val="696363"/>
                </a:solidFill>
                <a:latin typeface="Arial"/>
                <a:cs typeface="Arial"/>
              </a:rPr>
              <a:t>Scheduler  </a:t>
            </a:r>
            <a:r>
              <a:rPr sz="3600" b="1" spc="-195" dirty="0">
                <a:solidFill>
                  <a:srgbClr val="696363"/>
                </a:solidFill>
                <a:latin typeface="Arial"/>
                <a:cs typeface="Arial"/>
              </a:rPr>
              <a:t>and</a:t>
            </a:r>
            <a:r>
              <a:rPr sz="3600" b="1" spc="-14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15" dirty="0">
                <a:solidFill>
                  <a:srgbClr val="696363"/>
                </a:solidFill>
                <a:latin typeface="Arial"/>
                <a:cs typeface="Arial"/>
              </a:rPr>
              <a:t>Dispatcher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905078"/>
            <a:ext cx="1138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latin typeface="Times New Roman"/>
                <a:cs typeface="Times New Roman"/>
              </a:rPr>
              <a:t>E</a:t>
            </a:r>
            <a:r>
              <a:rPr sz="2400" b="1" spc="-120" dirty="0">
                <a:latin typeface="Times New Roman"/>
                <a:cs typeface="Times New Roman"/>
              </a:rPr>
              <a:t>x</a:t>
            </a:r>
            <a:r>
              <a:rPr sz="2400" b="1" spc="-50" dirty="0">
                <a:latin typeface="Times New Roman"/>
                <a:cs typeface="Times New Roman"/>
              </a:rPr>
              <a:t>am</a:t>
            </a:r>
            <a:r>
              <a:rPr sz="2400" b="1" spc="-55" dirty="0">
                <a:latin typeface="Times New Roman"/>
                <a:cs typeface="Times New Roman"/>
              </a:rPr>
              <a:t>p</a:t>
            </a:r>
            <a:r>
              <a:rPr sz="2400" b="1" spc="45" dirty="0">
                <a:latin typeface="Times New Roman"/>
                <a:cs typeface="Times New Roman"/>
              </a:rPr>
              <a:t>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33054" y="905078"/>
            <a:ext cx="1784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35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There </a:t>
            </a:r>
            <a:r>
              <a:rPr spc="-10" dirty="0"/>
              <a:t>are </a:t>
            </a:r>
            <a:r>
              <a:rPr spc="-20" dirty="0"/>
              <a:t>4 </a:t>
            </a:r>
            <a:r>
              <a:rPr spc="-5" dirty="0"/>
              <a:t>processes </a:t>
            </a:r>
            <a:r>
              <a:rPr spc="-65" dirty="0"/>
              <a:t>in </a:t>
            </a:r>
            <a:r>
              <a:rPr spc="-30" dirty="0"/>
              <a:t>the </a:t>
            </a:r>
            <a:r>
              <a:rPr spc="-45" dirty="0"/>
              <a:t>ready </a:t>
            </a:r>
            <a:r>
              <a:rPr spc="5" dirty="0"/>
              <a:t>queue, </a:t>
            </a:r>
            <a:r>
              <a:rPr spc="-15" dirty="0"/>
              <a:t>P1, </a:t>
            </a:r>
            <a:r>
              <a:rPr spc="-10" dirty="0"/>
              <a:t>P2, </a:t>
            </a:r>
            <a:r>
              <a:rPr spc="-20" dirty="0"/>
              <a:t>P3, </a:t>
            </a:r>
            <a:r>
              <a:rPr spc="-15" dirty="0"/>
              <a:t>P4; </a:t>
            </a:r>
            <a:r>
              <a:rPr spc="-65" dirty="0"/>
              <a:t>Their  </a:t>
            </a:r>
            <a:r>
              <a:rPr spc="-35" dirty="0"/>
              <a:t>arrival </a:t>
            </a:r>
            <a:r>
              <a:rPr spc="-15" dirty="0"/>
              <a:t>times </a:t>
            </a:r>
            <a:r>
              <a:rPr spc="-10" dirty="0"/>
              <a:t>are </a:t>
            </a:r>
            <a:r>
              <a:rPr spc="20" dirty="0"/>
              <a:t>t0, t1, t2, </a:t>
            </a:r>
            <a:r>
              <a:rPr spc="-30" dirty="0"/>
              <a:t>t3 </a:t>
            </a:r>
            <a:r>
              <a:rPr spc="-35" dirty="0"/>
              <a:t>respectively. </a:t>
            </a:r>
            <a:r>
              <a:rPr spc="-254" dirty="0"/>
              <a:t>A </a:t>
            </a:r>
            <a:r>
              <a:rPr spc="-55" dirty="0"/>
              <a:t>First </a:t>
            </a:r>
            <a:r>
              <a:rPr spc="-80" dirty="0"/>
              <a:t>in </a:t>
            </a:r>
            <a:r>
              <a:rPr spc="-55" dirty="0"/>
              <a:t>First </a:t>
            </a:r>
            <a:r>
              <a:rPr spc="-35" dirty="0"/>
              <a:t>out</a:t>
            </a:r>
            <a:r>
              <a:rPr spc="-335" dirty="0"/>
              <a:t> </a:t>
            </a:r>
            <a:r>
              <a:rPr spc="-120" dirty="0"/>
              <a:t>(FIFO)  </a:t>
            </a:r>
            <a:r>
              <a:rPr spc="-25" dirty="0"/>
              <a:t>scheduling </a:t>
            </a:r>
            <a:r>
              <a:rPr spc="-40" dirty="0"/>
              <a:t>algorithm </a:t>
            </a:r>
            <a:r>
              <a:rPr spc="-25" dirty="0"/>
              <a:t>is </a:t>
            </a:r>
            <a:r>
              <a:rPr spc="15" dirty="0"/>
              <a:t>used. </a:t>
            </a:r>
            <a:r>
              <a:rPr spc="-15" dirty="0"/>
              <a:t>Because </a:t>
            </a:r>
            <a:r>
              <a:rPr spc="-65" dirty="0"/>
              <a:t>P1 </a:t>
            </a:r>
            <a:r>
              <a:rPr spc="-20" dirty="0"/>
              <a:t>arrived </a:t>
            </a:r>
            <a:r>
              <a:rPr spc="-5" dirty="0"/>
              <a:t>first, </a:t>
            </a:r>
            <a:r>
              <a:rPr spc="-30" dirty="0"/>
              <a:t>the </a:t>
            </a:r>
            <a:r>
              <a:rPr spc="-10" dirty="0"/>
              <a:t>scheduler  </a:t>
            </a:r>
            <a:r>
              <a:rPr spc="-25" dirty="0"/>
              <a:t>will </a:t>
            </a:r>
            <a:r>
              <a:rPr spc="10" dirty="0"/>
              <a:t>decide </a:t>
            </a:r>
            <a:r>
              <a:rPr spc="-30" dirty="0"/>
              <a:t>it </a:t>
            </a:r>
            <a:r>
              <a:rPr spc="-25" dirty="0"/>
              <a:t>is </a:t>
            </a:r>
            <a:r>
              <a:rPr spc="-35" dirty="0"/>
              <a:t>the </a:t>
            </a:r>
            <a:r>
              <a:rPr spc="-25" dirty="0"/>
              <a:t>first </a:t>
            </a:r>
            <a:r>
              <a:rPr spc="-15" dirty="0"/>
              <a:t>process </a:t>
            </a:r>
            <a:r>
              <a:rPr spc="-50" dirty="0"/>
              <a:t>that should </a:t>
            </a:r>
            <a:r>
              <a:rPr spc="-5" dirty="0"/>
              <a:t>be </a:t>
            </a:r>
            <a:r>
              <a:rPr spc="20" dirty="0"/>
              <a:t>executed, </a:t>
            </a:r>
            <a:r>
              <a:rPr spc="-40" dirty="0"/>
              <a:t>and </a:t>
            </a:r>
            <a:r>
              <a:rPr spc="-25" dirty="0"/>
              <a:t>the  </a:t>
            </a:r>
            <a:r>
              <a:rPr spc="-20" dirty="0"/>
              <a:t>dispatcher </a:t>
            </a:r>
            <a:r>
              <a:rPr spc="-30" dirty="0"/>
              <a:t>will </a:t>
            </a:r>
            <a:r>
              <a:rPr spc="-40" dirty="0"/>
              <a:t>remove </a:t>
            </a:r>
            <a:r>
              <a:rPr spc="-80" dirty="0"/>
              <a:t>P1 </a:t>
            </a:r>
            <a:r>
              <a:rPr spc="-55" dirty="0"/>
              <a:t>from </a:t>
            </a:r>
            <a:r>
              <a:rPr spc="-30" dirty="0"/>
              <a:t>the </a:t>
            </a:r>
            <a:r>
              <a:rPr spc="-50" dirty="0"/>
              <a:t>ready </a:t>
            </a:r>
            <a:r>
              <a:rPr dirty="0"/>
              <a:t>queue </a:t>
            </a:r>
            <a:r>
              <a:rPr spc="-50" dirty="0"/>
              <a:t>and </a:t>
            </a:r>
            <a:r>
              <a:rPr spc="-5" dirty="0"/>
              <a:t>give </a:t>
            </a:r>
            <a:r>
              <a:rPr spc="-30" dirty="0"/>
              <a:t>it </a:t>
            </a:r>
            <a:r>
              <a:rPr spc="-35" dirty="0"/>
              <a:t>to </a:t>
            </a:r>
            <a:r>
              <a:rPr spc="-30" dirty="0"/>
              <a:t>the  </a:t>
            </a:r>
            <a:r>
              <a:rPr spc="-114" dirty="0"/>
              <a:t>CPU. </a:t>
            </a:r>
            <a:r>
              <a:rPr spc="-90" dirty="0"/>
              <a:t>The </a:t>
            </a:r>
            <a:r>
              <a:rPr spc="-10" dirty="0"/>
              <a:t>scheduler </a:t>
            </a:r>
            <a:r>
              <a:rPr spc="-25" dirty="0"/>
              <a:t>will </a:t>
            </a:r>
            <a:r>
              <a:rPr spc="-50" dirty="0"/>
              <a:t>then </a:t>
            </a:r>
            <a:r>
              <a:rPr dirty="0"/>
              <a:t>determine </a:t>
            </a:r>
            <a:r>
              <a:rPr spc="-65" dirty="0"/>
              <a:t>P2 </a:t>
            </a:r>
            <a:r>
              <a:rPr spc="-35" dirty="0"/>
              <a:t>to </a:t>
            </a:r>
            <a:r>
              <a:rPr spc="-5" dirty="0"/>
              <a:t>be </a:t>
            </a:r>
            <a:r>
              <a:rPr spc="-25" dirty="0"/>
              <a:t>the </a:t>
            </a:r>
            <a:r>
              <a:rPr dirty="0"/>
              <a:t>next </a:t>
            </a:r>
            <a:r>
              <a:rPr spc="-15" dirty="0"/>
              <a:t>process  </a:t>
            </a:r>
            <a:r>
              <a:rPr spc="-50" dirty="0"/>
              <a:t>that should </a:t>
            </a:r>
            <a:r>
              <a:rPr spc="-15" dirty="0"/>
              <a:t>be </a:t>
            </a:r>
            <a:r>
              <a:rPr spc="25" dirty="0"/>
              <a:t>executed, </a:t>
            </a:r>
            <a:r>
              <a:rPr spc="-30" dirty="0"/>
              <a:t>so </a:t>
            </a:r>
            <a:r>
              <a:rPr spc="-45" dirty="0"/>
              <a:t>when </a:t>
            </a:r>
            <a:r>
              <a:rPr spc="-35" dirty="0"/>
              <a:t>the </a:t>
            </a:r>
            <a:r>
              <a:rPr spc="-20" dirty="0"/>
              <a:t>dispatcher returns </a:t>
            </a:r>
            <a:r>
              <a:rPr spc="-35" dirty="0"/>
              <a:t>to the</a:t>
            </a:r>
            <a:r>
              <a:rPr spc="-265" dirty="0"/>
              <a:t> </a:t>
            </a:r>
            <a:r>
              <a:rPr dirty="0"/>
              <a:t>queue  </a:t>
            </a:r>
            <a:r>
              <a:rPr spc="-45" dirty="0"/>
              <a:t>for </a:t>
            </a:r>
            <a:r>
              <a:rPr spc="-30" dirty="0"/>
              <a:t>a new </a:t>
            </a:r>
            <a:r>
              <a:rPr dirty="0"/>
              <a:t>process, </a:t>
            </a:r>
            <a:r>
              <a:rPr spc="-30" dirty="0"/>
              <a:t>it </a:t>
            </a:r>
            <a:r>
              <a:rPr spc="-25" dirty="0"/>
              <a:t>will </a:t>
            </a:r>
            <a:r>
              <a:rPr spc="-40" dirty="0"/>
              <a:t>take </a:t>
            </a:r>
            <a:r>
              <a:rPr spc="-65" dirty="0"/>
              <a:t>P2 </a:t>
            </a:r>
            <a:r>
              <a:rPr spc="-40" dirty="0"/>
              <a:t>and </a:t>
            </a:r>
            <a:r>
              <a:rPr spc="-15" dirty="0"/>
              <a:t>give </a:t>
            </a:r>
            <a:r>
              <a:rPr spc="-30" dirty="0"/>
              <a:t>it </a:t>
            </a:r>
            <a:r>
              <a:rPr spc="-35" dirty="0"/>
              <a:t>to the </a:t>
            </a:r>
            <a:r>
              <a:rPr spc="-114" dirty="0"/>
              <a:t>CPU. </a:t>
            </a:r>
            <a:r>
              <a:rPr spc="-90" dirty="0"/>
              <a:t>This  </a:t>
            </a:r>
            <a:r>
              <a:rPr spc="-30" dirty="0"/>
              <a:t>continues </a:t>
            </a:r>
            <a:r>
              <a:rPr spc="-65" dirty="0"/>
              <a:t>in </a:t>
            </a:r>
            <a:r>
              <a:rPr spc="-30" dirty="0"/>
              <a:t>the </a:t>
            </a:r>
            <a:r>
              <a:rPr spc="-5" dirty="0"/>
              <a:t>same </a:t>
            </a:r>
            <a:r>
              <a:rPr spc="-100" dirty="0"/>
              <a:t>way </a:t>
            </a:r>
            <a:r>
              <a:rPr spc="-45" dirty="0"/>
              <a:t>for </a:t>
            </a:r>
            <a:r>
              <a:rPr spc="-15" dirty="0"/>
              <a:t>P3, </a:t>
            </a:r>
            <a:r>
              <a:rPr spc="-40" dirty="0"/>
              <a:t>and then</a:t>
            </a:r>
            <a:r>
              <a:rPr spc="-385" dirty="0"/>
              <a:t> </a:t>
            </a:r>
            <a:r>
              <a:rPr spc="-15" dirty="0"/>
              <a:t>P4.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444" y="359409"/>
            <a:ext cx="69900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0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2400" b="1" spc="-120" dirty="0">
                <a:solidFill>
                  <a:srgbClr val="696363"/>
                </a:solidFill>
                <a:latin typeface="Arial"/>
                <a:cs typeface="Arial"/>
              </a:rPr>
              <a:t>Difference </a:t>
            </a:r>
            <a:r>
              <a:rPr sz="2400" b="1" spc="-135" dirty="0">
                <a:solidFill>
                  <a:srgbClr val="696363"/>
                </a:solidFill>
                <a:latin typeface="Arial"/>
                <a:cs typeface="Arial"/>
              </a:rPr>
              <a:t>between </a:t>
            </a:r>
            <a:r>
              <a:rPr sz="2400" b="1" spc="-95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2400" b="1" spc="-150" dirty="0">
                <a:solidFill>
                  <a:srgbClr val="696363"/>
                </a:solidFill>
                <a:latin typeface="Arial"/>
                <a:cs typeface="Arial"/>
              </a:rPr>
              <a:t>Scheduler </a:t>
            </a:r>
            <a:r>
              <a:rPr sz="2400" b="1" spc="-125" dirty="0">
                <a:solidFill>
                  <a:srgbClr val="696363"/>
                </a:solidFill>
                <a:latin typeface="Arial"/>
                <a:cs typeface="Arial"/>
              </a:rPr>
              <a:t>and</a:t>
            </a:r>
            <a:r>
              <a:rPr sz="2400" b="1" spc="-6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2400" b="1" spc="-145" dirty="0">
                <a:solidFill>
                  <a:srgbClr val="696363"/>
                </a:solidFill>
                <a:latin typeface="Arial"/>
                <a:cs typeface="Arial"/>
              </a:rPr>
              <a:t>Dispatcher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57400" y="4857750"/>
            <a:ext cx="5534025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98450" y="374650"/>
          <a:ext cx="8458200" cy="58883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 spc="-155" dirty="0">
                          <a:latin typeface="Times New Roman"/>
                          <a:cs typeface="Times New Roman"/>
                        </a:rPr>
                        <a:t>PROPERTIES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 spc="-135" dirty="0">
                          <a:latin typeface="Times New Roman"/>
                          <a:cs typeface="Times New Roman"/>
                        </a:rPr>
                        <a:t>DISPATCHER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852169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600" b="1" spc="-135" dirty="0">
                          <a:latin typeface="Times New Roman"/>
                          <a:cs typeface="Times New Roman"/>
                        </a:rPr>
                        <a:t>SCHEDULER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spc="-30" dirty="0">
                          <a:latin typeface="Alfios"/>
                          <a:cs typeface="Alfios"/>
                        </a:rPr>
                        <a:t>Definition: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55"/>
                        </a:spcBef>
                      </a:pPr>
                      <a:r>
                        <a:rPr sz="1600" spc="-2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a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module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that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gives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control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</a:t>
                      </a:r>
                      <a:r>
                        <a:rPr sz="1600" spc="-25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105" dirty="0">
                          <a:latin typeface="Alfios"/>
                          <a:cs typeface="Alfios"/>
                        </a:rPr>
                        <a:t>CPU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</a:t>
                      </a:r>
                      <a:endParaRPr sz="1600">
                        <a:latin typeface="Alfios"/>
                        <a:cs typeface="Alfios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15" dirty="0">
                          <a:latin typeface="Alfios"/>
                          <a:cs typeface="Alfios"/>
                        </a:rPr>
                        <a:t>the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15" dirty="0">
                          <a:latin typeface="Alfios"/>
                          <a:cs typeface="Alfios"/>
                        </a:rPr>
                        <a:t>selected </a:t>
                      </a:r>
                      <a:r>
                        <a:rPr sz="1600" spc="-85" dirty="0">
                          <a:latin typeface="Alfios"/>
                          <a:cs typeface="Alfios"/>
                        </a:rPr>
                        <a:t>by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short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term</a:t>
                      </a:r>
                      <a:r>
                        <a:rPr sz="1600" spc="-28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scheduler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593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37909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Scheduler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something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which 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selects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among</a:t>
                      </a:r>
                      <a:r>
                        <a:rPr sz="1600" spc="-229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various 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processes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spc="-50" dirty="0">
                          <a:latin typeface="Alfios"/>
                          <a:cs typeface="Alfios"/>
                        </a:rPr>
                        <a:t>Types: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985" marR="377190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-35" dirty="0">
                          <a:latin typeface="Alfios"/>
                          <a:cs typeface="Alfios"/>
                        </a:rPr>
                        <a:t>There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are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no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diifrent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types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in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dispatcher.It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just</a:t>
                      </a:r>
                      <a:r>
                        <a:rPr sz="1600" spc="-21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 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code</a:t>
                      </a:r>
                      <a:r>
                        <a:rPr sz="1600" spc="-7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segment.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167005" algn="just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600" spc="-35" dirty="0">
                          <a:latin typeface="Alfios"/>
                          <a:cs typeface="Alfios"/>
                        </a:rPr>
                        <a:t>There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are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3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types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scheduler</a:t>
                      </a:r>
                      <a:r>
                        <a:rPr sz="1600" spc="-22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30" dirty="0">
                          <a:latin typeface="Alfios"/>
                          <a:cs typeface="Alfios"/>
                        </a:rPr>
                        <a:t>i.e. 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Long-term,</a:t>
                      </a:r>
                      <a:r>
                        <a:rPr sz="1600" spc="-19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Short-term,</a:t>
                      </a:r>
                      <a:r>
                        <a:rPr sz="1600" spc="-17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Medium- 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term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4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Dependency: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985" marR="6743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5" dirty="0">
                          <a:latin typeface="Alfios"/>
                          <a:cs typeface="Alfios"/>
                        </a:rPr>
                        <a:t>Working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dependednt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on 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scheduler.Means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have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wait</a:t>
                      </a:r>
                      <a:r>
                        <a:rPr sz="1600" spc="-15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untill 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scheduler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selects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a</a:t>
                      </a:r>
                      <a:r>
                        <a:rPr sz="1600" spc="-17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process.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260985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Scheduler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works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idependently.It 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works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immediately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when</a:t>
                      </a:r>
                      <a:r>
                        <a:rPr sz="1600" spc="-13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needed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600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spc="-30" dirty="0">
                          <a:latin typeface="Alfios"/>
                          <a:cs typeface="Alfios"/>
                        </a:rPr>
                        <a:t>Algorithm: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265"/>
                        </a:spcBef>
                      </a:pPr>
                      <a:r>
                        <a:rPr sz="1600" spc="-2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45" dirty="0">
                          <a:latin typeface="Alfios"/>
                          <a:cs typeface="Alfios"/>
                        </a:rPr>
                        <a:t>has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no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specific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algorithm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for</a:t>
                      </a:r>
                      <a:r>
                        <a:rPr sz="1600" spc="-17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its</a:t>
                      </a:r>
                      <a:endParaRPr sz="1600">
                        <a:latin typeface="Alfios"/>
                        <a:cs typeface="Alfios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Alfios"/>
                          <a:cs typeface="Alfios"/>
                        </a:rPr>
                        <a:t>implementation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60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30099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10" dirty="0">
                          <a:latin typeface="Alfios"/>
                          <a:cs typeface="Alfios"/>
                        </a:rPr>
                        <a:t>Scheduler </a:t>
                      </a:r>
                      <a:r>
                        <a:rPr sz="1600" spc="-40" dirty="0">
                          <a:latin typeface="Alfios"/>
                          <a:cs typeface="Alfios"/>
                        </a:rPr>
                        <a:t>works on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various 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algorithm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such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as</a:t>
                      </a:r>
                      <a:r>
                        <a:rPr sz="1600" spc="-28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70" dirty="0">
                          <a:latin typeface="Alfios"/>
                          <a:cs typeface="Alfios"/>
                        </a:rPr>
                        <a:t>FCFS, </a:t>
                      </a:r>
                      <a:r>
                        <a:rPr sz="1600" spc="-75" dirty="0">
                          <a:latin typeface="Alfios"/>
                          <a:cs typeface="Alfios"/>
                        </a:rPr>
                        <a:t>SJF, </a:t>
                      </a:r>
                      <a:r>
                        <a:rPr sz="1600" spc="-85" dirty="0">
                          <a:latin typeface="Alfios"/>
                          <a:cs typeface="Alfios"/>
                        </a:rPr>
                        <a:t>RR  </a:t>
                      </a:r>
                      <a:r>
                        <a:rPr sz="1600" spc="25" dirty="0">
                          <a:latin typeface="Alfios"/>
                          <a:cs typeface="Alfios"/>
                        </a:rPr>
                        <a:t>etc.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1029"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spc="-35" dirty="0">
                          <a:latin typeface="Alfios"/>
                          <a:cs typeface="Alfios"/>
                        </a:rPr>
                        <a:t>Time</a:t>
                      </a:r>
                      <a:r>
                        <a:rPr sz="1600" spc="-25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65" dirty="0">
                          <a:latin typeface="Alfios"/>
                          <a:cs typeface="Alfios"/>
                        </a:rPr>
                        <a:t>Taken: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3985" marR="65468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55" dirty="0">
                          <a:latin typeface="Alfios"/>
                          <a:cs typeface="Alfios"/>
                        </a:rPr>
                        <a:t>The </a:t>
                      </a:r>
                      <a:r>
                        <a:rPr sz="1600" spc="-10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taken </a:t>
                      </a:r>
                      <a:r>
                        <a:rPr sz="1600" spc="-85" dirty="0">
                          <a:latin typeface="Alfios"/>
                          <a:cs typeface="Alfios"/>
                        </a:rPr>
                        <a:t>by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called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dispatch 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latency.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135255" marR="16637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600" spc="-45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taken </a:t>
                      </a:r>
                      <a:r>
                        <a:rPr sz="1600" spc="-85" dirty="0">
                          <a:latin typeface="Alfios"/>
                          <a:cs typeface="Alfios"/>
                        </a:rPr>
                        <a:t>by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scheduler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</a:t>
                      </a:r>
                      <a:r>
                        <a:rPr sz="1600" spc="-12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35" dirty="0">
                          <a:latin typeface="Alfios"/>
                          <a:cs typeface="Alfios"/>
                        </a:rPr>
                        <a:t>usually 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negligible.Hence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we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neglect</a:t>
                      </a:r>
                      <a:r>
                        <a:rPr sz="1600" spc="-229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10" dirty="0">
                          <a:latin typeface="Alfios"/>
                          <a:cs typeface="Alfios"/>
                        </a:rPr>
                        <a:t>it.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4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spc="-25" dirty="0">
                          <a:latin typeface="Alfios"/>
                          <a:cs typeface="Alfios"/>
                        </a:rPr>
                        <a:t>Functions: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57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3985" marR="1549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00" spc="-25" dirty="0">
                          <a:latin typeface="Alfios"/>
                          <a:cs typeface="Alfios"/>
                        </a:rPr>
                        <a:t>Dispatcher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 also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responsible for:Context</a:t>
                      </a:r>
                      <a:r>
                        <a:rPr sz="1600" spc="-26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Switching, 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Switch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user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mode,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Jumping </a:t>
                      </a:r>
                      <a:r>
                        <a:rPr sz="1600" spc="-15" dirty="0">
                          <a:latin typeface="Alfios"/>
                          <a:cs typeface="Alfios"/>
                        </a:rPr>
                        <a:t>to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proper </a:t>
                      </a:r>
                      <a:r>
                        <a:rPr sz="1600" spc="-25" dirty="0">
                          <a:latin typeface="Alfios"/>
                          <a:cs typeface="Alfios"/>
                        </a:rPr>
                        <a:t>location 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when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again</a:t>
                      </a:r>
                      <a:r>
                        <a:rPr sz="1600" spc="-11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dirty="0">
                          <a:latin typeface="Alfios"/>
                          <a:cs typeface="Alfios"/>
                        </a:rPr>
                        <a:t>restarted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600" spc="-55" dirty="0">
                          <a:latin typeface="Alfios"/>
                          <a:cs typeface="Alfios"/>
                        </a:rPr>
                        <a:t>The only </a:t>
                      </a:r>
                      <a:r>
                        <a:rPr sz="1600" spc="-50" dirty="0">
                          <a:latin typeface="Alfios"/>
                          <a:cs typeface="Alfios"/>
                        </a:rPr>
                        <a:t>work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 </a:t>
                      </a:r>
                      <a:r>
                        <a:rPr sz="1600" spc="-5" dirty="0">
                          <a:latin typeface="Alfios"/>
                          <a:cs typeface="Alfios"/>
                        </a:rPr>
                        <a:t>scheduler</a:t>
                      </a:r>
                      <a:r>
                        <a:rPr sz="1600" spc="-13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-20" dirty="0">
                          <a:latin typeface="Alfios"/>
                          <a:cs typeface="Alfios"/>
                        </a:rPr>
                        <a:t>is</a:t>
                      </a:r>
                      <a:endParaRPr sz="1600">
                        <a:latin typeface="Alfios"/>
                        <a:cs typeface="Alfios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Alfios"/>
                          <a:cs typeface="Alfios"/>
                        </a:rPr>
                        <a:t>selection </a:t>
                      </a:r>
                      <a:r>
                        <a:rPr sz="1600" spc="-30" dirty="0">
                          <a:latin typeface="Alfios"/>
                          <a:cs typeface="Alfios"/>
                        </a:rPr>
                        <a:t>of</a:t>
                      </a:r>
                      <a:r>
                        <a:rPr sz="1600" spc="-11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600" spc="5" dirty="0">
                          <a:latin typeface="Alfios"/>
                          <a:cs typeface="Alfios"/>
                        </a:rPr>
                        <a:t>processes.</a:t>
                      </a:r>
                      <a:endParaRPr sz="1600">
                        <a:latin typeface="Alfios"/>
                        <a:cs typeface="Alfios"/>
                      </a:endParaRPr>
                    </a:p>
                  </a:txBody>
                  <a:tcPr marL="0" marR="0" marT="161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0849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4000" b="1" spc="-20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25" dirty="0">
                <a:solidFill>
                  <a:srgbClr val="696363"/>
                </a:solidFill>
                <a:latin typeface="Arial"/>
                <a:cs typeface="Arial"/>
              </a:rPr>
              <a:t>Criteria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9525" cy="451294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635"/>
              </a:spcBef>
            </a:pPr>
            <a:r>
              <a:rPr sz="2200" spc="-45" dirty="0">
                <a:latin typeface="Alfios"/>
                <a:cs typeface="Alfios"/>
              </a:rPr>
              <a:t>There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20" dirty="0">
                <a:latin typeface="Alfios"/>
                <a:cs typeface="Alfios"/>
              </a:rPr>
              <a:t>several different </a:t>
            </a:r>
            <a:r>
              <a:rPr sz="2200" spc="-10" dirty="0">
                <a:latin typeface="Alfios"/>
                <a:cs typeface="Alfios"/>
              </a:rPr>
              <a:t>criteria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20" dirty="0">
                <a:latin typeface="Alfios"/>
                <a:cs typeface="Alfios"/>
              </a:rPr>
              <a:t>consider </a:t>
            </a:r>
            <a:r>
              <a:rPr sz="2200" spc="-45" dirty="0">
                <a:latin typeface="Alfios"/>
                <a:cs typeface="Alfios"/>
              </a:rPr>
              <a:t>when trying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15" dirty="0">
                <a:latin typeface="Alfios"/>
                <a:cs typeface="Alfios"/>
              </a:rPr>
              <a:t>select </a:t>
            </a:r>
            <a:r>
              <a:rPr sz="2200" spc="-25" dirty="0">
                <a:latin typeface="Alfios"/>
                <a:cs typeface="Alfios"/>
              </a:rPr>
              <a:t>the  </a:t>
            </a:r>
            <a:r>
              <a:rPr sz="2200" spc="50" dirty="0">
                <a:latin typeface="Alfios"/>
                <a:cs typeface="Alfios"/>
              </a:rPr>
              <a:t>"best" </a:t>
            </a:r>
            <a:r>
              <a:rPr sz="2200" spc="-20" dirty="0">
                <a:latin typeface="Alfios"/>
                <a:cs typeface="Alfios"/>
              </a:rPr>
              <a:t>scheduling </a:t>
            </a:r>
            <a:r>
              <a:rPr sz="2200" spc="-35" dirty="0">
                <a:latin typeface="Alfios"/>
                <a:cs typeface="Alfios"/>
              </a:rPr>
              <a:t>algorithm </a:t>
            </a:r>
            <a:r>
              <a:rPr sz="2200" spc="-45" dirty="0">
                <a:latin typeface="Alfios"/>
                <a:cs typeface="Alfios"/>
              </a:rPr>
              <a:t>for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20" dirty="0">
                <a:latin typeface="Alfios"/>
                <a:cs typeface="Alfios"/>
              </a:rPr>
              <a:t>particular </a:t>
            </a:r>
            <a:r>
              <a:rPr sz="2200" spc="-40" dirty="0">
                <a:latin typeface="Alfios"/>
                <a:cs typeface="Alfios"/>
              </a:rPr>
              <a:t>situation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30" dirty="0">
                <a:latin typeface="Alfios"/>
                <a:cs typeface="Alfios"/>
              </a:rPr>
              <a:t>environment,  </a:t>
            </a:r>
            <a:r>
              <a:rPr sz="2200" spc="-25" dirty="0">
                <a:latin typeface="Alfios"/>
                <a:cs typeface="Alfios"/>
              </a:rPr>
              <a:t>including:</a:t>
            </a:r>
            <a:endParaRPr sz="2200">
              <a:latin typeface="Alfios"/>
              <a:cs typeface="Alfios"/>
            </a:endParaRPr>
          </a:p>
          <a:p>
            <a:pPr marL="591820" marR="15875" indent="-259715" algn="just">
              <a:lnSpc>
                <a:spcPct val="80100"/>
              </a:lnSpc>
              <a:spcBef>
                <a:spcPts val="414"/>
              </a:spcBef>
              <a:buClr>
                <a:srgbClr val="9B2C1F"/>
              </a:buClr>
              <a:buSzPct val="85000"/>
              <a:buAutoNum type="arabicPeriod"/>
              <a:tabLst>
                <a:tab pos="592455" algn="l"/>
              </a:tabLst>
            </a:pPr>
            <a:r>
              <a:rPr sz="2000" b="1" spc="-130" dirty="0">
                <a:latin typeface="Times New Roman"/>
                <a:cs typeface="Times New Roman"/>
              </a:rPr>
              <a:t>CPU </a:t>
            </a:r>
            <a:r>
              <a:rPr sz="2000" b="1" spc="10" dirty="0">
                <a:latin typeface="Times New Roman"/>
                <a:cs typeface="Times New Roman"/>
              </a:rPr>
              <a:t>utilization </a:t>
            </a:r>
            <a:r>
              <a:rPr sz="2000" spc="130" dirty="0">
                <a:latin typeface="Alfios"/>
                <a:cs typeface="Alfios"/>
              </a:rPr>
              <a:t>- </a:t>
            </a:r>
            <a:r>
              <a:rPr sz="2000" spc="-40" dirty="0">
                <a:latin typeface="Alfios"/>
                <a:cs typeface="Alfios"/>
              </a:rPr>
              <a:t>Ideally </a:t>
            </a:r>
            <a:r>
              <a:rPr sz="2000" spc="-35" dirty="0">
                <a:latin typeface="Alfios"/>
                <a:cs typeface="Alfios"/>
              </a:rPr>
              <a:t>the </a:t>
            </a:r>
            <a:r>
              <a:rPr sz="2000" spc="-130" dirty="0">
                <a:latin typeface="Alfios"/>
                <a:cs typeface="Alfios"/>
              </a:rPr>
              <a:t>CPU </a:t>
            </a:r>
            <a:r>
              <a:rPr sz="2000" spc="-45" dirty="0">
                <a:latin typeface="Alfios"/>
                <a:cs typeface="Alfios"/>
              </a:rPr>
              <a:t>would </a:t>
            </a:r>
            <a:r>
              <a:rPr sz="2000" spc="-10" dirty="0">
                <a:latin typeface="Alfios"/>
                <a:cs typeface="Alfios"/>
              </a:rPr>
              <a:t>be </a:t>
            </a:r>
            <a:r>
              <a:rPr sz="2000" spc="-65" dirty="0">
                <a:latin typeface="Alfios"/>
                <a:cs typeface="Alfios"/>
              </a:rPr>
              <a:t>busy </a:t>
            </a:r>
            <a:r>
              <a:rPr sz="2000" spc="-30" dirty="0">
                <a:latin typeface="Alfios"/>
                <a:cs typeface="Alfios"/>
              </a:rPr>
              <a:t>100%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25" dirty="0">
                <a:latin typeface="Alfios"/>
                <a:cs typeface="Alfios"/>
              </a:rPr>
              <a:t>the </a:t>
            </a:r>
            <a:r>
              <a:rPr sz="2000" dirty="0">
                <a:latin typeface="Alfios"/>
                <a:cs typeface="Alfios"/>
              </a:rPr>
              <a:t>time, </a:t>
            </a:r>
            <a:r>
              <a:rPr sz="2000" spc="-25" dirty="0">
                <a:latin typeface="Alfios"/>
                <a:cs typeface="Alfios"/>
              </a:rPr>
              <a:t>so as 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-10" dirty="0">
                <a:latin typeface="Alfios"/>
                <a:cs typeface="Alfios"/>
              </a:rPr>
              <a:t>waste </a:t>
            </a:r>
            <a:r>
              <a:rPr sz="2000" spc="-20" dirty="0">
                <a:latin typeface="Alfios"/>
                <a:cs typeface="Alfios"/>
              </a:rPr>
              <a:t>0 </a:t>
            </a:r>
            <a:r>
              <a:rPr sz="2000" spc="-140" dirty="0">
                <a:latin typeface="Alfios"/>
                <a:cs typeface="Alfios"/>
              </a:rPr>
              <a:t>CPU </a:t>
            </a:r>
            <a:r>
              <a:rPr sz="2000" dirty="0">
                <a:latin typeface="Alfios"/>
                <a:cs typeface="Alfios"/>
              </a:rPr>
              <a:t>cycles. </a:t>
            </a:r>
            <a:r>
              <a:rPr sz="2000" spc="-95" dirty="0">
                <a:latin typeface="Alfios"/>
                <a:cs typeface="Alfios"/>
              </a:rPr>
              <a:t>On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15" dirty="0">
                <a:latin typeface="Alfios"/>
                <a:cs typeface="Alfios"/>
              </a:rPr>
              <a:t>real </a:t>
            </a:r>
            <a:r>
              <a:rPr sz="2000" spc="-25" dirty="0">
                <a:latin typeface="Alfios"/>
                <a:cs typeface="Alfios"/>
              </a:rPr>
              <a:t>system </a:t>
            </a:r>
            <a:r>
              <a:rPr sz="2000" spc="-140" dirty="0">
                <a:latin typeface="Alfios"/>
                <a:cs typeface="Alfios"/>
              </a:rPr>
              <a:t>CPU </a:t>
            </a:r>
            <a:r>
              <a:rPr sz="2000" spc="-5" dirty="0">
                <a:latin typeface="Alfios"/>
                <a:cs typeface="Alfios"/>
              </a:rPr>
              <a:t>usage </a:t>
            </a:r>
            <a:r>
              <a:rPr sz="2000" spc="-40" dirty="0">
                <a:latin typeface="Alfios"/>
                <a:cs typeface="Alfios"/>
              </a:rPr>
              <a:t>should </a:t>
            </a:r>
            <a:r>
              <a:rPr sz="2000" spc="-15" dirty="0">
                <a:latin typeface="Alfios"/>
                <a:cs typeface="Alfios"/>
              </a:rPr>
              <a:t>range </a:t>
            </a:r>
            <a:r>
              <a:rPr sz="2000" spc="-50" dirty="0">
                <a:latin typeface="Alfios"/>
                <a:cs typeface="Alfios"/>
              </a:rPr>
              <a:t>from </a:t>
            </a:r>
            <a:r>
              <a:rPr sz="2000" spc="-35" dirty="0">
                <a:latin typeface="Alfios"/>
                <a:cs typeface="Alfios"/>
              </a:rPr>
              <a:t>40%  </a:t>
            </a:r>
            <a:r>
              <a:rPr sz="2000" spc="-5" dirty="0">
                <a:latin typeface="Alfios"/>
                <a:cs typeface="Alfios"/>
              </a:rPr>
              <a:t>( </a:t>
            </a:r>
            <a:r>
              <a:rPr sz="2000" spc="-55" dirty="0">
                <a:latin typeface="Alfios"/>
                <a:cs typeface="Alfios"/>
              </a:rPr>
              <a:t>lightly </a:t>
            </a:r>
            <a:r>
              <a:rPr sz="2000" spc="-15" dirty="0">
                <a:latin typeface="Alfios"/>
                <a:cs typeface="Alfios"/>
              </a:rPr>
              <a:t>loaded </a:t>
            </a:r>
            <a:r>
              <a:rPr sz="2000" spc="-5" dirty="0">
                <a:latin typeface="Alfios"/>
                <a:cs typeface="Alfios"/>
              </a:rPr>
              <a:t>) </a:t>
            </a:r>
            <a:r>
              <a:rPr sz="2000" spc="-35" dirty="0">
                <a:latin typeface="Alfios"/>
                <a:cs typeface="Alfios"/>
              </a:rPr>
              <a:t>to 90% </a:t>
            </a:r>
            <a:r>
              <a:rPr sz="2000" spc="-5" dirty="0">
                <a:latin typeface="Alfios"/>
                <a:cs typeface="Alfios"/>
              </a:rPr>
              <a:t>( </a:t>
            </a:r>
            <a:r>
              <a:rPr sz="2000" spc="-65" dirty="0">
                <a:latin typeface="Alfios"/>
                <a:cs typeface="Alfios"/>
              </a:rPr>
              <a:t>heavily </a:t>
            </a:r>
            <a:r>
              <a:rPr sz="2000" dirty="0">
                <a:latin typeface="Alfios"/>
                <a:cs typeface="Alfios"/>
              </a:rPr>
              <a:t>loaded.</a:t>
            </a:r>
            <a:r>
              <a:rPr sz="2000" spc="-250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)</a:t>
            </a:r>
            <a:endParaRPr sz="2000">
              <a:latin typeface="Alfios"/>
              <a:cs typeface="Alfios"/>
            </a:endParaRPr>
          </a:p>
          <a:p>
            <a:pPr marL="591820" indent="-260350" algn="just">
              <a:lnSpc>
                <a:spcPts val="2090"/>
              </a:lnSpc>
              <a:buClr>
                <a:srgbClr val="9B2C1F"/>
              </a:buClr>
              <a:buSzPct val="85000"/>
              <a:buAutoNum type="arabicPeriod"/>
              <a:tabLst>
                <a:tab pos="59245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Throughput </a:t>
            </a:r>
            <a:r>
              <a:rPr sz="2000" spc="130" dirty="0">
                <a:latin typeface="Alfios"/>
                <a:cs typeface="Alfios"/>
              </a:rPr>
              <a:t>- </a:t>
            </a:r>
            <a:r>
              <a:rPr sz="2000" spc="-65" dirty="0">
                <a:latin typeface="Alfios"/>
                <a:cs typeface="Alfios"/>
              </a:rPr>
              <a:t>Number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5" dirty="0">
                <a:latin typeface="Alfios"/>
                <a:cs typeface="Alfios"/>
              </a:rPr>
              <a:t>processes </a:t>
            </a:r>
            <a:r>
              <a:rPr sz="2000" spc="-10" dirty="0">
                <a:latin typeface="Alfios"/>
                <a:cs typeface="Alfios"/>
              </a:rPr>
              <a:t>completed per </a:t>
            </a:r>
            <a:r>
              <a:rPr sz="2000" spc="-45" dirty="0">
                <a:latin typeface="Alfios"/>
                <a:cs typeface="Alfios"/>
              </a:rPr>
              <a:t>unit </a:t>
            </a:r>
            <a:r>
              <a:rPr sz="2000" spc="-5" dirty="0">
                <a:latin typeface="Alfios"/>
                <a:cs typeface="Alfios"/>
              </a:rPr>
              <a:t>time. </a:t>
            </a:r>
            <a:r>
              <a:rPr sz="2000" spc="-125" dirty="0">
                <a:latin typeface="Alfios"/>
                <a:cs typeface="Alfios"/>
              </a:rPr>
              <a:t>May</a:t>
            </a:r>
            <a:r>
              <a:rPr sz="2000" spc="15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range</a:t>
            </a:r>
            <a:endParaRPr sz="2000">
              <a:latin typeface="Alfios"/>
              <a:cs typeface="Alfios"/>
            </a:endParaRPr>
          </a:p>
          <a:p>
            <a:pPr marL="591820" algn="just">
              <a:lnSpc>
                <a:spcPts val="2125"/>
              </a:lnSpc>
            </a:pPr>
            <a:r>
              <a:rPr sz="2000" spc="-45" dirty="0">
                <a:latin typeface="Alfios"/>
                <a:cs typeface="Alfios"/>
              </a:rPr>
              <a:t>from </a:t>
            </a:r>
            <a:r>
              <a:rPr sz="2000" spc="-25" dirty="0">
                <a:latin typeface="Alfios"/>
                <a:cs typeface="Alfios"/>
              </a:rPr>
              <a:t>10 </a:t>
            </a:r>
            <a:r>
              <a:rPr sz="2000" spc="20" dirty="0">
                <a:latin typeface="Alfios"/>
                <a:cs typeface="Alfios"/>
              </a:rPr>
              <a:t>/ </a:t>
            </a:r>
            <a:r>
              <a:rPr sz="2000" spc="-15" dirty="0">
                <a:latin typeface="Alfios"/>
                <a:cs typeface="Alfios"/>
              </a:rPr>
              <a:t>second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-20" dirty="0">
                <a:latin typeface="Alfios"/>
                <a:cs typeface="Alfios"/>
              </a:rPr>
              <a:t>1 </a:t>
            </a:r>
            <a:r>
              <a:rPr sz="2000" spc="20" dirty="0">
                <a:latin typeface="Alfios"/>
                <a:cs typeface="Alfios"/>
              </a:rPr>
              <a:t>/ </a:t>
            </a:r>
            <a:r>
              <a:rPr sz="2000" spc="-60" dirty="0">
                <a:latin typeface="Alfios"/>
                <a:cs typeface="Alfios"/>
              </a:rPr>
              <a:t>hour </a:t>
            </a:r>
            <a:r>
              <a:rPr sz="2000" spc="-20" dirty="0">
                <a:latin typeface="Alfios"/>
                <a:cs typeface="Alfios"/>
              </a:rPr>
              <a:t>depending </a:t>
            </a:r>
            <a:r>
              <a:rPr sz="2000" spc="-65" dirty="0">
                <a:latin typeface="Alfios"/>
                <a:cs typeface="Alfios"/>
              </a:rPr>
              <a:t>on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10" dirty="0">
                <a:latin typeface="Alfios"/>
                <a:cs typeface="Alfios"/>
              </a:rPr>
              <a:t>specific</a:t>
            </a:r>
            <a:r>
              <a:rPr sz="2000" spc="-204" dirty="0">
                <a:latin typeface="Alfios"/>
                <a:cs typeface="Alfios"/>
              </a:rPr>
              <a:t> </a:t>
            </a:r>
            <a:r>
              <a:rPr sz="2000" dirty="0">
                <a:latin typeface="Alfios"/>
                <a:cs typeface="Alfios"/>
              </a:rPr>
              <a:t>processes.</a:t>
            </a:r>
            <a:endParaRPr sz="2000">
              <a:latin typeface="Alfios"/>
              <a:cs typeface="Alfios"/>
            </a:endParaRPr>
          </a:p>
          <a:p>
            <a:pPr marL="591820" indent="-260350" algn="just">
              <a:lnSpc>
                <a:spcPts val="2125"/>
              </a:lnSpc>
              <a:buClr>
                <a:srgbClr val="9B2C1F"/>
              </a:buClr>
              <a:buSzPct val="85000"/>
              <a:buAutoNum type="arabicPeriod" startAt="3"/>
              <a:tabLst>
                <a:tab pos="592455" algn="l"/>
              </a:tabLst>
            </a:pPr>
            <a:r>
              <a:rPr sz="2000" b="1" spc="-45" dirty="0">
                <a:latin typeface="Times New Roman"/>
                <a:cs typeface="Times New Roman"/>
              </a:rPr>
              <a:t>Turnaround </a:t>
            </a:r>
            <a:r>
              <a:rPr sz="2000" b="1" spc="5" dirty="0">
                <a:latin typeface="Times New Roman"/>
                <a:cs typeface="Times New Roman"/>
              </a:rPr>
              <a:t>time </a:t>
            </a:r>
            <a:r>
              <a:rPr sz="2000" spc="130" dirty="0">
                <a:latin typeface="Alfios"/>
                <a:cs typeface="Alfios"/>
              </a:rPr>
              <a:t>- </a:t>
            </a:r>
            <a:r>
              <a:rPr sz="2000" spc="-45" dirty="0">
                <a:latin typeface="Alfios"/>
                <a:cs typeface="Alfios"/>
              </a:rPr>
              <a:t>Time </a:t>
            </a:r>
            <a:r>
              <a:rPr sz="2000" spc="-20" dirty="0">
                <a:latin typeface="Alfios"/>
                <a:cs typeface="Alfios"/>
              </a:rPr>
              <a:t>required </a:t>
            </a:r>
            <a:r>
              <a:rPr sz="2000" spc="-40" dirty="0">
                <a:latin typeface="Alfios"/>
                <a:cs typeface="Alfios"/>
              </a:rPr>
              <a:t>for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20" dirty="0">
                <a:latin typeface="Alfios"/>
                <a:cs typeface="Alfios"/>
              </a:rPr>
              <a:t>particular </a:t>
            </a:r>
            <a:r>
              <a:rPr sz="2000" spc="-10" dirty="0">
                <a:latin typeface="Alfios"/>
                <a:cs typeface="Alfios"/>
              </a:rPr>
              <a:t>process </a:t>
            </a:r>
            <a:r>
              <a:rPr sz="2000" spc="-35" dirty="0">
                <a:latin typeface="Alfios"/>
                <a:cs typeface="Alfios"/>
              </a:rPr>
              <a:t>to</a:t>
            </a:r>
            <a:r>
              <a:rPr sz="2000" spc="-40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complete,</a:t>
            </a:r>
            <a:endParaRPr sz="2000">
              <a:latin typeface="Alfios"/>
              <a:cs typeface="Alfios"/>
            </a:endParaRPr>
          </a:p>
          <a:p>
            <a:pPr marL="591820" algn="just">
              <a:lnSpc>
                <a:spcPts val="2115"/>
              </a:lnSpc>
            </a:pPr>
            <a:r>
              <a:rPr sz="2000" spc="-45" dirty="0">
                <a:latin typeface="Alfios"/>
                <a:cs typeface="Alfios"/>
              </a:rPr>
              <a:t>from</a:t>
            </a:r>
            <a:r>
              <a:rPr sz="2000" spc="-65" dirty="0">
                <a:latin typeface="Alfios"/>
                <a:cs typeface="Alfios"/>
              </a:rPr>
              <a:t> </a:t>
            </a:r>
            <a:r>
              <a:rPr sz="2000" spc="-40" dirty="0">
                <a:latin typeface="Alfios"/>
                <a:cs typeface="Alfios"/>
              </a:rPr>
              <a:t>submission</a:t>
            </a:r>
            <a:r>
              <a:rPr sz="2000" spc="-20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time</a:t>
            </a:r>
            <a:r>
              <a:rPr sz="2000" spc="-10" dirty="0">
                <a:latin typeface="Alfios"/>
                <a:cs typeface="Alfios"/>
              </a:rPr>
              <a:t> </a:t>
            </a:r>
            <a:r>
              <a:rPr sz="2000" spc="-35" dirty="0">
                <a:latin typeface="Alfios"/>
                <a:cs typeface="Alfios"/>
              </a:rPr>
              <a:t>to</a:t>
            </a:r>
            <a:r>
              <a:rPr sz="2000" spc="-50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completion.</a:t>
            </a:r>
            <a:r>
              <a:rPr sz="2000" spc="-125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(</a:t>
            </a:r>
            <a:r>
              <a:rPr sz="2000" spc="-285" dirty="0">
                <a:latin typeface="Alfios"/>
                <a:cs typeface="Alfios"/>
              </a:rPr>
              <a:t> </a:t>
            </a:r>
            <a:r>
              <a:rPr sz="2000" spc="-65" dirty="0">
                <a:latin typeface="Alfios"/>
                <a:cs typeface="Alfios"/>
              </a:rPr>
              <a:t>Wall </a:t>
            </a:r>
            <a:r>
              <a:rPr sz="2000" spc="-25" dirty="0">
                <a:latin typeface="Alfios"/>
                <a:cs typeface="Alfios"/>
              </a:rPr>
              <a:t>clock </a:t>
            </a:r>
            <a:r>
              <a:rPr sz="2000" spc="-5" dirty="0">
                <a:latin typeface="Alfios"/>
                <a:cs typeface="Alfios"/>
              </a:rPr>
              <a:t>time.</a:t>
            </a:r>
            <a:r>
              <a:rPr sz="2000" spc="-125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)</a:t>
            </a:r>
            <a:endParaRPr sz="2000">
              <a:latin typeface="Alfios"/>
              <a:cs typeface="Alfios"/>
            </a:endParaRPr>
          </a:p>
          <a:p>
            <a:pPr marL="591820" marR="17780" indent="-259715" algn="just">
              <a:lnSpc>
                <a:spcPct val="80000"/>
              </a:lnSpc>
              <a:spcBef>
                <a:spcPts val="430"/>
              </a:spcBef>
              <a:buClr>
                <a:srgbClr val="9B2C1F"/>
              </a:buClr>
              <a:buSzPct val="85000"/>
              <a:buAutoNum type="arabicPeriod" startAt="4"/>
              <a:tabLst>
                <a:tab pos="592455" algn="l"/>
              </a:tabLst>
            </a:pPr>
            <a:r>
              <a:rPr sz="2000" b="1" spc="-50" dirty="0">
                <a:latin typeface="Times New Roman"/>
                <a:cs typeface="Times New Roman"/>
              </a:rPr>
              <a:t>Waiting </a:t>
            </a:r>
            <a:r>
              <a:rPr sz="2000" b="1" spc="5" dirty="0">
                <a:latin typeface="Times New Roman"/>
                <a:cs typeface="Times New Roman"/>
              </a:rPr>
              <a:t>time </a:t>
            </a:r>
            <a:r>
              <a:rPr sz="2000" spc="130" dirty="0">
                <a:latin typeface="Alfios"/>
                <a:cs typeface="Alfios"/>
              </a:rPr>
              <a:t>- </a:t>
            </a:r>
            <a:r>
              <a:rPr sz="2000" spc="-125" dirty="0">
                <a:latin typeface="Alfios"/>
                <a:cs typeface="Alfios"/>
              </a:rPr>
              <a:t>How </a:t>
            </a:r>
            <a:r>
              <a:rPr sz="2000" spc="-45" dirty="0">
                <a:latin typeface="Alfios"/>
                <a:cs typeface="Alfios"/>
              </a:rPr>
              <a:t>much </a:t>
            </a:r>
            <a:r>
              <a:rPr sz="2000" spc="-10" dirty="0">
                <a:latin typeface="Alfios"/>
                <a:cs typeface="Alfios"/>
              </a:rPr>
              <a:t>time </a:t>
            </a:r>
            <a:r>
              <a:rPr sz="2000" spc="-5" dirty="0">
                <a:latin typeface="Alfios"/>
                <a:cs typeface="Alfios"/>
              </a:rPr>
              <a:t>processes </a:t>
            </a:r>
            <a:r>
              <a:rPr sz="2000" spc="-15" dirty="0">
                <a:latin typeface="Alfios"/>
                <a:cs typeface="Alfios"/>
              </a:rPr>
              <a:t>spend </a:t>
            </a:r>
            <a:r>
              <a:rPr sz="2000" spc="-60" dirty="0">
                <a:latin typeface="Alfios"/>
                <a:cs typeface="Alfios"/>
              </a:rPr>
              <a:t>in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45" dirty="0">
                <a:latin typeface="Alfios"/>
                <a:cs typeface="Alfios"/>
              </a:rPr>
              <a:t>ready </a:t>
            </a:r>
            <a:r>
              <a:rPr sz="2000" spc="-5" dirty="0">
                <a:latin typeface="Alfios"/>
                <a:cs typeface="Alfios"/>
              </a:rPr>
              <a:t>queue  </a:t>
            </a:r>
            <a:r>
              <a:rPr sz="2000" spc="-40" dirty="0">
                <a:latin typeface="Alfios"/>
                <a:cs typeface="Alfios"/>
              </a:rPr>
              <a:t>waiting </a:t>
            </a:r>
            <a:r>
              <a:rPr sz="2000" spc="-35" dirty="0">
                <a:latin typeface="Alfios"/>
                <a:cs typeface="Alfios"/>
              </a:rPr>
              <a:t>their </a:t>
            </a:r>
            <a:r>
              <a:rPr sz="2000" spc="-30" dirty="0">
                <a:latin typeface="Alfios"/>
                <a:cs typeface="Alfios"/>
              </a:rPr>
              <a:t>turn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20" dirty="0">
                <a:latin typeface="Alfios"/>
                <a:cs typeface="Alfios"/>
              </a:rPr>
              <a:t>get </a:t>
            </a:r>
            <a:r>
              <a:rPr sz="2000" spc="-65" dirty="0">
                <a:latin typeface="Alfios"/>
                <a:cs typeface="Alfios"/>
              </a:rPr>
              <a:t>on </a:t>
            </a:r>
            <a:r>
              <a:rPr sz="2000" spc="-30" dirty="0">
                <a:latin typeface="Alfios"/>
                <a:cs typeface="Alfios"/>
              </a:rPr>
              <a:t>the</a:t>
            </a:r>
            <a:r>
              <a:rPr sz="2000" spc="-35" dirty="0">
                <a:latin typeface="Alfios"/>
                <a:cs typeface="Alfios"/>
              </a:rPr>
              <a:t> </a:t>
            </a:r>
            <a:r>
              <a:rPr sz="2000" spc="-105" dirty="0">
                <a:latin typeface="Alfios"/>
                <a:cs typeface="Alfios"/>
              </a:rPr>
              <a:t>CPU.</a:t>
            </a:r>
            <a:endParaRPr sz="2000">
              <a:latin typeface="Alfios"/>
              <a:cs typeface="Alfios"/>
            </a:endParaRPr>
          </a:p>
          <a:p>
            <a:pPr marL="948690" marR="14604" indent="-341630" algn="just">
              <a:lnSpc>
                <a:spcPts val="1630"/>
              </a:lnSpc>
              <a:spcBef>
                <a:spcPts val="409"/>
              </a:spcBef>
            </a:pPr>
            <a:r>
              <a:rPr sz="1350" spc="-340" dirty="0">
                <a:solidFill>
                  <a:srgbClr val="A18E6A"/>
                </a:solidFill>
                <a:latin typeface="Arial"/>
                <a:cs typeface="Arial"/>
              </a:rPr>
              <a:t>  </a:t>
            </a:r>
            <a:r>
              <a:rPr sz="1700" dirty="0">
                <a:latin typeface="Alfios"/>
                <a:cs typeface="Alfios"/>
              </a:rPr>
              <a:t>( </a:t>
            </a:r>
            <a:r>
              <a:rPr sz="1700" b="1" spc="-65" dirty="0">
                <a:latin typeface="Times New Roman"/>
                <a:cs typeface="Times New Roman"/>
              </a:rPr>
              <a:t>Load </a:t>
            </a:r>
            <a:r>
              <a:rPr sz="1700" b="1" spc="-30" dirty="0">
                <a:latin typeface="Times New Roman"/>
                <a:cs typeface="Times New Roman"/>
              </a:rPr>
              <a:t>average </a:t>
            </a:r>
            <a:r>
              <a:rPr sz="1700" spc="114" dirty="0">
                <a:latin typeface="Alfios"/>
                <a:cs typeface="Alfios"/>
              </a:rPr>
              <a:t>- </a:t>
            </a:r>
            <a:r>
              <a:rPr sz="1700" spc="-55" dirty="0">
                <a:latin typeface="Alfios"/>
                <a:cs typeface="Alfios"/>
              </a:rPr>
              <a:t>The </a:t>
            </a:r>
            <a:r>
              <a:rPr sz="1700" spc="-15" dirty="0">
                <a:latin typeface="Alfios"/>
                <a:cs typeface="Alfios"/>
              </a:rPr>
              <a:t>average </a:t>
            </a:r>
            <a:r>
              <a:rPr sz="1700" spc="-30" dirty="0">
                <a:latin typeface="Alfios"/>
                <a:cs typeface="Alfios"/>
              </a:rPr>
              <a:t>number of </a:t>
            </a:r>
            <a:r>
              <a:rPr sz="1700" spc="-5" dirty="0">
                <a:latin typeface="Alfios"/>
                <a:cs typeface="Alfios"/>
              </a:rPr>
              <a:t>processes </a:t>
            </a:r>
            <a:r>
              <a:rPr sz="1700" spc="-20" dirty="0">
                <a:latin typeface="Alfios"/>
                <a:cs typeface="Alfios"/>
              </a:rPr>
              <a:t>sitting </a:t>
            </a:r>
            <a:r>
              <a:rPr sz="1700" spc="-50" dirty="0">
                <a:latin typeface="Alfios"/>
                <a:cs typeface="Alfios"/>
              </a:rPr>
              <a:t>in </a:t>
            </a:r>
            <a:r>
              <a:rPr sz="1700" spc="-30" dirty="0">
                <a:latin typeface="Alfios"/>
                <a:cs typeface="Alfios"/>
              </a:rPr>
              <a:t>the ready </a:t>
            </a:r>
            <a:r>
              <a:rPr sz="1700" spc="-35" dirty="0">
                <a:latin typeface="Alfios"/>
                <a:cs typeface="Alfios"/>
              </a:rPr>
              <a:t>queue  </a:t>
            </a:r>
            <a:r>
              <a:rPr sz="1700" spc="-30" dirty="0">
                <a:latin typeface="Alfios"/>
                <a:cs typeface="Alfios"/>
              </a:rPr>
              <a:t>waiting </a:t>
            </a:r>
            <a:r>
              <a:rPr sz="1700" spc="-20" dirty="0">
                <a:latin typeface="Alfios"/>
                <a:cs typeface="Alfios"/>
              </a:rPr>
              <a:t>their turn to </a:t>
            </a:r>
            <a:r>
              <a:rPr sz="1700" spc="20" dirty="0">
                <a:latin typeface="Alfios"/>
                <a:cs typeface="Alfios"/>
              </a:rPr>
              <a:t>get </a:t>
            </a:r>
            <a:r>
              <a:rPr sz="1700" spc="-40" dirty="0">
                <a:latin typeface="Alfios"/>
                <a:cs typeface="Alfios"/>
              </a:rPr>
              <a:t>into </a:t>
            </a:r>
            <a:r>
              <a:rPr sz="1700" spc="-20" dirty="0">
                <a:latin typeface="Alfios"/>
                <a:cs typeface="Alfios"/>
              </a:rPr>
              <a:t>the </a:t>
            </a:r>
            <a:r>
              <a:rPr sz="1700" spc="-95" dirty="0">
                <a:latin typeface="Alfios"/>
                <a:cs typeface="Alfios"/>
              </a:rPr>
              <a:t>CPU. </a:t>
            </a:r>
            <a:r>
              <a:rPr sz="1700" spc="-5" dirty="0">
                <a:latin typeface="Alfios"/>
                <a:cs typeface="Alfios"/>
              </a:rPr>
              <a:t>Reported </a:t>
            </a:r>
            <a:r>
              <a:rPr sz="1700" spc="-50" dirty="0">
                <a:latin typeface="Alfios"/>
                <a:cs typeface="Alfios"/>
              </a:rPr>
              <a:t>in </a:t>
            </a:r>
            <a:r>
              <a:rPr sz="1700" dirty="0">
                <a:latin typeface="Alfios"/>
                <a:cs typeface="Alfios"/>
              </a:rPr>
              <a:t>1-minute, 5-minute, </a:t>
            </a:r>
            <a:r>
              <a:rPr sz="1700" spc="-35" dirty="0">
                <a:latin typeface="Alfios"/>
                <a:cs typeface="Alfios"/>
              </a:rPr>
              <a:t>and </a:t>
            </a:r>
            <a:r>
              <a:rPr sz="1700" spc="35" dirty="0">
                <a:latin typeface="Alfios"/>
                <a:cs typeface="Alfios"/>
              </a:rPr>
              <a:t>15-  </a:t>
            </a:r>
            <a:r>
              <a:rPr sz="1700" spc="-20" dirty="0">
                <a:latin typeface="Alfios"/>
                <a:cs typeface="Alfios"/>
              </a:rPr>
              <a:t>minute </a:t>
            </a:r>
            <a:r>
              <a:rPr sz="1700" spc="-10" dirty="0">
                <a:latin typeface="Alfios"/>
                <a:cs typeface="Alfios"/>
              </a:rPr>
              <a:t>averages </a:t>
            </a:r>
            <a:r>
              <a:rPr sz="1700" spc="-85" dirty="0">
                <a:latin typeface="Alfios"/>
                <a:cs typeface="Alfios"/>
              </a:rPr>
              <a:t>by </a:t>
            </a:r>
            <a:r>
              <a:rPr sz="1700" spc="20" dirty="0">
                <a:latin typeface="Alfios"/>
                <a:cs typeface="Alfios"/>
              </a:rPr>
              <a:t>"uptime" </a:t>
            </a:r>
            <a:r>
              <a:rPr sz="1700" spc="-30" dirty="0">
                <a:latin typeface="Alfios"/>
                <a:cs typeface="Alfios"/>
              </a:rPr>
              <a:t>and </a:t>
            </a:r>
            <a:r>
              <a:rPr sz="1700" spc="30" dirty="0">
                <a:latin typeface="Alfios"/>
                <a:cs typeface="Alfios"/>
              </a:rPr>
              <a:t>"who".</a:t>
            </a:r>
            <a:r>
              <a:rPr sz="1700" spc="-280" dirty="0">
                <a:latin typeface="Alfios"/>
                <a:cs typeface="Alfios"/>
              </a:rPr>
              <a:t> </a:t>
            </a:r>
            <a:r>
              <a:rPr sz="1700" dirty="0">
                <a:latin typeface="Alfios"/>
                <a:cs typeface="Alfios"/>
              </a:rPr>
              <a:t>)</a:t>
            </a:r>
            <a:endParaRPr sz="1700">
              <a:latin typeface="Alfios"/>
              <a:cs typeface="Alfios"/>
            </a:endParaRPr>
          </a:p>
          <a:p>
            <a:pPr marL="591820" indent="-260350" algn="just">
              <a:lnSpc>
                <a:spcPts val="2095"/>
              </a:lnSpc>
              <a:buClr>
                <a:srgbClr val="9B2C1F"/>
              </a:buClr>
              <a:buSzPct val="85000"/>
              <a:buAutoNum type="arabicPeriod" startAt="5"/>
              <a:tabLst>
                <a:tab pos="592455" algn="l"/>
              </a:tabLst>
            </a:pPr>
            <a:r>
              <a:rPr sz="2000" b="1" spc="-10" dirty="0">
                <a:latin typeface="Times New Roman"/>
                <a:cs typeface="Times New Roman"/>
              </a:rPr>
              <a:t>Response </a:t>
            </a:r>
            <a:r>
              <a:rPr sz="2000" b="1" spc="5" dirty="0">
                <a:latin typeface="Times New Roman"/>
                <a:cs typeface="Times New Roman"/>
              </a:rPr>
              <a:t>time </a:t>
            </a:r>
            <a:r>
              <a:rPr sz="2000" spc="130" dirty="0">
                <a:latin typeface="Alfios"/>
                <a:cs typeface="Alfios"/>
              </a:rPr>
              <a:t>- </a:t>
            </a:r>
            <a:r>
              <a:rPr sz="2000" spc="-70" dirty="0">
                <a:latin typeface="Alfios"/>
                <a:cs typeface="Alfios"/>
              </a:rPr>
              <a:t>The </a:t>
            </a:r>
            <a:r>
              <a:rPr sz="2000" spc="-15" dirty="0">
                <a:latin typeface="Alfios"/>
                <a:cs typeface="Alfios"/>
              </a:rPr>
              <a:t>time </a:t>
            </a:r>
            <a:r>
              <a:rPr sz="2000" spc="-45" dirty="0">
                <a:latin typeface="Alfios"/>
                <a:cs typeface="Alfios"/>
              </a:rPr>
              <a:t>taken </a:t>
            </a:r>
            <a:r>
              <a:rPr sz="2000" spc="-60" dirty="0">
                <a:latin typeface="Alfios"/>
                <a:cs typeface="Alfios"/>
              </a:rPr>
              <a:t>in an </a:t>
            </a:r>
            <a:r>
              <a:rPr sz="2000" spc="-20" dirty="0">
                <a:latin typeface="Alfios"/>
                <a:cs typeface="Alfios"/>
              </a:rPr>
              <a:t>interactive </a:t>
            </a:r>
            <a:r>
              <a:rPr sz="2000" spc="-30" dirty="0">
                <a:latin typeface="Alfios"/>
                <a:cs typeface="Alfios"/>
              </a:rPr>
              <a:t>program </a:t>
            </a:r>
            <a:r>
              <a:rPr sz="2000" spc="-50" dirty="0">
                <a:latin typeface="Alfios"/>
                <a:cs typeface="Alfios"/>
              </a:rPr>
              <a:t>from</a:t>
            </a:r>
            <a:r>
              <a:rPr sz="2000" spc="110" dirty="0">
                <a:latin typeface="Alfios"/>
                <a:cs typeface="Alfios"/>
              </a:rPr>
              <a:t> </a:t>
            </a:r>
            <a:r>
              <a:rPr sz="2000" spc="-35" dirty="0">
                <a:latin typeface="Alfios"/>
                <a:cs typeface="Alfios"/>
              </a:rPr>
              <a:t>the</a:t>
            </a:r>
            <a:endParaRPr sz="2000">
              <a:latin typeface="Alfios"/>
              <a:cs typeface="Alfios"/>
            </a:endParaRPr>
          </a:p>
          <a:p>
            <a:pPr marL="591820" algn="just">
              <a:lnSpc>
                <a:spcPts val="2160"/>
              </a:lnSpc>
            </a:pPr>
            <a:r>
              <a:rPr sz="2000" spc="-20" dirty="0">
                <a:latin typeface="Alfios"/>
                <a:cs typeface="Alfios"/>
              </a:rPr>
              <a:t>issuance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35" dirty="0">
                <a:latin typeface="Alfios"/>
                <a:cs typeface="Alfios"/>
              </a:rPr>
              <a:t>command to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b="1" i="1" spc="-135" dirty="0">
                <a:latin typeface="Times New Roman"/>
                <a:cs typeface="Times New Roman"/>
              </a:rPr>
              <a:t>commence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15" dirty="0">
                <a:latin typeface="Alfios"/>
                <a:cs typeface="Alfios"/>
              </a:rPr>
              <a:t>response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-55" dirty="0">
                <a:latin typeface="Alfios"/>
                <a:cs typeface="Alfios"/>
              </a:rPr>
              <a:t>that</a:t>
            </a:r>
            <a:r>
              <a:rPr sz="2000" spc="-315" dirty="0">
                <a:latin typeface="Alfios"/>
                <a:cs typeface="Alfios"/>
              </a:rPr>
              <a:t> </a:t>
            </a:r>
            <a:r>
              <a:rPr sz="2000" spc="-20" dirty="0">
                <a:latin typeface="Alfios"/>
                <a:cs typeface="Alfios"/>
              </a:rPr>
              <a:t>command.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0830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4000" b="1" spc="-21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25" dirty="0">
                <a:solidFill>
                  <a:srgbClr val="696363"/>
                </a:solidFill>
                <a:latin typeface="Arial"/>
                <a:cs typeface="Arial"/>
              </a:rPr>
              <a:t>Criteria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20634" cy="3668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10" dirty="0">
                <a:latin typeface="Alfios"/>
                <a:cs typeface="Alfios"/>
              </a:rPr>
              <a:t>general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45" dirty="0">
                <a:latin typeface="Alfios"/>
                <a:cs typeface="Alfios"/>
              </a:rPr>
              <a:t>wants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5" dirty="0">
                <a:latin typeface="Alfios"/>
                <a:cs typeface="Alfios"/>
              </a:rPr>
              <a:t>optimize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average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30" dirty="0">
                <a:latin typeface="Alfios"/>
                <a:cs typeface="Alfios"/>
              </a:rPr>
              <a:t>a  </a:t>
            </a:r>
            <a:r>
              <a:rPr sz="2600" spc="-5" dirty="0">
                <a:latin typeface="Alfios"/>
                <a:cs typeface="Alfios"/>
              </a:rPr>
              <a:t>criteria ( </a:t>
            </a:r>
            <a:r>
              <a:rPr sz="2600" spc="-50" dirty="0">
                <a:latin typeface="Alfios"/>
                <a:cs typeface="Alfios"/>
              </a:rPr>
              <a:t>Maximize </a:t>
            </a:r>
            <a:r>
              <a:rPr sz="2600" spc="-175" dirty="0">
                <a:latin typeface="Alfios"/>
                <a:cs typeface="Alfios"/>
              </a:rPr>
              <a:t>CPU </a:t>
            </a:r>
            <a:r>
              <a:rPr sz="2600" spc="-55" dirty="0">
                <a:latin typeface="Alfios"/>
                <a:cs typeface="Alfios"/>
              </a:rPr>
              <a:t>utilization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5" dirty="0">
                <a:latin typeface="Alfios"/>
                <a:cs typeface="Alfios"/>
              </a:rPr>
              <a:t>throughput, </a:t>
            </a:r>
            <a:r>
              <a:rPr sz="2600" spc="-50" dirty="0">
                <a:latin typeface="Alfios"/>
                <a:cs typeface="Alfios"/>
              </a:rPr>
              <a:t>and  </a:t>
            </a:r>
            <a:r>
              <a:rPr sz="2600" spc="-55" dirty="0">
                <a:latin typeface="Alfios"/>
                <a:cs typeface="Alfios"/>
              </a:rPr>
              <a:t>minimize </a:t>
            </a:r>
            <a:r>
              <a:rPr sz="2600" spc="-35" dirty="0">
                <a:latin typeface="Alfios"/>
                <a:cs typeface="Alfios"/>
              </a:rPr>
              <a:t>all the </a:t>
            </a:r>
            <a:r>
              <a:rPr sz="2600" spc="-15" dirty="0">
                <a:latin typeface="Alfios"/>
                <a:cs typeface="Alfios"/>
              </a:rPr>
              <a:t>others. </a:t>
            </a:r>
            <a:r>
              <a:rPr sz="2600" spc="-5" dirty="0">
                <a:latin typeface="Alfios"/>
                <a:cs typeface="Alfios"/>
              </a:rPr>
              <a:t>) </a:t>
            </a:r>
            <a:r>
              <a:rPr sz="2600" spc="-90" dirty="0">
                <a:latin typeface="Alfios"/>
                <a:cs typeface="Alfios"/>
              </a:rPr>
              <a:t>However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10" dirty="0">
                <a:latin typeface="Alfios"/>
                <a:cs typeface="Alfios"/>
              </a:rPr>
              <a:t>times </a:t>
            </a:r>
            <a:r>
              <a:rPr sz="2600" spc="-30" dirty="0">
                <a:latin typeface="Alfios"/>
                <a:cs typeface="Alfios"/>
              </a:rPr>
              <a:t>one </a:t>
            </a:r>
            <a:r>
              <a:rPr sz="2600" spc="-45" dirty="0">
                <a:latin typeface="Alfios"/>
                <a:cs typeface="Alfios"/>
              </a:rPr>
              <a:t>wants </a:t>
            </a:r>
            <a:r>
              <a:rPr sz="2600" spc="-5" dirty="0">
                <a:latin typeface="Alfios"/>
                <a:cs typeface="Alfios"/>
              </a:rPr>
              <a:t>to  </a:t>
            </a:r>
            <a:r>
              <a:rPr sz="2600" spc="-40" dirty="0">
                <a:latin typeface="Alfios"/>
                <a:cs typeface="Alfios"/>
              </a:rPr>
              <a:t>do something </a:t>
            </a:r>
            <a:r>
              <a:rPr sz="2600" spc="-15" dirty="0">
                <a:latin typeface="Alfios"/>
                <a:cs typeface="Alfios"/>
              </a:rPr>
              <a:t>different,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to </a:t>
            </a:r>
            <a:r>
              <a:rPr sz="2600" spc="-55" dirty="0">
                <a:latin typeface="Alfios"/>
                <a:cs typeface="Alfios"/>
              </a:rPr>
              <a:t>minimize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maximum  </a:t>
            </a:r>
            <a:r>
              <a:rPr sz="2600" spc="-25" dirty="0">
                <a:latin typeface="Alfios"/>
                <a:cs typeface="Alfios"/>
              </a:rPr>
              <a:t>response</a:t>
            </a:r>
            <a:r>
              <a:rPr sz="2600" spc="-20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>
              <a:latin typeface="Alfios"/>
              <a:cs typeface="Alfios"/>
            </a:endParaRPr>
          </a:p>
          <a:p>
            <a:pPr marL="286385" marR="952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0" dirty="0">
                <a:latin typeface="Alfios"/>
                <a:cs typeface="Alfios"/>
              </a:rPr>
              <a:t>Sometimes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most </a:t>
            </a:r>
            <a:r>
              <a:rPr sz="2600" spc="-20" dirty="0">
                <a:latin typeface="Alfios"/>
                <a:cs typeface="Alfios"/>
              </a:rPr>
              <a:t>desirable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minimize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b="1" i="1" spc="-80" dirty="0">
                <a:latin typeface="Times New Roman"/>
                <a:cs typeface="Times New Roman"/>
              </a:rPr>
              <a:t>variance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360" dirty="0">
                <a:latin typeface="Alfios"/>
                <a:cs typeface="Alfios"/>
              </a:rPr>
              <a:t>a  </a:t>
            </a:r>
            <a:r>
              <a:rPr sz="2600" spc="-5" dirty="0">
                <a:latin typeface="Alfios"/>
                <a:cs typeface="Alfios"/>
              </a:rPr>
              <a:t>criteria </a:t>
            </a:r>
            <a:r>
              <a:rPr sz="2600" spc="-75" dirty="0">
                <a:latin typeface="Alfios"/>
                <a:cs typeface="Alfios"/>
              </a:rPr>
              <a:t>than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actual </a:t>
            </a:r>
            <a:r>
              <a:rPr sz="2600" spc="-20" dirty="0">
                <a:latin typeface="Alfios"/>
                <a:cs typeface="Alfios"/>
              </a:rPr>
              <a:t>value. </a:t>
            </a:r>
            <a:r>
              <a:rPr sz="2600" spc="25" dirty="0">
                <a:latin typeface="Alfios"/>
                <a:cs typeface="Alfios"/>
              </a:rPr>
              <a:t>I.e. </a:t>
            </a:r>
            <a:r>
              <a:rPr sz="2600" dirty="0">
                <a:latin typeface="Alfios"/>
                <a:cs typeface="Alfios"/>
              </a:rPr>
              <a:t>users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more </a:t>
            </a:r>
            <a:r>
              <a:rPr sz="2600" spc="-15" dirty="0">
                <a:latin typeface="Alfios"/>
                <a:cs typeface="Alfios"/>
              </a:rPr>
              <a:t>accepting </a:t>
            </a:r>
            <a:r>
              <a:rPr sz="2600" spc="-70" dirty="0">
                <a:latin typeface="Alfios"/>
                <a:cs typeface="Alfios"/>
              </a:rPr>
              <a:t>of 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consistent </a:t>
            </a:r>
            <a:r>
              <a:rPr sz="2600" spc="-20" dirty="0">
                <a:latin typeface="Alfios"/>
                <a:cs typeface="Alfios"/>
              </a:rPr>
              <a:t>predictable </a:t>
            </a:r>
            <a:r>
              <a:rPr sz="2600" spc="-25" dirty="0">
                <a:latin typeface="Alfios"/>
                <a:cs typeface="Alfios"/>
              </a:rPr>
              <a:t>system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35" dirty="0">
                <a:latin typeface="Alfios"/>
                <a:cs typeface="Alfios"/>
              </a:rPr>
              <a:t>inconsistent </a:t>
            </a:r>
            <a:r>
              <a:rPr sz="2600" spc="-15" dirty="0">
                <a:latin typeface="Alfios"/>
                <a:cs typeface="Alfios"/>
              </a:rPr>
              <a:t>one, </a:t>
            </a:r>
            <a:r>
              <a:rPr sz="2600" spc="-35" dirty="0">
                <a:latin typeface="Alfios"/>
                <a:cs typeface="Alfios"/>
              </a:rPr>
              <a:t>even 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little </a:t>
            </a:r>
            <a:r>
              <a:rPr sz="2600" spc="-55" dirty="0">
                <a:latin typeface="Alfios"/>
                <a:cs typeface="Alfios"/>
              </a:rPr>
              <a:t>bit</a:t>
            </a:r>
            <a:r>
              <a:rPr sz="2600" spc="-19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slower.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256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The </a:t>
            </a:r>
            <a:r>
              <a:rPr sz="4000" spc="-30" dirty="0">
                <a:solidFill>
                  <a:srgbClr val="696363"/>
                </a:solidFill>
                <a:latin typeface="Trebuchet MS"/>
                <a:cs typeface="Trebuchet MS"/>
              </a:rPr>
              <a:t>goals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 </a:t>
            </a:r>
            <a:r>
              <a:rPr sz="4000" spc="-80" dirty="0">
                <a:solidFill>
                  <a:srgbClr val="696363"/>
                </a:solidFill>
                <a:latin typeface="Trebuchet MS"/>
                <a:cs typeface="Trebuchet MS"/>
              </a:rPr>
              <a:t>CPU </a:t>
            </a: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scheduling</a:t>
            </a:r>
            <a:r>
              <a:rPr sz="4000" spc="-72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0" dirty="0">
                <a:solidFill>
                  <a:srgbClr val="696363"/>
                </a:solidFill>
                <a:latin typeface="Trebuchet MS"/>
                <a:cs typeface="Trebuchet MS"/>
              </a:rPr>
              <a:t>are: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62329"/>
            <a:ext cx="7620000" cy="34105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70" dirty="0">
                <a:latin typeface="Times New Roman"/>
                <a:cs typeface="Times New Roman"/>
              </a:rPr>
              <a:t>Fairness: </a:t>
            </a:r>
            <a:r>
              <a:rPr sz="2400" b="1" spc="-105" dirty="0">
                <a:latin typeface="Times New Roman"/>
                <a:cs typeface="Times New Roman"/>
              </a:rPr>
              <a:t>Each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20" dirty="0">
                <a:latin typeface="Alfios"/>
                <a:cs typeface="Alfios"/>
              </a:rPr>
              <a:t>gets </a:t>
            </a:r>
            <a:r>
              <a:rPr sz="2400" spc="-40" dirty="0">
                <a:latin typeface="Alfios"/>
                <a:cs typeface="Alfios"/>
              </a:rPr>
              <a:t>fair </a:t>
            </a:r>
            <a:r>
              <a:rPr sz="2400" spc="-35" dirty="0">
                <a:latin typeface="Alfios"/>
                <a:cs typeface="Alfios"/>
              </a:rPr>
              <a:t>share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390" dirty="0">
                <a:latin typeface="Alfios"/>
                <a:cs typeface="Alfios"/>
              </a:rPr>
              <a:t> </a:t>
            </a:r>
            <a:r>
              <a:rPr sz="2400" spc="-114" dirty="0">
                <a:latin typeface="Alfios"/>
                <a:cs typeface="Alfios"/>
              </a:rPr>
              <a:t>CPU.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10" dirty="0">
                <a:latin typeface="Times New Roman"/>
                <a:cs typeface="Times New Roman"/>
              </a:rPr>
              <a:t>Efficiency</a:t>
            </a:r>
            <a:r>
              <a:rPr sz="2400" spc="-10" dirty="0">
                <a:latin typeface="Alfios"/>
                <a:cs typeface="Alfios"/>
              </a:rPr>
              <a:t>:When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100% </a:t>
            </a:r>
            <a:r>
              <a:rPr sz="2400" spc="-70" dirty="0">
                <a:latin typeface="Alfios"/>
                <a:cs typeface="Alfios"/>
              </a:rPr>
              <a:t>busy </a:t>
            </a:r>
            <a:r>
              <a:rPr sz="2400" spc="-40" dirty="0">
                <a:latin typeface="Alfios"/>
                <a:cs typeface="Alfios"/>
              </a:rPr>
              <a:t>then </a:t>
            </a:r>
            <a:r>
              <a:rPr sz="2400" spc="-25" dirty="0">
                <a:latin typeface="Alfios"/>
                <a:cs typeface="Alfios"/>
              </a:rPr>
              <a:t>efficiency is</a:t>
            </a:r>
            <a:r>
              <a:rPr sz="2400" spc="-12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increased.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Response</a:t>
            </a:r>
            <a:r>
              <a:rPr sz="2400" b="1" spc="-370" dirty="0">
                <a:latin typeface="Times New Roman"/>
                <a:cs typeface="Times New Roman"/>
              </a:rPr>
              <a:t> </a:t>
            </a:r>
            <a:r>
              <a:rPr sz="2400" b="1" spc="-85" dirty="0">
                <a:latin typeface="Times New Roman"/>
                <a:cs typeface="Times New Roman"/>
              </a:rPr>
              <a:t>Time: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Alfios"/>
                <a:cs typeface="Alfios"/>
              </a:rPr>
              <a:t>Minimize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response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25" dirty="0">
                <a:latin typeface="Alfios"/>
                <a:cs typeface="Alfios"/>
              </a:rPr>
              <a:t>interactive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user.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5" dirty="0">
                <a:latin typeface="Times New Roman"/>
                <a:cs typeface="Times New Roman"/>
              </a:rPr>
              <a:t>Throughput</a:t>
            </a:r>
            <a:r>
              <a:rPr sz="2400" spc="-5" dirty="0">
                <a:latin typeface="Alfios"/>
                <a:cs typeface="Alfios"/>
              </a:rPr>
              <a:t>: </a:t>
            </a:r>
            <a:r>
              <a:rPr sz="2400" spc="-35" dirty="0">
                <a:latin typeface="Alfios"/>
                <a:cs typeface="Alfios"/>
              </a:rPr>
              <a:t>Maximizes </a:t>
            </a:r>
            <a:r>
              <a:rPr sz="2400" spc="-30" dirty="0">
                <a:latin typeface="Alfios"/>
                <a:cs typeface="Alfios"/>
              </a:rPr>
              <a:t>jobs </a:t>
            </a:r>
            <a:r>
              <a:rPr sz="2400" spc="-5" dirty="0">
                <a:latin typeface="Alfios"/>
                <a:cs typeface="Alfios"/>
              </a:rPr>
              <a:t>per </a:t>
            </a:r>
            <a:r>
              <a:rPr sz="2400" spc="-25" dirty="0">
                <a:latin typeface="Alfios"/>
                <a:cs typeface="Alfios"/>
              </a:rPr>
              <a:t>given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409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period.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60" dirty="0">
                <a:latin typeface="Times New Roman"/>
                <a:cs typeface="Times New Roman"/>
              </a:rPr>
              <a:t>Waiting </a:t>
            </a:r>
            <a:r>
              <a:rPr sz="2400" b="1" spc="-85" dirty="0">
                <a:latin typeface="Times New Roman"/>
                <a:cs typeface="Times New Roman"/>
              </a:rPr>
              <a:t>Time: </a:t>
            </a:r>
            <a:r>
              <a:rPr sz="2400" spc="-55" dirty="0">
                <a:latin typeface="Alfios"/>
                <a:cs typeface="Alfios"/>
              </a:rPr>
              <a:t>Minimizes </a:t>
            </a:r>
            <a:r>
              <a:rPr sz="2400" spc="-25" dirty="0">
                <a:latin typeface="Alfios"/>
                <a:cs typeface="Alfios"/>
              </a:rPr>
              <a:t>total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20" dirty="0">
                <a:latin typeface="Alfios"/>
                <a:cs typeface="Alfios"/>
              </a:rPr>
              <a:t>spent </a:t>
            </a:r>
            <a:r>
              <a:rPr sz="2400" spc="-40" dirty="0">
                <a:latin typeface="Alfios"/>
                <a:cs typeface="Alfios"/>
              </a:rPr>
              <a:t>waiting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ready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</a:pP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marR="889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120" dirty="0">
                <a:latin typeface="Times New Roman"/>
                <a:cs typeface="Times New Roman"/>
              </a:rPr>
              <a:t>Turn </a:t>
            </a:r>
            <a:r>
              <a:rPr sz="2400" b="1" spc="-15" dirty="0">
                <a:latin typeface="Times New Roman"/>
                <a:cs typeface="Times New Roman"/>
              </a:rPr>
              <a:t>Around </a:t>
            </a:r>
            <a:r>
              <a:rPr sz="2400" b="1" spc="-90" dirty="0">
                <a:latin typeface="Times New Roman"/>
                <a:cs typeface="Times New Roman"/>
              </a:rPr>
              <a:t>Time: </a:t>
            </a:r>
            <a:r>
              <a:rPr sz="2400" spc="-55" dirty="0">
                <a:latin typeface="Alfios"/>
                <a:cs typeface="Alfios"/>
              </a:rPr>
              <a:t>Minimizes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15" dirty="0">
                <a:latin typeface="Alfios"/>
                <a:cs typeface="Alfios"/>
              </a:rPr>
              <a:t>between </a:t>
            </a:r>
            <a:r>
              <a:rPr sz="2400" spc="-40" dirty="0">
                <a:latin typeface="Alfios"/>
                <a:cs typeface="Alfios"/>
              </a:rPr>
              <a:t>submission  and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termination.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B977-6172-F0C6-778E-5F4F1FD3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76" y="752932"/>
            <a:ext cx="7942453" cy="492443"/>
          </a:xfrm>
        </p:spPr>
        <p:txBody>
          <a:bodyPr/>
          <a:lstStyle/>
          <a:p>
            <a:pPr algn="just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A4A9-7B7E-4672-9587-D553961A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362329"/>
            <a:ext cx="8915400" cy="2585323"/>
          </a:xfrm>
        </p:spPr>
        <p:txBody>
          <a:bodyPr/>
          <a:lstStyle/>
          <a:p>
            <a:pPr algn="just"/>
            <a:r>
              <a:rPr lang="en-US" dirty="0"/>
              <a:t>2.1 Process vs Program, Multiprogramming, Process Model, Process States, Process Control Block</a:t>
            </a:r>
          </a:p>
          <a:p>
            <a:pPr algn="just"/>
            <a:r>
              <a:rPr lang="en-US" dirty="0"/>
              <a:t>2.2 Threads, Thread vs process, User and Kernel Space Threads</a:t>
            </a:r>
          </a:p>
          <a:p>
            <a:pPr algn="just"/>
            <a:r>
              <a:rPr lang="en-US" dirty="0"/>
              <a:t>2.3 Inter Process Communication</a:t>
            </a:r>
          </a:p>
          <a:p>
            <a:pPr algn="just"/>
            <a:r>
              <a:rPr lang="en-US" dirty="0"/>
              <a:t>2.4 Implementing Mutual Exclusion</a:t>
            </a:r>
          </a:p>
          <a:p>
            <a:pPr algn="just"/>
            <a:r>
              <a:rPr lang="en-US" dirty="0"/>
              <a:t>2.5 Classical IPC problems </a:t>
            </a:r>
          </a:p>
          <a:p>
            <a:pPr algn="just"/>
            <a:r>
              <a:rPr lang="en-US" dirty="0"/>
              <a:t>2.6 Process Scheduling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2363C-ACF4-AA7E-147C-85BFEF742B5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lang="en-US" spc="-5" smtClean="0"/>
              <a:t>2</a:t>
            </a:fld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283012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6806" y="2209800"/>
            <a:ext cx="8101838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04038"/>
            <a:ext cx="83538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z="2800" b="1" i="0" u="none" strike="noStrike" baseline="0" dirty="0">
                <a:solidFill>
                  <a:srgbClr val="69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Process States (Process life cycle).. 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20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3977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dirty="0">
                <a:solidFill>
                  <a:srgbClr val="696363"/>
                </a:solidFill>
                <a:latin typeface="Trebuchet MS"/>
                <a:cs typeface="Trebuchet MS"/>
              </a:rPr>
              <a:t>Sched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u</a:t>
            </a:r>
            <a:r>
              <a:rPr sz="4000" spc="-245" dirty="0">
                <a:solidFill>
                  <a:srgbClr val="696363"/>
                </a:solidFill>
                <a:latin typeface="Trebuchet MS"/>
                <a:cs typeface="Trebuchet MS"/>
              </a:rPr>
              <a:t>l</a:t>
            </a:r>
            <a:r>
              <a:rPr sz="4000" spc="-254" dirty="0">
                <a:solidFill>
                  <a:srgbClr val="696363"/>
                </a:solidFill>
                <a:latin typeface="Trebuchet MS"/>
                <a:cs typeface="Trebuchet MS"/>
              </a:rPr>
              <a:t>i</a:t>
            </a:r>
            <a:r>
              <a:rPr sz="4000" spc="-25" dirty="0">
                <a:solidFill>
                  <a:srgbClr val="696363"/>
                </a:solidFill>
                <a:latin typeface="Trebuchet MS"/>
                <a:cs typeface="Trebuchet MS"/>
              </a:rPr>
              <a:t>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4595"/>
            <a:ext cx="3851275" cy="393192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Batch </a:t>
            </a:r>
            <a:r>
              <a:rPr sz="2600" spc="-30" dirty="0">
                <a:latin typeface="Alfios"/>
                <a:cs typeface="Alfios"/>
              </a:rPr>
              <a:t>system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scheduling</a:t>
            </a:r>
            <a:endParaRPr sz="26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44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55" dirty="0">
                <a:latin typeface="Alfios"/>
                <a:cs typeface="Alfios"/>
              </a:rPr>
              <a:t>First </a:t>
            </a:r>
            <a:r>
              <a:rPr sz="2400" spc="-10" dirty="0">
                <a:latin typeface="Alfios"/>
                <a:cs typeface="Alfios"/>
              </a:rPr>
              <a:t>come </a:t>
            </a:r>
            <a:r>
              <a:rPr sz="2400" spc="-20" dirty="0">
                <a:latin typeface="Alfios"/>
                <a:cs typeface="Alfios"/>
              </a:rPr>
              <a:t>first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served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0" dirty="0">
                <a:latin typeface="Alfios"/>
                <a:cs typeface="Alfios"/>
              </a:rPr>
              <a:t>Shortest </a:t>
            </a:r>
            <a:r>
              <a:rPr sz="2400" spc="-40" dirty="0">
                <a:latin typeface="Alfios"/>
                <a:cs typeface="Alfios"/>
              </a:rPr>
              <a:t>job</a:t>
            </a:r>
            <a:r>
              <a:rPr sz="2400" spc="-13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first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0" dirty="0">
                <a:latin typeface="Alfios"/>
                <a:cs typeface="Alfios"/>
              </a:rPr>
              <a:t>Shortest </a:t>
            </a:r>
            <a:r>
              <a:rPr sz="2400" spc="-35" dirty="0">
                <a:latin typeface="Alfios"/>
                <a:cs typeface="Alfios"/>
              </a:rPr>
              <a:t>remaining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22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next</a:t>
            </a:r>
            <a:endParaRPr sz="2400">
              <a:latin typeface="Alfios"/>
              <a:cs typeface="Alfios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9B2C1F"/>
              </a:buClr>
              <a:buFont typeface="Arial"/>
              <a:buChar char=""/>
            </a:pPr>
            <a:endParaRPr sz="37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Alfios"/>
                <a:cs typeface="Alfios"/>
              </a:rPr>
              <a:t>Interactive </a:t>
            </a:r>
            <a:r>
              <a:rPr sz="2600" spc="-40" dirty="0">
                <a:latin typeface="Alfios"/>
                <a:cs typeface="Alfios"/>
              </a:rPr>
              <a:t>System </a:t>
            </a:r>
            <a:r>
              <a:rPr sz="2600" spc="-75" dirty="0">
                <a:latin typeface="Alfios"/>
                <a:cs typeface="Alfios"/>
              </a:rPr>
              <a:t>Scheduling</a:t>
            </a:r>
            <a:endParaRPr sz="26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44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70" dirty="0">
                <a:latin typeface="Alfios"/>
                <a:cs typeface="Alfios"/>
              </a:rPr>
              <a:t>Round </a:t>
            </a:r>
            <a:r>
              <a:rPr sz="2400" spc="-80" dirty="0">
                <a:latin typeface="Alfios"/>
                <a:cs typeface="Alfios"/>
              </a:rPr>
              <a:t>Robin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scheduling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39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50" dirty="0">
                <a:latin typeface="Alfios"/>
                <a:cs typeface="Alfios"/>
              </a:rPr>
              <a:t>Priority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scheduling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ct val="100000"/>
              </a:lnSpc>
              <a:spcBef>
                <a:spcPts val="40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35" dirty="0">
                <a:latin typeface="Alfios"/>
                <a:cs typeface="Alfios"/>
              </a:rPr>
              <a:t>Multiple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queues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234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1.First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come </a:t>
            </a:r>
            <a:r>
              <a:rPr sz="4000" b="1" spc="-190" dirty="0">
                <a:solidFill>
                  <a:srgbClr val="696363"/>
                </a:solidFill>
                <a:latin typeface="Arial"/>
                <a:cs typeface="Arial"/>
              </a:rPr>
              <a:t>first</a:t>
            </a:r>
            <a:r>
              <a:rPr sz="4000" b="1" spc="-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served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33334" cy="42856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18415" indent="-274320" algn="just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60" dirty="0">
                <a:latin typeface="Alfios"/>
                <a:cs typeface="Alfios"/>
              </a:rPr>
              <a:t>FCFS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simplest </a:t>
            </a:r>
            <a:r>
              <a:rPr sz="2400" b="1" spc="10" dirty="0">
                <a:latin typeface="Times New Roman"/>
                <a:cs typeface="Times New Roman"/>
              </a:rPr>
              <a:t>non-preemptive </a:t>
            </a:r>
            <a:r>
              <a:rPr sz="2400" spc="-20" dirty="0">
                <a:latin typeface="Alfios"/>
                <a:cs typeface="Alfios"/>
              </a:rPr>
              <a:t>algorithm. </a:t>
            </a:r>
            <a:r>
              <a:rPr sz="2400" spc="-10" dirty="0">
                <a:latin typeface="Alfios"/>
                <a:cs typeface="Alfios"/>
              </a:rPr>
              <a:t>Processes </a:t>
            </a:r>
            <a:r>
              <a:rPr sz="2400" spc="-114" dirty="0">
                <a:latin typeface="Alfios"/>
                <a:cs typeface="Alfios"/>
              </a:rPr>
              <a:t>are  </a:t>
            </a:r>
            <a:r>
              <a:rPr sz="2400" spc="-15" dirty="0">
                <a:latin typeface="Alfios"/>
                <a:cs typeface="Alfios"/>
              </a:rPr>
              <a:t>assigned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order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10" dirty="0">
                <a:latin typeface="Alfios"/>
                <a:cs typeface="Alfios"/>
              </a:rPr>
              <a:t>request </a:t>
            </a:r>
            <a:r>
              <a:rPr sz="2400" spc="10" dirty="0">
                <a:latin typeface="Alfios"/>
                <a:cs typeface="Alfios"/>
              </a:rPr>
              <a:t>it. </a:t>
            </a:r>
            <a:r>
              <a:rPr sz="2400" spc="-90" dirty="0">
                <a:latin typeface="Alfios"/>
                <a:cs typeface="Alfios"/>
              </a:rPr>
              <a:t>That </a:t>
            </a:r>
            <a:r>
              <a:rPr sz="2400" spc="-25" dirty="0">
                <a:latin typeface="Alfios"/>
                <a:cs typeface="Alfios"/>
              </a:rPr>
              <a:t>is the </a:t>
            </a:r>
            <a:r>
              <a:rPr sz="2400" spc="-15" dirty="0">
                <a:latin typeface="Alfios"/>
                <a:cs typeface="Alfios"/>
              </a:rPr>
              <a:t>process 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5" dirty="0">
                <a:latin typeface="Alfios"/>
                <a:cs typeface="Alfios"/>
              </a:rPr>
              <a:t>requests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20" dirty="0">
                <a:latin typeface="Alfios"/>
                <a:cs typeface="Alfios"/>
              </a:rPr>
              <a:t>first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5" dirty="0">
                <a:latin typeface="Alfios"/>
                <a:cs typeface="Alfios"/>
              </a:rPr>
              <a:t>allocated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</a:t>
            </a:r>
            <a:r>
              <a:rPr sz="2400" spc="-28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first.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590"/>
              </a:lnSpc>
              <a:spcBef>
                <a:spcPts val="3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implementation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165" dirty="0">
                <a:latin typeface="Alfios"/>
                <a:cs typeface="Alfios"/>
              </a:rPr>
              <a:t>FCFS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45" dirty="0">
                <a:latin typeface="Alfios"/>
                <a:cs typeface="Alfios"/>
              </a:rPr>
              <a:t>policy </a:t>
            </a:r>
            <a:r>
              <a:rPr sz="2400" spc="-25" dirty="0">
                <a:latin typeface="Alfios"/>
                <a:cs typeface="Alfios"/>
              </a:rPr>
              <a:t>is managed </a:t>
            </a:r>
            <a:r>
              <a:rPr sz="2400" spc="-55" dirty="0">
                <a:latin typeface="Alfios"/>
                <a:cs typeface="Alfios"/>
              </a:rPr>
              <a:t>with</a:t>
            </a:r>
            <a:r>
              <a:rPr sz="2400" spc="135" dirty="0">
                <a:latin typeface="Alfios"/>
                <a:cs typeface="Alfios"/>
              </a:rPr>
              <a:t> </a:t>
            </a:r>
            <a:r>
              <a:rPr sz="2400" spc="-190" dirty="0">
                <a:latin typeface="Alfios"/>
                <a:cs typeface="Alfios"/>
              </a:rPr>
              <a:t>a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ts val="2590"/>
              </a:lnSpc>
            </a:pPr>
            <a:r>
              <a:rPr sz="2400" spc="-95" dirty="0">
                <a:latin typeface="Alfios"/>
                <a:cs typeface="Alfios"/>
              </a:rPr>
              <a:t>FIFO(First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0" dirty="0">
                <a:latin typeface="Alfios"/>
                <a:cs typeface="Alfios"/>
              </a:rPr>
              <a:t>first </a:t>
            </a:r>
            <a:r>
              <a:rPr sz="2400" spc="-25" dirty="0">
                <a:latin typeface="Alfios"/>
                <a:cs typeface="Alfios"/>
              </a:rPr>
              <a:t>out)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marR="15875" indent="-274320" algn="just">
              <a:lnSpc>
                <a:spcPts val="2300"/>
              </a:lnSpc>
              <a:spcBef>
                <a:spcPts val="58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25" dirty="0">
                <a:latin typeface="Alfios"/>
                <a:cs typeface="Alfios"/>
              </a:rPr>
              <a:t>the first </a:t>
            </a:r>
            <a:r>
              <a:rPr sz="2400" spc="-40" dirty="0">
                <a:latin typeface="Alfios"/>
                <a:cs typeface="Alfios"/>
              </a:rPr>
              <a:t>job </a:t>
            </a:r>
            <a:r>
              <a:rPr sz="2400" spc="5" dirty="0">
                <a:latin typeface="Alfios"/>
                <a:cs typeface="Alfios"/>
              </a:rPr>
              <a:t>enters </a:t>
            </a:r>
            <a:r>
              <a:rPr sz="2400" spc="-25" dirty="0">
                <a:latin typeface="Alfios"/>
                <a:cs typeface="Alfios"/>
              </a:rPr>
              <a:t>the system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outside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35" dirty="0">
                <a:latin typeface="Alfios"/>
                <a:cs typeface="Alfios"/>
              </a:rPr>
              <a:t>the  </a:t>
            </a:r>
            <a:r>
              <a:rPr sz="2400" spc="-30" dirty="0">
                <a:latin typeface="Alfios"/>
                <a:cs typeface="Alfios"/>
              </a:rPr>
              <a:t>morning, 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5" dirty="0">
                <a:latin typeface="Alfios"/>
                <a:cs typeface="Alfios"/>
              </a:rPr>
              <a:t>started </a:t>
            </a:r>
            <a:r>
              <a:rPr sz="2400" spc="-35" dirty="0">
                <a:latin typeface="Alfios"/>
                <a:cs typeface="Alfios"/>
              </a:rPr>
              <a:t>immediately </a:t>
            </a:r>
            <a:r>
              <a:rPr sz="2400" spc="-40" dirty="0">
                <a:latin typeface="Alfios"/>
                <a:cs typeface="Alfios"/>
              </a:rPr>
              <a:t>and allowed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5" dirty="0">
                <a:latin typeface="Alfios"/>
                <a:cs typeface="Alfios"/>
              </a:rPr>
              <a:t>run </a:t>
            </a:r>
            <a:r>
              <a:rPr sz="2400" spc="-25" dirty="0">
                <a:latin typeface="Alfios"/>
                <a:cs typeface="Alfios"/>
              </a:rPr>
              <a:t>as </a:t>
            </a:r>
            <a:r>
              <a:rPr sz="2400" spc="-35" dirty="0">
                <a:latin typeface="Alfios"/>
                <a:cs typeface="Alfios"/>
              </a:rPr>
              <a:t>long </a:t>
            </a:r>
            <a:r>
              <a:rPr sz="2400" spc="-15" dirty="0">
                <a:latin typeface="Alfios"/>
                <a:cs typeface="Alfios"/>
              </a:rPr>
              <a:t>as </a:t>
            </a:r>
            <a:r>
              <a:rPr sz="2400" spc="-30" dirty="0">
                <a:latin typeface="Alfios"/>
                <a:cs typeface="Alfios"/>
              </a:rPr>
              <a:t>it  </a:t>
            </a:r>
            <a:r>
              <a:rPr sz="2400" spc="-35" dirty="0">
                <a:latin typeface="Alfios"/>
                <a:cs typeface="Alfios"/>
              </a:rPr>
              <a:t>wants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5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35" dirty="0">
                <a:latin typeface="Alfios"/>
                <a:cs typeface="Alfios"/>
              </a:rPr>
              <a:t>As </a:t>
            </a:r>
            <a:r>
              <a:rPr sz="2400" spc="-30" dirty="0">
                <a:latin typeface="Alfios"/>
                <a:cs typeface="Alfios"/>
              </a:rPr>
              <a:t>other jobs </a:t>
            </a:r>
            <a:r>
              <a:rPr sz="2400" spc="-10" dirty="0">
                <a:latin typeface="Alfios"/>
                <a:cs typeface="Alfios"/>
              </a:rPr>
              <a:t>come </a:t>
            </a:r>
            <a:r>
              <a:rPr sz="2400" spc="-15" dirty="0">
                <a:latin typeface="Alfios"/>
                <a:cs typeface="Alfios"/>
              </a:rPr>
              <a:t>in,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35" dirty="0">
                <a:latin typeface="Alfios"/>
                <a:cs typeface="Alfios"/>
              </a:rPr>
              <a:t>put </a:t>
            </a:r>
            <a:r>
              <a:rPr sz="2400" spc="-50" dirty="0">
                <a:latin typeface="Alfios"/>
                <a:cs typeface="Alfios"/>
              </a:rPr>
              <a:t>onto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end</a:t>
            </a:r>
            <a:r>
              <a:rPr sz="2400" spc="-42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marR="19050" indent="-274320" algn="just">
              <a:lnSpc>
                <a:spcPts val="2310"/>
              </a:lnSpc>
              <a:spcBef>
                <a:spcPts val="5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When the </a:t>
            </a:r>
            <a:r>
              <a:rPr sz="2400" spc="-50" dirty="0">
                <a:latin typeface="Alfios"/>
                <a:cs typeface="Alfios"/>
              </a:rPr>
              <a:t>running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blocks, the </a:t>
            </a:r>
            <a:r>
              <a:rPr sz="2400" spc="-20" dirty="0">
                <a:latin typeface="Alfios"/>
                <a:cs typeface="Alfios"/>
              </a:rPr>
              <a:t>first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70" dirty="0">
                <a:latin typeface="Alfios"/>
                <a:cs typeface="Alfios"/>
              </a:rPr>
              <a:t>on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190" dirty="0">
                <a:latin typeface="Alfios"/>
                <a:cs typeface="Alfios"/>
              </a:rPr>
              <a:t>is  </a:t>
            </a:r>
            <a:r>
              <a:rPr sz="2400" spc="-40" dirty="0">
                <a:latin typeface="Alfios"/>
                <a:cs typeface="Alfios"/>
              </a:rPr>
              <a:t>run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20" dirty="0">
                <a:latin typeface="Alfios"/>
                <a:cs typeface="Alfios"/>
              </a:rPr>
              <a:t>next.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ts val="2310"/>
              </a:lnSpc>
              <a:spcBef>
                <a:spcPts val="59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317500" algn="l"/>
              </a:tabLst>
            </a:pPr>
            <a:r>
              <a:rPr dirty="0"/>
              <a:t>	</a:t>
            </a: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blocked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10" dirty="0">
                <a:latin typeface="Alfios"/>
                <a:cs typeface="Alfios"/>
              </a:rPr>
              <a:t>becomes </a:t>
            </a:r>
            <a:r>
              <a:rPr sz="2400" spc="-60" dirty="0">
                <a:latin typeface="Alfios"/>
                <a:cs typeface="Alfios"/>
              </a:rPr>
              <a:t>ready, </a:t>
            </a:r>
            <a:r>
              <a:rPr sz="2400" spc="-55" dirty="0">
                <a:latin typeface="Alfios"/>
                <a:cs typeface="Alfios"/>
              </a:rPr>
              <a:t>like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65" dirty="0">
                <a:latin typeface="Alfios"/>
                <a:cs typeface="Alfios"/>
              </a:rPr>
              <a:t>newly </a:t>
            </a:r>
            <a:r>
              <a:rPr sz="2400" spc="-20" dirty="0">
                <a:latin typeface="Alfios"/>
                <a:cs typeface="Alfios"/>
              </a:rPr>
              <a:t>arrived </a:t>
            </a:r>
            <a:r>
              <a:rPr sz="2400" spc="-120" dirty="0">
                <a:latin typeface="Alfios"/>
                <a:cs typeface="Alfios"/>
              </a:rPr>
              <a:t>job, 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put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end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32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234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1.First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come </a:t>
            </a:r>
            <a:r>
              <a:rPr sz="4000" b="1" spc="-190" dirty="0">
                <a:solidFill>
                  <a:srgbClr val="696363"/>
                </a:solidFill>
                <a:latin typeface="Arial"/>
                <a:cs typeface="Arial"/>
              </a:rPr>
              <a:t>first</a:t>
            </a:r>
            <a:r>
              <a:rPr sz="4000" b="1" spc="-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served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14920" cy="36550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b="1" spc="-55" dirty="0">
                <a:latin typeface="Times New Roman"/>
                <a:cs typeface="Times New Roman"/>
              </a:rPr>
              <a:t>Advantages:</a:t>
            </a:r>
            <a:endParaRPr sz="26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5" dirty="0">
                <a:latin typeface="Alfios"/>
                <a:cs typeface="Alfios"/>
              </a:rPr>
              <a:t>Easy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understand </a:t>
            </a:r>
            <a:r>
              <a:rPr sz="2600" spc="-60" dirty="0">
                <a:latin typeface="Alfios"/>
                <a:cs typeface="Alfios"/>
              </a:rPr>
              <a:t>and</a:t>
            </a:r>
            <a:r>
              <a:rPr sz="2600" spc="3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program.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Equally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fair.,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Suitable </a:t>
            </a:r>
            <a:r>
              <a:rPr sz="2600" spc="-35" dirty="0">
                <a:latin typeface="Alfios"/>
                <a:cs typeface="Alfios"/>
              </a:rPr>
              <a:t>specially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65" dirty="0">
                <a:latin typeface="Alfios"/>
                <a:cs typeface="Alfios"/>
              </a:rPr>
              <a:t>Batch </a:t>
            </a:r>
            <a:r>
              <a:rPr sz="2600" spc="-45" dirty="0">
                <a:latin typeface="Alfios"/>
                <a:cs typeface="Alfios"/>
              </a:rPr>
              <a:t>Operating</a:t>
            </a:r>
            <a:r>
              <a:rPr sz="2600" spc="5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b="1" spc="-45" dirty="0">
                <a:latin typeface="Times New Roman"/>
                <a:cs typeface="Times New Roman"/>
              </a:rPr>
              <a:t>Disadvantages: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85" dirty="0">
                <a:latin typeface="Alfios"/>
                <a:cs typeface="Alfios"/>
              </a:rPr>
              <a:t>FCFS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30" dirty="0">
                <a:latin typeface="Alfios"/>
                <a:cs typeface="Alfios"/>
              </a:rPr>
              <a:t>suitable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15" dirty="0">
                <a:latin typeface="Alfios"/>
                <a:cs typeface="Alfios"/>
              </a:rPr>
              <a:t>time-sharing </a:t>
            </a:r>
            <a:r>
              <a:rPr sz="2600" spc="-20" dirty="0">
                <a:latin typeface="Alfios"/>
                <a:cs typeface="Alfios"/>
              </a:rPr>
              <a:t>systems where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195" dirty="0">
                <a:latin typeface="Alfios"/>
                <a:cs typeface="Alfios"/>
              </a:rPr>
              <a:t>is  </a:t>
            </a:r>
            <a:r>
              <a:rPr sz="2600" spc="-40" dirty="0">
                <a:latin typeface="Alfios"/>
                <a:cs typeface="Alfios"/>
              </a:rPr>
              <a:t>important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10" dirty="0">
                <a:latin typeface="Alfios"/>
                <a:cs typeface="Alfios"/>
              </a:rPr>
              <a:t>user </a:t>
            </a:r>
            <a:r>
              <a:rPr sz="2600" spc="-50" dirty="0">
                <a:latin typeface="Alfios"/>
                <a:cs typeface="Alfios"/>
              </a:rPr>
              <a:t>should </a:t>
            </a:r>
            <a:r>
              <a:rPr sz="2600" spc="20" dirty="0">
                <a:latin typeface="Alfios"/>
                <a:cs typeface="Alfios"/>
              </a:rPr>
              <a:t>get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75" dirty="0">
                <a:latin typeface="Alfios"/>
                <a:cs typeface="Alfios"/>
              </a:rPr>
              <a:t>CPU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15" dirty="0">
                <a:latin typeface="Alfios"/>
                <a:cs typeface="Alfios"/>
              </a:rPr>
              <a:t>equal  </a:t>
            </a:r>
            <a:r>
              <a:rPr sz="2600" spc="-65" dirty="0">
                <a:latin typeface="Alfios"/>
                <a:cs typeface="Alfios"/>
              </a:rPr>
              <a:t>amount of </a:t>
            </a:r>
            <a:r>
              <a:rPr sz="2600" spc="-45" dirty="0">
                <a:latin typeface="Alfios"/>
                <a:cs typeface="Alfios"/>
              </a:rPr>
              <a:t>arrival</a:t>
            </a:r>
            <a:r>
              <a:rPr sz="2600" spc="8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4653" y="1219200"/>
            <a:ext cx="2204212" cy="1828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234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1.First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come </a:t>
            </a:r>
            <a:r>
              <a:rPr sz="4000" b="1" spc="-190" dirty="0">
                <a:solidFill>
                  <a:srgbClr val="696363"/>
                </a:solidFill>
                <a:latin typeface="Arial"/>
                <a:cs typeface="Arial"/>
              </a:rPr>
              <a:t>first</a:t>
            </a:r>
            <a:r>
              <a:rPr sz="4000" b="1" spc="-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served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334884" cy="1610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Calculate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30" dirty="0">
                <a:latin typeface="Alfios"/>
                <a:cs typeface="Alfios"/>
              </a:rPr>
              <a:t>average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processes </a:t>
            </a:r>
            <a:r>
              <a:rPr sz="2600" spc="-25" dirty="0">
                <a:latin typeface="Alfios"/>
                <a:cs typeface="Alfios"/>
              </a:rPr>
              <a:t>arrive </a:t>
            </a:r>
            <a:r>
              <a:rPr sz="2600" spc="-254" dirty="0">
                <a:latin typeface="Alfios"/>
                <a:cs typeface="Alfios"/>
              </a:rPr>
              <a:t>in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order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of:</a:t>
            </a:r>
            <a:endParaRPr sz="2600">
              <a:latin typeface="Alfios"/>
              <a:cs typeface="Alfios"/>
            </a:endParaRPr>
          </a:p>
          <a:p>
            <a:pPr marL="668655" lvl="1" indent="-382905">
              <a:lnSpc>
                <a:spcPct val="100000"/>
              </a:lnSpc>
              <a:spcBef>
                <a:spcPts val="5"/>
              </a:spcBef>
              <a:buAutoNum type="alphaLcParenR"/>
              <a:tabLst>
                <a:tab pos="669290" algn="l"/>
              </a:tabLst>
            </a:pPr>
            <a:r>
              <a:rPr sz="2600" spc="-25" dirty="0">
                <a:latin typeface="Alfios"/>
                <a:cs typeface="Alfios"/>
              </a:rPr>
              <a:t>P1, </a:t>
            </a:r>
            <a:r>
              <a:rPr sz="2600" spc="-20" dirty="0">
                <a:latin typeface="Alfios"/>
                <a:cs typeface="Alfios"/>
              </a:rPr>
              <a:t>P2,</a:t>
            </a:r>
            <a:r>
              <a:rPr sz="2600" spc="-275" dirty="0">
                <a:latin typeface="Alfios"/>
                <a:cs typeface="Alfios"/>
              </a:rPr>
              <a:t> </a:t>
            </a:r>
            <a:r>
              <a:rPr sz="2600" spc="-80" dirty="0">
                <a:latin typeface="Alfios"/>
                <a:cs typeface="Alfios"/>
              </a:rPr>
              <a:t>P3</a:t>
            </a:r>
            <a:endParaRPr sz="2600">
              <a:latin typeface="Alfios"/>
              <a:cs typeface="Alfios"/>
            </a:endParaRPr>
          </a:p>
          <a:p>
            <a:pPr marL="695960" lvl="1" indent="-410209">
              <a:lnSpc>
                <a:spcPct val="100000"/>
              </a:lnSpc>
              <a:buAutoNum type="alphaLcParenR"/>
              <a:tabLst>
                <a:tab pos="696595" algn="l"/>
              </a:tabLst>
            </a:pPr>
            <a:r>
              <a:rPr sz="2600" spc="-25" dirty="0">
                <a:latin typeface="Alfios"/>
                <a:cs typeface="Alfios"/>
              </a:rPr>
              <a:t>P2, </a:t>
            </a:r>
            <a:r>
              <a:rPr sz="2600" spc="-20" dirty="0">
                <a:latin typeface="Alfios"/>
                <a:cs typeface="Alfios"/>
              </a:rPr>
              <a:t>P3,</a:t>
            </a:r>
            <a:r>
              <a:rPr sz="2600" spc="-275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P1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1828" y="3374868"/>
            <a:ext cx="6546471" cy="2030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234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1.First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come </a:t>
            </a:r>
            <a:r>
              <a:rPr sz="4000" b="1" spc="-190" dirty="0">
                <a:solidFill>
                  <a:srgbClr val="696363"/>
                </a:solidFill>
                <a:latin typeface="Arial"/>
                <a:cs typeface="Arial"/>
              </a:rPr>
              <a:t>first</a:t>
            </a:r>
            <a:r>
              <a:rPr sz="4000" b="1" spc="-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served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266940" cy="121094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445"/>
              </a:spcBef>
              <a:tabLst>
                <a:tab pos="493395" algn="l"/>
              </a:tabLst>
            </a:pPr>
            <a:r>
              <a:rPr sz="2600" spc="-30" dirty="0">
                <a:latin typeface="Alfios"/>
                <a:cs typeface="Alfios"/>
              </a:rPr>
              <a:t>a)	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25" dirty="0">
                <a:latin typeface="Alfios"/>
                <a:cs typeface="Alfios"/>
              </a:rPr>
              <a:t>arrive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order </a:t>
            </a:r>
            <a:r>
              <a:rPr sz="2600" spc="-20" dirty="0">
                <a:latin typeface="Alfios"/>
                <a:cs typeface="Alfios"/>
              </a:rPr>
              <a:t>P1, P2, P3.</a:t>
            </a:r>
            <a:r>
              <a:rPr sz="2600" spc="-50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Let us </a:t>
            </a:r>
            <a:r>
              <a:rPr sz="2600" spc="-20" dirty="0">
                <a:latin typeface="Alfios"/>
                <a:cs typeface="Alfios"/>
              </a:rPr>
              <a:t>assume 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25" dirty="0">
                <a:latin typeface="Alfios"/>
                <a:cs typeface="Alfios"/>
              </a:rPr>
              <a:t>arrive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same time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25" dirty="0">
                <a:latin typeface="Alfios"/>
                <a:cs typeface="Alfios"/>
              </a:rPr>
              <a:t>0 </a:t>
            </a:r>
            <a:r>
              <a:rPr sz="2600" spc="-30" dirty="0">
                <a:latin typeface="Alfios"/>
                <a:cs typeface="Alfios"/>
              </a:rPr>
              <a:t>ms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20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600" spc="-100" dirty="0">
                <a:latin typeface="Alfios"/>
                <a:cs typeface="Alfios"/>
              </a:rPr>
              <a:t>We </a:t>
            </a:r>
            <a:r>
              <a:rPr sz="2600" spc="20" dirty="0">
                <a:latin typeface="Alfios"/>
                <a:cs typeface="Alfios"/>
              </a:rPr>
              <a:t>get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following </a:t>
            </a:r>
            <a:r>
              <a:rPr sz="2600" spc="-35" dirty="0">
                <a:latin typeface="Alfios"/>
                <a:cs typeface="Alfios"/>
              </a:rPr>
              <a:t>gantt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dirty="0">
                <a:latin typeface="Alfios"/>
                <a:cs typeface="Alfios"/>
              </a:rPr>
              <a:t>chart.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755397"/>
            <a:ext cx="7338695" cy="8915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45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70" dirty="0">
                <a:latin typeface="Alfios"/>
                <a:cs typeface="Alfios"/>
              </a:rPr>
              <a:t>Waiting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time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for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50" dirty="0">
                <a:latin typeface="Alfios"/>
                <a:cs typeface="Alfios"/>
              </a:rPr>
              <a:t>P1=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0ms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100" dirty="0">
                <a:latin typeface="Alfios"/>
                <a:cs typeface="Alfios"/>
              </a:rPr>
              <a:t>,</a:t>
            </a:r>
            <a:r>
              <a:rPr sz="2600" spc="-155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for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P2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315" dirty="0">
                <a:latin typeface="Alfios"/>
                <a:cs typeface="Alfios"/>
              </a:rPr>
              <a:t>=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24</a:t>
            </a:r>
            <a:r>
              <a:rPr sz="2600" spc="-2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ms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for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P3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315" dirty="0">
                <a:latin typeface="Alfios"/>
                <a:cs typeface="Alfios"/>
              </a:rPr>
              <a:t>=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-110" dirty="0">
                <a:latin typeface="Alfios"/>
                <a:cs typeface="Alfios"/>
              </a:rPr>
              <a:t>27ms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160" dirty="0">
                <a:latin typeface="Alfios"/>
                <a:cs typeface="Alfios"/>
              </a:rPr>
              <a:t>Avg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10" dirty="0">
                <a:latin typeface="Alfios"/>
                <a:cs typeface="Alfios"/>
              </a:rPr>
              <a:t>time: </a:t>
            </a:r>
            <a:r>
              <a:rPr sz="2600" spc="60" dirty="0">
                <a:latin typeface="Alfios"/>
                <a:cs typeface="Alfios"/>
              </a:rPr>
              <a:t>(0+24+27)/3=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17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6293" y="3312358"/>
            <a:ext cx="7999836" cy="690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2349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1.First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come </a:t>
            </a:r>
            <a:r>
              <a:rPr sz="4000" b="1" spc="-190" dirty="0">
                <a:solidFill>
                  <a:srgbClr val="696363"/>
                </a:solidFill>
                <a:latin typeface="Arial"/>
                <a:cs typeface="Arial"/>
              </a:rPr>
              <a:t>first</a:t>
            </a:r>
            <a:r>
              <a:rPr sz="4000" b="1" spc="-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served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5604510" cy="421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80" dirty="0">
                <a:latin typeface="Alfios"/>
                <a:cs typeface="Alfios"/>
              </a:rPr>
              <a:t>b. </a:t>
            </a:r>
            <a:r>
              <a:rPr sz="2600" spc="-5" dirty="0">
                <a:latin typeface="Alfios"/>
                <a:cs typeface="Alfios"/>
              </a:rPr>
              <a:t>) </a:t>
            </a: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arrive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order </a:t>
            </a:r>
            <a:r>
              <a:rPr sz="2600" spc="-20" dirty="0">
                <a:latin typeface="Alfios"/>
                <a:cs typeface="Alfios"/>
              </a:rPr>
              <a:t>P2,P3,</a:t>
            </a:r>
            <a:r>
              <a:rPr sz="2600" spc="-305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P1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4398417"/>
            <a:ext cx="7232650" cy="124841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3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Average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10" dirty="0">
                <a:latin typeface="Alfios"/>
                <a:cs typeface="Alfios"/>
              </a:rPr>
              <a:t>time:</a:t>
            </a:r>
            <a:r>
              <a:rPr sz="2600" spc="-135" dirty="0">
                <a:latin typeface="Alfios"/>
                <a:cs typeface="Alfios"/>
              </a:rPr>
              <a:t> </a:t>
            </a:r>
            <a:r>
              <a:rPr sz="2600" spc="70" dirty="0">
                <a:latin typeface="Alfios"/>
                <a:cs typeface="Alfios"/>
              </a:rPr>
              <a:t>(0+3+6)/3=3.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Average </a:t>
            </a:r>
            <a:r>
              <a:rPr sz="2600" spc="-45" dirty="0">
                <a:latin typeface="Alfios"/>
                <a:cs typeface="Alfios"/>
              </a:rPr>
              <a:t>waiting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95" dirty="0">
                <a:latin typeface="Alfios"/>
                <a:cs typeface="Alfios"/>
              </a:rPr>
              <a:t>vary </a:t>
            </a:r>
            <a:r>
              <a:rPr sz="2600" spc="-55" dirty="0">
                <a:latin typeface="Alfios"/>
                <a:cs typeface="Alfios"/>
              </a:rPr>
              <a:t>substantially 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5" dirty="0">
                <a:latin typeface="Alfios"/>
                <a:cs typeface="Alfios"/>
              </a:rPr>
              <a:t>CPU  </a:t>
            </a:r>
            <a:r>
              <a:rPr sz="2600" spc="-40" dirty="0">
                <a:latin typeface="Alfios"/>
                <a:cs typeface="Alfios"/>
              </a:rPr>
              <a:t>burst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95" dirty="0">
                <a:latin typeface="Alfios"/>
                <a:cs typeface="Alfios"/>
              </a:rPr>
              <a:t>vary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greatly.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3949" y="2898984"/>
            <a:ext cx="7789160" cy="720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19365" cy="4065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20" dirty="0">
                <a:latin typeface="Alfios"/>
                <a:cs typeface="Alfios"/>
              </a:rPr>
              <a:t>several </a:t>
            </a:r>
            <a:r>
              <a:rPr sz="2400" spc="-40" dirty="0">
                <a:latin typeface="Alfios"/>
                <a:cs typeface="Alfios"/>
              </a:rPr>
              <a:t>equally </a:t>
            </a:r>
            <a:r>
              <a:rPr sz="2400" spc="-35" dirty="0">
                <a:latin typeface="Alfios"/>
                <a:cs typeface="Alfios"/>
              </a:rPr>
              <a:t>important </a:t>
            </a:r>
            <a:r>
              <a:rPr sz="2400" spc="-30" dirty="0">
                <a:latin typeface="Alfios"/>
                <a:cs typeface="Alfios"/>
              </a:rPr>
              <a:t>jobs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30" dirty="0">
                <a:latin typeface="Alfios"/>
                <a:cs typeface="Alfios"/>
              </a:rPr>
              <a:t>sitting </a:t>
            </a:r>
            <a:r>
              <a:rPr sz="2400" spc="-8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i/p </a:t>
            </a:r>
            <a:r>
              <a:rPr sz="2400" spc="-5" dirty="0">
                <a:latin typeface="Alfios"/>
                <a:cs typeface="Alfios"/>
              </a:rPr>
              <a:t>queue  </a:t>
            </a:r>
            <a:r>
              <a:rPr sz="2400" spc="-35" dirty="0">
                <a:latin typeface="Alfios"/>
                <a:cs typeface="Alfios"/>
              </a:rPr>
              <a:t>waiting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to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be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started,</a:t>
            </a:r>
            <a:r>
              <a:rPr sz="2400" spc="-1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scheduler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picks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shortest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jobs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first.</a:t>
            </a:r>
            <a:endParaRPr sz="24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disadvantages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55" dirty="0">
                <a:latin typeface="Alfios"/>
                <a:cs typeface="Alfios"/>
              </a:rPr>
              <a:t>this </a:t>
            </a:r>
            <a:r>
              <a:rPr sz="2400" spc="-40" dirty="0">
                <a:latin typeface="Alfios"/>
                <a:cs typeface="Alfios"/>
              </a:rPr>
              <a:t>algorithm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problem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90" dirty="0">
                <a:latin typeface="Alfios"/>
                <a:cs typeface="Alfios"/>
              </a:rPr>
              <a:t>know </a:t>
            </a:r>
            <a:r>
              <a:rPr sz="2400" spc="-30" dirty="0">
                <a:latin typeface="Alfios"/>
                <a:cs typeface="Alfios"/>
              </a:rPr>
              <a:t>the  length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20" dirty="0">
                <a:latin typeface="Alfios"/>
                <a:cs typeface="Alfios"/>
              </a:rPr>
              <a:t>needed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21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110" dirty="0">
                <a:latin typeface="Alfios"/>
                <a:cs typeface="Alfios"/>
              </a:rPr>
              <a:t>SJF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optimal </a:t>
            </a:r>
            <a:r>
              <a:rPr sz="2400" spc="-40" dirty="0">
                <a:latin typeface="Alfios"/>
                <a:cs typeface="Alfios"/>
              </a:rPr>
              <a:t>when </a:t>
            </a:r>
            <a:r>
              <a:rPr sz="2400" spc="-25" dirty="0">
                <a:latin typeface="Alfios"/>
                <a:cs typeface="Alfios"/>
              </a:rPr>
              <a:t>all the </a:t>
            </a:r>
            <a:r>
              <a:rPr sz="2400" spc="-30" dirty="0">
                <a:latin typeface="Alfios"/>
                <a:cs typeface="Alfios"/>
              </a:rPr>
              <a:t>jobs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45" dirty="0">
                <a:latin typeface="Alfios"/>
                <a:cs typeface="Alfios"/>
              </a:rPr>
              <a:t>available</a:t>
            </a:r>
            <a:r>
              <a:rPr sz="2400" spc="-37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simultaneously.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110" dirty="0">
                <a:latin typeface="Alfios"/>
                <a:cs typeface="Alfios"/>
              </a:rPr>
              <a:t>SJF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5" dirty="0">
                <a:latin typeface="Alfios"/>
                <a:cs typeface="Alfios"/>
              </a:rPr>
              <a:t>either </a:t>
            </a:r>
            <a:r>
              <a:rPr sz="2400" spc="-20" dirty="0">
                <a:latin typeface="Alfios"/>
                <a:cs typeface="Alfios"/>
              </a:rPr>
              <a:t>preemptive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75" dirty="0">
                <a:latin typeface="Alfios"/>
                <a:cs typeface="Alfios"/>
              </a:rPr>
              <a:t>non</a:t>
            </a:r>
            <a:r>
              <a:rPr sz="2400" spc="-20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preemptive.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  <a:tab pos="1798955" algn="l"/>
                <a:tab pos="2409190" algn="l"/>
                <a:tab pos="3820795" algn="l"/>
                <a:tab pos="4229100" algn="l"/>
                <a:tab pos="5650230" algn="l"/>
                <a:tab pos="6530975" algn="l"/>
              </a:tabLst>
            </a:pPr>
            <a:r>
              <a:rPr sz="2400" spc="-25" dirty="0">
                <a:latin typeface="Alfios"/>
                <a:cs typeface="Alfios"/>
              </a:rPr>
              <a:t>Preemptive	</a:t>
            </a:r>
            <a:r>
              <a:rPr sz="2400" spc="-110" dirty="0">
                <a:latin typeface="Alfios"/>
                <a:cs typeface="Alfios"/>
              </a:rPr>
              <a:t>SJF	</a:t>
            </a:r>
            <a:r>
              <a:rPr sz="2400" spc="-25" dirty="0">
                <a:latin typeface="Alfios"/>
                <a:cs typeface="Alfios"/>
              </a:rPr>
              <a:t>scheduling	is	</a:t>
            </a:r>
            <a:r>
              <a:rPr sz="2400" spc="-10" dirty="0">
                <a:latin typeface="Alfios"/>
                <a:cs typeface="Alfios"/>
              </a:rPr>
              <a:t>sometimes	</a:t>
            </a:r>
            <a:r>
              <a:rPr sz="2400" spc="-5" dirty="0">
                <a:latin typeface="Alfios"/>
                <a:cs typeface="Alfios"/>
              </a:rPr>
              <a:t>called	</a:t>
            </a:r>
            <a:r>
              <a:rPr sz="2400" b="1" spc="-15" dirty="0">
                <a:latin typeface="Times New Roman"/>
                <a:cs typeface="Times New Roman"/>
              </a:rPr>
              <a:t>Shortest</a:t>
            </a:r>
            <a:endParaRPr sz="24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400" b="1" spc="-25" dirty="0">
                <a:latin typeface="Times New Roman"/>
                <a:cs typeface="Times New Roman"/>
              </a:rPr>
              <a:t>Remaining </a:t>
            </a:r>
            <a:r>
              <a:rPr sz="2400" b="1" spc="-65" dirty="0">
                <a:latin typeface="Times New Roman"/>
                <a:cs typeface="Times New Roman"/>
              </a:rPr>
              <a:t>Time </a:t>
            </a:r>
            <a:r>
              <a:rPr sz="2400" b="1" spc="-75" dirty="0">
                <a:latin typeface="Times New Roman"/>
                <a:cs typeface="Times New Roman"/>
              </a:rPr>
              <a:t>First</a:t>
            </a:r>
            <a:r>
              <a:rPr sz="2400" b="1" spc="-365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Alfios"/>
                <a:cs typeface="Alfios"/>
              </a:rPr>
              <a:t>scheduling.</a:t>
            </a:r>
            <a:endParaRPr sz="24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-35" dirty="0">
                <a:latin typeface="Alfios"/>
                <a:cs typeface="Alfios"/>
              </a:rPr>
              <a:t>algorithms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scheduler </a:t>
            </a:r>
            <a:r>
              <a:rPr sz="2400" spc="-70" dirty="0">
                <a:latin typeface="Alfios"/>
                <a:cs typeface="Alfios"/>
              </a:rPr>
              <a:t>always </a:t>
            </a:r>
            <a:r>
              <a:rPr sz="2400" spc="-20" dirty="0">
                <a:latin typeface="Alfios"/>
                <a:cs typeface="Alfios"/>
              </a:rPr>
              <a:t>chooses </a:t>
            </a:r>
            <a:r>
              <a:rPr sz="2400" spc="-30" dirty="0">
                <a:latin typeface="Alfios"/>
                <a:cs typeface="Alfios"/>
              </a:rPr>
              <a:t>the 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whose </a:t>
            </a:r>
            <a:r>
              <a:rPr sz="2400" spc="-35" dirty="0">
                <a:latin typeface="Alfios"/>
                <a:cs typeface="Alfios"/>
              </a:rPr>
              <a:t>remaining </a:t>
            </a:r>
            <a:r>
              <a:rPr sz="2400" spc="-40" dirty="0">
                <a:latin typeface="Alfios"/>
                <a:cs typeface="Alfios"/>
              </a:rPr>
              <a:t>run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30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shortest.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4920" cy="255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71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new </a:t>
            </a:r>
            <a:r>
              <a:rPr sz="2600" spc="-45" dirty="0">
                <a:latin typeface="Alfios"/>
                <a:cs typeface="Alfios"/>
              </a:rPr>
              <a:t>job </a:t>
            </a:r>
            <a:r>
              <a:rPr sz="2600" spc="-20" dirty="0">
                <a:latin typeface="Alfios"/>
                <a:cs typeface="Alfios"/>
              </a:rPr>
              <a:t>arrives its </a:t>
            </a:r>
            <a:r>
              <a:rPr sz="2600" spc="-25" dirty="0">
                <a:latin typeface="Alfios"/>
                <a:cs typeface="Alfios"/>
              </a:rPr>
              <a:t>total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25" dirty="0">
                <a:latin typeface="Alfios"/>
                <a:cs typeface="Alfios"/>
              </a:rPr>
              <a:t>is compared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55" dirty="0">
                <a:latin typeface="Alfios"/>
                <a:cs typeface="Alfios"/>
              </a:rPr>
              <a:t>the  </a:t>
            </a:r>
            <a:r>
              <a:rPr sz="2600" spc="-25" dirty="0">
                <a:latin typeface="Alfios"/>
                <a:cs typeface="Alfios"/>
              </a:rPr>
              <a:t>current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remaining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new </a:t>
            </a:r>
            <a:r>
              <a:rPr sz="2600" spc="-45" dirty="0">
                <a:latin typeface="Alfios"/>
                <a:cs typeface="Alfios"/>
              </a:rPr>
              <a:t>job </a:t>
            </a:r>
            <a:r>
              <a:rPr sz="2600" dirty="0">
                <a:latin typeface="Alfios"/>
                <a:cs typeface="Alfios"/>
              </a:rPr>
              <a:t>needs </a:t>
            </a:r>
            <a:r>
              <a:rPr sz="2600" spc="15" dirty="0">
                <a:latin typeface="Alfios"/>
                <a:cs typeface="Alfios"/>
              </a:rPr>
              <a:t>less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70" dirty="0">
                <a:latin typeface="Alfios"/>
                <a:cs typeface="Alfios"/>
              </a:rPr>
              <a:t>finish </a:t>
            </a:r>
            <a:r>
              <a:rPr sz="2600" spc="-75" dirty="0">
                <a:latin typeface="Alfios"/>
                <a:cs typeface="Alfios"/>
              </a:rPr>
              <a:t>than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70" dirty="0">
                <a:latin typeface="Alfios"/>
                <a:cs typeface="Alfios"/>
              </a:rPr>
              <a:t>current  </a:t>
            </a:r>
            <a:r>
              <a:rPr sz="2600" spc="-5" dirty="0">
                <a:latin typeface="Alfios"/>
                <a:cs typeface="Alfios"/>
              </a:rPr>
              <a:t>process,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current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suspended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new </a:t>
            </a:r>
            <a:r>
              <a:rPr sz="2600" spc="-45" dirty="0">
                <a:latin typeface="Alfios"/>
                <a:cs typeface="Alfios"/>
              </a:rPr>
              <a:t>job </a:t>
            </a:r>
            <a:r>
              <a:rPr sz="2600" spc="-25" dirty="0">
                <a:latin typeface="Alfios"/>
                <a:cs typeface="Alfios"/>
              </a:rPr>
              <a:t>is  </a:t>
            </a:r>
            <a:r>
              <a:rPr sz="2600" spc="15" dirty="0">
                <a:latin typeface="Alfios"/>
                <a:cs typeface="Alfios"/>
              </a:rPr>
              <a:t>started.</a:t>
            </a:r>
            <a:endParaRPr sz="26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5" dirty="0">
                <a:latin typeface="Alfios"/>
                <a:cs typeface="Alfios"/>
              </a:rPr>
              <a:t>scheme </a:t>
            </a:r>
            <a:r>
              <a:rPr sz="2600" spc="-45" dirty="0">
                <a:latin typeface="Alfios"/>
                <a:cs typeface="Alfios"/>
              </a:rPr>
              <a:t>allows </a:t>
            </a:r>
            <a:r>
              <a:rPr sz="2600" spc="-40" dirty="0">
                <a:latin typeface="Alfios"/>
                <a:cs typeface="Alfios"/>
              </a:rPr>
              <a:t>new short jobs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20" dirty="0">
                <a:latin typeface="Alfios"/>
                <a:cs typeface="Alfios"/>
              </a:rPr>
              <a:t>get </a:t>
            </a:r>
            <a:r>
              <a:rPr sz="2600" spc="-35" dirty="0">
                <a:latin typeface="Alfios"/>
                <a:cs typeface="Alfios"/>
              </a:rPr>
              <a:t>good</a:t>
            </a:r>
            <a:r>
              <a:rPr sz="2600" spc="-120" dirty="0">
                <a:latin typeface="Alfios"/>
                <a:cs typeface="Alfios"/>
              </a:rPr>
              <a:t> </a:t>
            </a:r>
            <a:r>
              <a:rPr sz="2600" spc="20" dirty="0">
                <a:latin typeface="Alfios"/>
                <a:cs typeface="Alfios"/>
              </a:rPr>
              <a:t>service.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554595" cy="1214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dirty="0">
                <a:latin typeface="Alfios"/>
                <a:cs typeface="Alfios"/>
              </a:rPr>
              <a:t>example,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80" dirty="0">
                <a:latin typeface="Alfios"/>
                <a:cs typeface="Alfios"/>
              </a:rPr>
              <a:t>Gantt </a:t>
            </a:r>
            <a:r>
              <a:rPr sz="2600" spc="-25" dirty="0">
                <a:latin typeface="Alfios"/>
                <a:cs typeface="Alfios"/>
              </a:rPr>
              <a:t>chart </a:t>
            </a:r>
            <a:r>
              <a:rPr sz="2600" spc="-40" dirty="0">
                <a:latin typeface="Alfios"/>
                <a:cs typeface="Alfios"/>
              </a:rPr>
              <a:t>below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based </a:t>
            </a:r>
            <a:r>
              <a:rPr sz="2600" spc="-75" dirty="0">
                <a:latin typeface="Alfios"/>
                <a:cs typeface="Alfios"/>
              </a:rPr>
              <a:t>upon </a:t>
            </a:r>
            <a:r>
              <a:rPr sz="2600" spc="-35" dirty="0">
                <a:latin typeface="Alfios"/>
                <a:cs typeface="Alfios"/>
              </a:rPr>
              <a:t>the  </a:t>
            </a:r>
            <a:r>
              <a:rPr sz="2600" spc="-55" dirty="0">
                <a:latin typeface="Alfios"/>
                <a:cs typeface="Alfios"/>
              </a:rPr>
              <a:t>following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40" dirty="0">
                <a:latin typeface="Alfios"/>
                <a:cs typeface="Alfios"/>
              </a:rPr>
              <a:t>burst </a:t>
            </a:r>
            <a:r>
              <a:rPr sz="2600" spc="10" dirty="0">
                <a:latin typeface="Alfios"/>
                <a:cs typeface="Alfios"/>
              </a:rPr>
              <a:t>times, </a:t>
            </a:r>
            <a:r>
              <a:rPr sz="2600" spc="-5" dirty="0">
                <a:latin typeface="Alfios"/>
                <a:cs typeface="Alfios"/>
              </a:rPr>
              <a:t>(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assumption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5" dirty="0">
                <a:latin typeface="Alfios"/>
                <a:cs typeface="Alfios"/>
              </a:rPr>
              <a:t>all </a:t>
            </a:r>
            <a:r>
              <a:rPr sz="2600" spc="-40" dirty="0">
                <a:latin typeface="Alfios"/>
                <a:cs typeface="Alfios"/>
              </a:rPr>
              <a:t>jobs  </a:t>
            </a:r>
            <a:r>
              <a:rPr sz="2600" spc="-25" dirty="0">
                <a:latin typeface="Alfios"/>
                <a:cs typeface="Alfios"/>
              </a:rPr>
              <a:t>arrive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same </a:t>
            </a:r>
            <a:r>
              <a:rPr sz="2600" spc="5" dirty="0">
                <a:latin typeface="Alfios"/>
                <a:cs typeface="Alfios"/>
              </a:rPr>
              <a:t>time.</a:t>
            </a:r>
            <a:r>
              <a:rPr sz="2600" spc="-204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)</a:t>
            </a:r>
            <a:endParaRPr sz="2600">
              <a:latin typeface="Alfios"/>
              <a:cs typeface="Alfio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98650" y="3194050"/>
          <a:ext cx="3657600" cy="2019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Process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05"/>
                        </a:lnSpc>
                      </a:pPr>
                      <a:r>
                        <a:rPr sz="2400" b="1" spc="-4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Burst</a:t>
                      </a:r>
                      <a:r>
                        <a:rPr sz="2400" b="1" spc="-3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Time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59">
                <a:tc>
                  <a:txBody>
                    <a:bodyPr/>
                    <a:lstStyle/>
                    <a:p>
                      <a:pPr marL="1905" algn="ctr">
                        <a:lnSpc>
                          <a:spcPts val="2705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P1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6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905" algn="ctr">
                        <a:lnSpc>
                          <a:spcPts val="2705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P2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0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8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859">
                <a:tc>
                  <a:txBody>
                    <a:bodyPr/>
                    <a:lstStyle/>
                    <a:p>
                      <a:pPr marL="1905" algn="ctr">
                        <a:lnSpc>
                          <a:spcPts val="2710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P3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1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7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1905" algn="ctr">
                        <a:lnSpc>
                          <a:spcPts val="2710"/>
                        </a:lnSpc>
                      </a:pPr>
                      <a:r>
                        <a:rPr sz="2400" spc="-70" dirty="0">
                          <a:latin typeface="Alfios"/>
                          <a:cs typeface="Alfios"/>
                        </a:rPr>
                        <a:t>P4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ts val="271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3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2286000"/>
            <a:ext cx="8160258" cy="137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2030" y="4159707"/>
            <a:ext cx="65938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10" dirty="0">
                <a:latin typeface="Alfios"/>
                <a:cs typeface="Alfios"/>
              </a:rPr>
              <a:t>case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above,</a:t>
            </a:r>
            <a:endParaRPr sz="2400">
              <a:latin typeface="Alfios"/>
              <a:cs typeface="Alfios"/>
            </a:endParaRPr>
          </a:p>
          <a:p>
            <a:pPr marL="79375">
              <a:lnSpc>
                <a:spcPct val="100000"/>
              </a:lnSpc>
            </a:pP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average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wait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(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3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9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16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25" dirty="0">
                <a:latin typeface="Alfios"/>
                <a:cs typeface="Alfios"/>
              </a:rPr>
              <a:t>/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4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20" dirty="0">
                <a:latin typeface="Alfios"/>
                <a:cs typeface="Alfios"/>
              </a:rPr>
              <a:t>7.0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ms,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Alfios"/>
                <a:cs typeface="Alfios"/>
              </a:rPr>
              <a:t>(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opposed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10.25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ms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for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60" dirty="0">
                <a:latin typeface="Alfios"/>
                <a:cs typeface="Alfios"/>
              </a:rPr>
              <a:t>FCFS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for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same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processes.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6582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-245" dirty="0">
                <a:solidFill>
                  <a:srgbClr val="696363"/>
                </a:solidFill>
                <a:latin typeface="Trebuchet MS"/>
                <a:cs typeface="Trebuchet MS"/>
              </a:rPr>
              <a:t>life</a:t>
            </a:r>
            <a:r>
              <a:rPr sz="4000" spc="-4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90" dirty="0">
                <a:solidFill>
                  <a:srgbClr val="696363"/>
                </a:solidFill>
                <a:latin typeface="Trebuchet MS"/>
                <a:cs typeface="Trebuchet MS"/>
              </a:rPr>
              <a:t>cycle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147" y="2245894"/>
            <a:ext cx="7784386" cy="2911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21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08836" y="2797698"/>
          <a:ext cx="5877559" cy="2720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3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8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4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1">
                <a:tc>
                  <a:txBody>
                    <a:bodyPr/>
                    <a:lstStyle/>
                    <a:p>
                      <a:pPr marR="191135" algn="ctr">
                        <a:lnSpc>
                          <a:spcPts val="3254"/>
                        </a:lnSpc>
                      </a:pPr>
                      <a:r>
                        <a:rPr sz="3200" spc="-30" dirty="0">
                          <a:latin typeface="Alfios"/>
                          <a:cs typeface="Alfios"/>
                        </a:rPr>
                        <a:t>Process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3254"/>
                        </a:lnSpc>
                      </a:pPr>
                      <a:r>
                        <a:rPr sz="3200" spc="-85" dirty="0">
                          <a:latin typeface="Alfios"/>
                          <a:cs typeface="Alfios"/>
                        </a:rPr>
                        <a:t>Arrival</a:t>
                      </a:r>
                      <a:r>
                        <a:rPr sz="3200" spc="-459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3200" spc="-70" dirty="0">
                          <a:latin typeface="Alfios"/>
                          <a:cs typeface="Alfios"/>
                        </a:rPr>
                        <a:t>Time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ts val="3254"/>
                        </a:lnSpc>
                      </a:pPr>
                      <a:r>
                        <a:rPr sz="3200" spc="-45" dirty="0">
                          <a:latin typeface="Alfios"/>
                          <a:cs typeface="Alfios"/>
                        </a:rPr>
                        <a:t>Burst</a:t>
                      </a:r>
                      <a:r>
                        <a:rPr sz="3200" spc="-48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3200" spc="-70" dirty="0">
                          <a:latin typeface="Alfios"/>
                          <a:cs typeface="Alfios"/>
                        </a:rPr>
                        <a:t>Time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009">
                <a:tc>
                  <a:txBody>
                    <a:bodyPr/>
                    <a:lstStyle/>
                    <a:p>
                      <a:pPr marR="187325" algn="ctr">
                        <a:lnSpc>
                          <a:spcPts val="3650"/>
                        </a:lnSpc>
                      </a:pPr>
                      <a:r>
                        <a:rPr sz="3200" spc="-85" dirty="0">
                          <a:latin typeface="Alfios"/>
                          <a:cs typeface="Alfios"/>
                        </a:rPr>
                        <a:t>P1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0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8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247">
                <a:tc>
                  <a:txBody>
                    <a:bodyPr/>
                    <a:lstStyle/>
                    <a:p>
                      <a:pPr marR="187325" algn="ctr">
                        <a:lnSpc>
                          <a:spcPts val="3650"/>
                        </a:lnSpc>
                      </a:pPr>
                      <a:r>
                        <a:rPr sz="3200" spc="-80" dirty="0">
                          <a:latin typeface="Alfios"/>
                          <a:cs typeface="Alfios"/>
                        </a:rPr>
                        <a:t>P2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1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4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195">
                <a:tc>
                  <a:txBody>
                    <a:bodyPr/>
                    <a:lstStyle/>
                    <a:p>
                      <a:pPr marR="187325" algn="ctr">
                        <a:lnSpc>
                          <a:spcPts val="3650"/>
                        </a:lnSpc>
                      </a:pPr>
                      <a:r>
                        <a:rPr sz="3200" spc="-80" dirty="0">
                          <a:latin typeface="Alfios"/>
                          <a:cs typeface="Alfios"/>
                        </a:rPr>
                        <a:t>P3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2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ts val="365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9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174">
                <a:tc>
                  <a:txBody>
                    <a:bodyPr/>
                    <a:lstStyle/>
                    <a:p>
                      <a:pPr marR="188595" algn="ctr">
                        <a:lnSpc>
                          <a:spcPts val="3645"/>
                        </a:lnSpc>
                      </a:pPr>
                      <a:r>
                        <a:rPr sz="3200" spc="-50" dirty="0">
                          <a:latin typeface="Alfios"/>
                          <a:cs typeface="Alfios"/>
                        </a:rPr>
                        <a:t>p4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3645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3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485" algn="ctr">
                        <a:lnSpc>
                          <a:spcPts val="3645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5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41044" y="1658188"/>
            <a:ext cx="749173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 indent="-89535">
              <a:lnSpc>
                <a:spcPct val="100000"/>
              </a:lnSpc>
              <a:spcBef>
                <a:spcPts val="95"/>
              </a:spcBef>
              <a:buSzPct val="95000"/>
              <a:buChar char="•"/>
              <a:tabLst>
                <a:tab pos="102235" algn="l"/>
              </a:tabLst>
            </a:pPr>
            <a:r>
              <a:rPr sz="2000" spc="-5" dirty="0">
                <a:latin typeface="Times New Roman"/>
                <a:cs typeface="Times New Roman"/>
              </a:rPr>
              <a:t>For </a:t>
            </a:r>
            <a:r>
              <a:rPr sz="2000" spc="-10" dirty="0">
                <a:latin typeface="Times New Roman"/>
                <a:cs typeface="Times New Roman"/>
              </a:rPr>
              <a:t>example, the </a:t>
            </a:r>
            <a:r>
              <a:rPr sz="2000" spc="-15" dirty="0">
                <a:latin typeface="Times New Roman"/>
                <a:cs typeface="Times New Roman"/>
              </a:rPr>
              <a:t>following </a:t>
            </a:r>
            <a:r>
              <a:rPr sz="2000" spc="-5" dirty="0">
                <a:latin typeface="Times New Roman"/>
                <a:cs typeface="Times New Roman"/>
              </a:rPr>
              <a:t>Gantt chart is based upon </a:t>
            </a:r>
            <a:r>
              <a:rPr sz="2000" spc="-10" dirty="0">
                <a:latin typeface="Times New Roman"/>
                <a:cs typeface="Times New Roman"/>
              </a:rPr>
              <a:t>the </a:t>
            </a:r>
            <a:r>
              <a:rPr sz="2000" spc="-15" dirty="0">
                <a:latin typeface="Times New Roman"/>
                <a:cs typeface="Times New Roman"/>
              </a:rPr>
              <a:t>following</a:t>
            </a:r>
            <a:r>
              <a:rPr sz="2000" spc="3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data: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519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2.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450" dirty="0">
                <a:solidFill>
                  <a:srgbClr val="696363"/>
                </a:solidFill>
                <a:latin typeface="Arial"/>
                <a:cs typeface="Arial"/>
              </a:rPr>
              <a:t>Job</a:t>
            </a:r>
            <a:r>
              <a:rPr sz="4000" b="1" spc="-31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First: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1752600"/>
            <a:ext cx="7181850" cy="1238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3444" y="3420871"/>
            <a:ext cx="709739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average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wait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time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this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case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(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(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5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160" dirty="0">
                <a:latin typeface="Alfios"/>
                <a:cs typeface="Alfios"/>
              </a:rPr>
              <a:t>-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3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(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10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160" dirty="0">
                <a:latin typeface="Alfios"/>
                <a:cs typeface="Alfios"/>
              </a:rPr>
              <a:t>-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(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17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</a:pPr>
            <a:r>
              <a:rPr sz="2400" spc="160" dirty="0">
                <a:latin typeface="Alfios"/>
                <a:cs typeface="Alfios"/>
              </a:rPr>
              <a:t>-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2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30" dirty="0">
                <a:latin typeface="Alfios"/>
                <a:cs typeface="Alfios"/>
              </a:rPr>
              <a:t>/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4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26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30" dirty="0">
                <a:latin typeface="Alfios"/>
                <a:cs typeface="Alfios"/>
              </a:rPr>
              <a:t>/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4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6.5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ms.</a:t>
            </a:r>
            <a:endParaRPr sz="2400">
              <a:latin typeface="Alfios"/>
              <a:cs typeface="Alfios"/>
            </a:endParaRPr>
          </a:p>
          <a:p>
            <a:pPr marL="12700" marR="476250">
              <a:lnSpc>
                <a:spcPct val="100000"/>
              </a:lnSpc>
            </a:pPr>
            <a:r>
              <a:rPr sz="2400" dirty="0">
                <a:latin typeface="Alfios"/>
                <a:cs typeface="Alfios"/>
              </a:rPr>
              <a:t>(</a:t>
            </a:r>
            <a:r>
              <a:rPr sz="2400" spc="-495" dirty="0">
                <a:latin typeface="Alfios"/>
                <a:cs typeface="Alfios"/>
              </a:rPr>
              <a:t> </a:t>
            </a:r>
            <a:r>
              <a:rPr sz="2400" spc="-135" dirty="0">
                <a:latin typeface="Alfios"/>
                <a:cs typeface="Alfios"/>
              </a:rPr>
              <a:t>As </a:t>
            </a:r>
            <a:r>
              <a:rPr sz="2400" spc="-20" dirty="0">
                <a:latin typeface="Alfios"/>
                <a:cs typeface="Alfios"/>
              </a:rPr>
              <a:t>opposed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10" dirty="0">
                <a:latin typeface="Alfios"/>
                <a:cs typeface="Alfios"/>
              </a:rPr>
              <a:t>7.75 </a:t>
            </a:r>
            <a:r>
              <a:rPr sz="2400" spc="-25" dirty="0">
                <a:latin typeface="Alfios"/>
                <a:cs typeface="Alfios"/>
              </a:rPr>
              <a:t>ms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20" dirty="0">
                <a:latin typeface="Alfios"/>
                <a:cs typeface="Alfios"/>
              </a:rPr>
              <a:t>non-preemptive </a:t>
            </a:r>
            <a:r>
              <a:rPr sz="2400" spc="-110" dirty="0">
                <a:latin typeface="Alfios"/>
                <a:cs typeface="Alfios"/>
              </a:rPr>
              <a:t>SJF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10" dirty="0">
                <a:latin typeface="Alfios"/>
                <a:cs typeface="Alfios"/>
              </a:rPr>
              <a:t>8.75 </a:t>
            </a:r>
            <a:r>
              <a:rPr sz="2400" spc="-45" dirty="0">
                <a:latin typeface="Alfios"/>
                <a:cs typeface="Alfios"/>
              </a:rPr>
              <a:t>for  </a:t>
            </a:r>
            <a:r>
              <a:rPr sz="2400" spc="-110" dirty="0">
                <a:latin typeface="Alfios"/>
                <a:cs typeface="Alfios"/>
              </a:rPr>
              <a:t>FCFS.</a:t>
            </a:r>
            <a:r>
              <a:rPr sz="2400" spc="-204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)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4853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696363"/>
                </a:solidFill>
                <a:latin typeface="Arial"/>
                <a:cs typeface="Arial"/>
              </a:rPr>
              <a:t>3. </a:t>
            </a:r>
            <a:r>
              <a:rPr sz="3600" b="1" spc="-210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3600" b="1" spc="-220" dirty="0">
                <a:solidFill>
                  <a:srgbClr val="696363"/>
                </a:solidFill>
                <a:latin typeface="Arial"/>
                <a:cs typeface="Arial"/>
              </a:rPr>
              <a:t>remaining </a:t>
            </a:r>
            <a:r>
              <a:rPr sz="3600" b="1" spc="-160" dirty="0">
                <a:solidFill>
                  <a:srgbClr val="696363"/>
                </a:solidFill>
                <a:latin typeface="Arial"/>
                <a:cs typeface="Arial"/>
              </a:rPr>
              <a:t>time </a:t>
            </a:r>
            <a:r>
              <a:rPr sz="3600" b="1" spc="-240" dirty="0">
                <a:solidFill>
                  <a:srgbClr val="696363"/>
                </a:solidFill>
                <a:latin typeface="Arial"/>
                <a:cs typeface="Arial"/>
              </a:rPr>
              <a:t>next</a:t>
            </a:r>
            <a:r>
              <a:rPr sz="3600" b="1" spc="-16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70" dirty="0">
                <a:solidFill>
                  <a:srgbClr val="696363"/>
                </a:solidFill>
                <a:latin typeface="Arial"/>
                <a:cs typeface="Arial"/>
              </a:rPr>
              <a:t>(</a:t>
            </a:r>
            <a:r>
              <a:rPr sz="3600" spc="-70" dirty="0">
                <a:solidFill>
                  <a:srgbClr val="696363"/>
                </a:solidFill>
                <a:latin typeface="Trebuchet MS"/>
                <a:cs typeface="Trebuchet MS"/>
              </a:rPr>
              <a:t>SRTF)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1473"/>
            <a:ext cx="7620000" cy="42830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414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65" dirty="0">
                <a:latin typeface="Alfios"/>
                <a:cs typeface="Alfios"/>
              </a:rPr>
              <a:t>Algorithm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preemptive version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b="1" spc="-265" dirty="0">
                <a:latin typeface="Times New Roman"/>
                <a:cs typeface="Times New Roman"/>
              </a:rPr>
              <a:t>SJF</a:t>
            </a:r>
            <a:r>
              <a:rPr sz="2400" b="1" spc="-40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scheduling</a:t>
            </a:r>
            <a:r>
              <a:rPr sz="2400" spc="25" dirty="0">
                <a:latin typeface="Alfios"/>
                <a:cs typeface="Alfios"/>
              </a:rPr>
              <a:t>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175" dirty="0">
                <a:latin typeface="Alfios"/>
                <a:cs typeface="Alfios"/>
              </a:rPr>
              <a:t>SRTF,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execution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20" dirty="0">
                <a:latin typeface="Alfios"/>
                <a:cs typeface="Alfios"/>
              </a:rPr>
              <a:t>stopped </a:t>
            </a:r>
            <a:r>
              <a:rPr sz="2400" spc="-15" dirty="0">
                <a:latin typeface="Alfios"/>
                <a:cs typeface="Alfios"/>
              </a:rPr>
              <a:t>after </a:t>
            </a:r>
            <a:r>
              <a:rPr sz="2400" spc="-55" dirty="0">
                <a:latin typeface="Alfios"/>
                <a:cs typeface="Alfios"/>
              </a:rPr>
              <a:t>certain  </a:t>
            </a:r>
            <a:r>
              <a:rPr sz="2400" spc="-45" dirty="0">
                <a:latin typeface="Alfios"/>
                <a:cs typeface="Alfios"/>
              </a:rPr>
              <a:t>amount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5" dirty="0">
                <a:latin typeface="Alfios"/>
                <a:cs typeface="Alfios"/>
              </a:rPr>
              <a:t>time. </a:t>
            </a:r>
            <a:r>
              <a:rPr sz="2400" spc="-140" dirty="0">
                <a:latin typeface="Alfios"/>
                <a:cs typeface="Alfios"/>
              </a:rPr>
              <a:t>At </a:t>
            </a:r>
            <a:r>
              <a:rPr sz="2400" spc="-35" dirty="0">
                <a:latin typeface="Alfios"/>
                <a:cs typeface="Alfios"/>
              </a:rPr>
              <a:t>the arrival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0" dirty="0">
                <a:latin typeface="Alfios"/>
                <a:cs typeface="Alfios"/>
              </a:rPr>
              <a:t>every </a:t>
            </a:r>
            <a:r>
              <a:rPr sz="2400" dirty="0">
                <a:latin typeface="Alfios"/>
                <a:cs typeface="Alfios"/>
              </a:rPr>
              <a:t>process, </a:t>
            </a:r>
            <a:r>
              <a:rPr sz="2400" spc="-30" dirty="0">
                <a:latin typeface="Alfios"/>
                <a:cs typeface="Alfios"/>
              </a:rPr>
              <a:t>the short </a:t>
            </a:r>
            <a:r>
              <a:rPr sz="2400" spc="5" dirty="0">
                <a:latin typeface="Alfios"/>
                <a:cs typeface="Alfios"/>
              </a:rPr>
              <a:t>term  </a:t>
            </a:r>
            <a:r>
              <a:rPr sz="2400" spc="-10" dirty="0">
                <a:latin typeface="Alfios"/>
                <a:cs typeface="Alfios"/>
              </a:rPr>
              <a:t>scheduler </a:t>
            </a:r>
            <a:r>
              <a:rPr sz="2400" spc="-5" dirty="0">
                <a:latin typeface="Alfios"/>
                <a:cs typeface="Alfios"/>
              </a:rPr>
              <a:t>schedules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least </a:t>
            </a:r>
            <a:r>
              <a:rPr sz="2400" spc="-45" dirty="0">
                <a:latin typeface="Alfios"/>
                <a:cs typeface="Alfios"/>
              </a:rPr>
              <a:t>remaining </a:t>
            </a:r>
            <a:r>
              <a:rPr sz="2400" spc="-30" dirty="0">
                <a:latin typeface="Alfios"/>
                <a:cs typeface="Alfios"/>
              </a:rPr>
              <a:t>burst 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40" dirty="0">
                <a:latin typeface="Alfios"/>
                <a:cs typeface="Alfios"/>
              </a:rPr>
              <a:t>among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list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5" dirty="0">
                <a:latin typeface="Alfios"/>
                <a:cs typeface="Alfios"/>
              </a:rPr>
              <a:t>available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running</a:t>
            </a:r>
            <a:r>
              <a:rPr sz="2400" spc="-40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ts val="2590"/>
              </a:lnSpc>
              <a:spcBef>
                <a:spcPts val="64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Once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50" dirty="0">
                <a:latin typeface="Alfios"/>
                <a:cs typeface="Alfios"/>
              </a:rPr>
              <a:t>available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b="1" spc="-35" dirty="0">
                <a:latin typeface="Times New Roman"/>
                <a:cs typeface="Times New Roman"/>
              </a:rPr>
              <a:t>ready </a:t>
            </a:r>
            <a:r>
              <a:rPr sz="2400" b="1" spc="40" dirty="0">
                <a:latin typeface="Times New Roman"/>
                <a:cs typeface="Times New Roman"/>
              </a:rPr>
              <a:t>queue</a:t>
            </a:r>
            <a:r>
              <a:rPr sz="2400" spc="40" dirty="0">
                <a:latin typeface="Alfios"/>
                <a:cs typeface="Alfios"/>
              </a:rPr>
              <a:t>, </a:t>
            </a:r>
            <a:r>
              <a:rPr sz="2400" spc="-310" dirty="0">
                <a:latin typeface="Alfios"/>
                <a:cs typeface="Alfios"/>
              </a:rPr>
              <a:t>No  </a:t>
            </a:r>
            <a:r>
              <a:rPr sz="2400" spc="-30" dirty="0">
                <a:latin typeface="Alfios"/>
                <a:cs typeface="Alfios"/>
              </a:rPr>
              <a:t>preemption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15" dirty="0">
                <a:latin typeface="Alfios"/>
                <a:cs typeface="Alfios"/>
              </a:rPr>
              <a:t>be </a:t>
            </a:r>
            <a:r>
              <a:rPr sz="2400" spc="-25" dirty="0">
                <a:latin typeface="Alfios"/>
                <a:cs typeface="Alfios"/>
              </a:rPr>
              <a:t>done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algorithm </a:t>
            </a:r>
            <a:r>
              <a:rPr sz="2400" spc="-30" dirty="0">
                <a:latin typeface="Alfios"/>
                <a:cs typeface="Alfios"/>
              </a:rPr>
              <a:t>will </a:t>
            </a:r>
            <a:r>
              <a:rPr sz="2400" spc="-90" dirty="0">
                <a:latin typeface="Alfios"/>
                <a:cs typeface="Alfios"/>
              </a:rPr>
              <a:t>work </a:t>
            </a:r>
            <a:r>
              <a:rPr sz="2400" spc="-15" dirty="0">
                <a:latin typeface="Alfios"/>
                <a:cs typeface="Alfios"/>
              </a:rPr>
              <a:t>as </a:t>
            </a:r>
            <a:r>
              <a:rPr sz="2400" b="1" spc="-265" dirty="0">
                <a:latin typeface="Times New Roman"/>
                <a:cs typeface="Times New Roman"/>
              </a:rPr>
              <a:t>SJF  </a:t>
            </a:r>
            <a:r>
              <a:rPr sz="2400" b="1" spc="25" dirty="0">
                <a:latin typeface="Times New Roman"/>
                <a:cs typeface="Times New Roman"/>
              </a:rPr>
              <a:t>scheduling</a:t>
            </a:r>
            <a:r>
              <a:rPr sz="2400" spc="25" dirty="0">
                <a:latin typeface="Alfios"/>
                <a:cs typeface="Alfios"/>
              </a:rPr>
              <a:t>.</a:t>
            </a:r>
            <a:endParaRPr sz="2400">
              <a:latin typeface="Alfios"/>
              <a:cs typeface="Alfios"/>
            </a:endParaRPr>
          </a:p>
          <a:p>
            <a:pPr marL="286385" marR="5715" indent="-274320" algn="just">
              <a:lnSpc>
                <a:spcPct val="90100"/>
              </a:lnSpc>
              <a:spcBef>
                <a:spcPts val="56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context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saved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40" dirty="0">
                <a:latin typeface="Alfios"/>
                <a:cs typeface="Alfios"/>
              </a:rPr>
              <a:t>the </a:t>
            </a:r>
            <a:r>
              <a:rPr sz="2400" b="1" spc="-25" dirty="0">
                <a:latin typeface="Times New Roman"/>
                <a:cs typeface="Times New Roman"/>
              </a:rPr>
              <a:t>Process </a:t>
            </a:r>
            <a:r>
              <a:rPr sz="2400" b="1" spc="-65" dirty="0">
                <a:latin typeface="Times New Roman"/>
                <a:cs typeface="Times New Roman"/>
              </a:rPr>
              <a:t>Control  </a:t>
            </a:r>
            <a:r>
              <a:rPr sz="2400" b="1" spc="15" dirty="0">
                <a:latin typeface="Times New Roman"/>
                <a:cs typeface="Times New Roman"/>
              </a:rPr>
              <a:t>Block </a:t>
            </a:r>
            <a:r>
              <a:rPr sz="2400" spc="-5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removed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execution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dirty="0">
                <a:latin typeface="Alfios"/>
                <a:cs typeface="Alfios"/>
              </a:rPr>
              <a:t>next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5" dirty="0">
                <a:latin typeface="Alfios"/>
                <a:cs typeface="Alfios"/>
              </a:rPr>
              <a:t>scheduled. </a:t>
            </a: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145" dirty="0">
                <a:latin typeface="Alfios"/>
                <a:cs typeface="Alfios"/>
              </a:rPr>
              <a:t>PCB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10" dirty="0">
                <a:latin typeface="Alfios"/>
                <a:cs typeface="Alfios"/>
              </a:rPr>
              <a:t>accessed </a:t>
            </a:r>
            <a:r>
              <a:rPr sz="2400" spc="-70" dirty="0">
                <a:latin typeface="Alfios"/>
                <a:cs typeface="Alfios"/>
              </a:rPr>
              <a:t>on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b="1" spc="50" dirty="0">
                <a:latin typeface="Times New Roman"/>
                <a:cs typeface="Times New Roman"/>
              </a:rPr>
              <a:t>next  </a:t>
            </a:r>
            <a:r>
              <a:rPr sz="2400" b="1" spc="40" dirty="0">
                <a:latin typeface="Times New Roman"/>
                <a:cs typeface="Times New Roman"/>
              </a:rPr>
              <a:t>execution </a:t>
            </a:r>
            <a:r>
              <a:rPr sz="2400" spc="-50" dirty="0">
                <a:latin typeface="Alfios"/>
                <a:cs typeface="Alfios"/>
              </a:rPr>
              <a:t>of this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79640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3.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Shortest </a:t>
            </a:r>
            <a:r>
              <a:rPr sz="4000" b="1" spc="-240" dirty="0">
                <a:solidFill>
                  <a:srgbClr val="696363"/>
                </a:solidFill>
                <a:latin typeface="Arial"/>
                <a:cs typeface="Arial"/>
              </a:rPr>
              <a:t>remaining </a:t>
            </a:r>
            <a:r>
              <a:rPr sz="4000" b="1" spc="-175" dirty="0">
                <a:solidFill>
                  <a:srgbClr val="696363"/>
                </a:solidFill>
                <a:latin typeface="Arial"/>
                <a:cs typeface="Arial"/>
              </a:rPr>
              <a:t>time</a:t>
            </a:r>
            <a:r>
              <a:rPr sz="4000" b="1" spc="-204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next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5245" y="1524038"/>
            <a:ext cx="5876780" cy="464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526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696363"/>
                </a:solidFill>
                <a:latin typeface="Arial"/>
                <a:cs typeface="Arial"/>
              </a:rPr>
              <a:t>4. </a:t>
            </a:r>
            <a:r>
              <a:rPr sz="3600" b="1" spc="-295" dirty="0">
                <a:solidFill>
                  <a:srgbClr val="696363"/>
                </a:solidFill>
                <a:latin typeface="Arial"/>
                <a:cs typeface="Arial"/>
              </a:rPr>
              <a:t>Round-Robin </a:t>
            </a:r>
            <a:r>
              <a:rPr sz="3600" b="1" spc="-254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3600" b="1" spc="-2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90" dirty="0">
                <a:solidFill>
                  <a:srgbClr val="696363"/>
                </a:solidFill>
                <a:latin typeface="Arial"/>
                <a:cs typeface="Arial"/>
              </a:rPr>
              <a:t>Algorithms: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4399"/>
            <a:ext cx="7623175" cy="43662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6385" marR="10795" indent="-274320" algn="just">
              <a:lnSpc>
                <a:spcPts val="2380"/>
              </a:lnSpc>
              <a:spcBef>
                <a:spcPts val="40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45" dirty="0">
                <a:latin typeface="Alfios"/>
                <a:cs typeface="Alfios"/>
              </a:rPr>
              <a:t>One of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5" dirty="0">
                <a:latin typeface="Alfios"/>
                <a:cs typeface="Alfios"/>
              </a:rPr>
              <a:t>oldest, </a:t>
            </a:r>
            <a:r>
              <a:rPr sz="2200" spc="-5" dirty="0">
                <a:latin typeface="Alfios"/>
                <a:cs typeface="Alfios"/>
              </a:rPr>
              <a:t>simplest, </a:t>
            </a:r>
            <a:r>
              <a:rPr sz="2200" spc="-25" dirty="0">
                <a:latin typeface="Alfios"/>
                <a:cs typeface="Alfios"/>
              </a:rPr>
              <a:t>fairest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30" dirty="0">
                <a:latin typeface="Alfios"/>
                <a:cs typeface="Alfios"/>
              </a:rPr>
              <a:t>most </a:t>
            </a:r>
            <a:r>
              <a:rPr sz="2200" spc="-35" dirty="0">
                <a:latin typeface="Alfios"/>
                <a:cs typeface="Alfios"/>
              </a:rPr>
              <a:t>widely </a:t>
            </a:r>
            <a:r>
              <a:rPr sz="2200" dirty="0">
                <a:latin typeface="Alfios"/>
                <a:cs typeface="Alfios"/>
              </a:rPr>
              <a:t>used </a:t>
            </a:r>
            <a:r>
              <a:rPr sz="2200" spc="-35" dirty="0">
                <a:latin typeface="Alfios"/>
                <a:cs typeface="Alfios"/>
              </a:rPr>
              <a:t>algorithm </a:t>
            </a:r>
            <a:r>
              <a:rPr sz="2200" spc="-200" dirty="0">
                <a:latin typeface="Alfios"/>
                <a:cs typeface="Alfios"/>
              </a:rPr>
              <a:t>is  </a:t>
            </a:r>
            <a:r>
              <a:rPr sz="2200" spc="-45" dirty="0">
                <a:latin typeface="Alfios"/>
                <a:cs typeface="Alfios"/>
              </a:rPr>
              <a:t>round </a:t>
            </a:r>
            <a:r>
              <a:rPr sz="2200" spc="-55" dirty="0">
                <a:latin typeface="Alfios"/>
                <a:cs typeface="Alfios"/>
              </a:rPr>
              <a:t>robin</a:t>
            </a:r>
            <a:r>
              <a:rPr sz="2200" spc="-3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(RR).</a:t>
            </a:r>
            <a:endParaRPr sz="2200">
              <a:latin typeface="Alfios"/>
              <a:cs typeface="Alfios"/>
            </a:endParaRPr>
          </a:p>
          <a:p>
            <a:pPr marL="286385" marR="8890" indent="-274320" algn="just">
              <a:lnSpc>
                <a:spcPct val="90100"/>
              </a:lnSpc>
              <a:spcBef>
                <a:spcPts val="56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9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45" dirty="0">
                <a:latin typeface="Alfios"/>
                <a:cs typeface="Alfios"/>
              </a:rPr>
              <a:t>round </a:t>
            </a:r>
            <a:r>
              <a:rPr sz="2200" spc="-55" dirty="0">
                <a:latin typeface="Alfios"/>
                <a:cs typeface="Alfios"/>
              </a:rPr>
              <a:t>robin </a:t>
            </a:r>
            <a:r>
              <a:rPr sz="2200" spc="-15" dirty="0">
                <a:latin typeface="Alfios"/>
                <a:cs typeface="Alfios"/>
              </a:rPr>
              <a:t>scheduling, </a:t>
            </a:r>
            <a:r>
              <a:rPr sz="2200" dirty="0">
                <a:latin typeface="Alfios"/>
                <a:cs typeface="Alfios"/>
              </a:rPr>
              <a:t>processes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20" dirty="0">
                <a:latin typeface="Alfios"/>
                <a:cs typeface="Alfios"/>
              </a:rPr>
              <a:t>dispatched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225" dirty="0">
                <a:latin typeface="Alfios"/>
                <a:cs typeface="Alfios"/>
              </a:rPr>
              <a:t>FIFO  </a:t>
            </a:r>
            <a:r>
              <a:rPr sz="2200" spc="-35" dirty="0">
                <a:latin typeface="Alfios"/>
                <a:cs typeface="Alfios"/>
              </a:rPr>
              <a:t>manner </a:t>
            </a:r>
            <a:r>
              <a:rPr sz="2200" spc="-50" dirty="0">
                <a:latin typeface="Alfios"/>
                <a:cs typeface="Alfios"/>
              </a:rPr>
              <a:t>but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30" dirty="0">
                <a:latin typeface="Alfios"/>
                <a:cs typeface="Alfios"/>
              </a:rPr>
              <a:t>given </a:t>
            </a:r>
            <a:r>
              <a:rPr sz="2200" spc="-25" dirty="0">
                <a:latin typeface="Alfios"/>
                <a:cs typeface="Alfios"/>
              </a:rPr>
              <a:t>a limited </a:t>
            </a:r>
            <a:r>
              <a:rPr sz="2200" spc="-40" dirty="0">
                <a:latin typeface="Alfios"/>
                <a:cs typeface="Alfios"/>
              </a:rPr>
              <a:t>amount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5" dirty="0">
                <a:latin typeface="Alfios"/>
                <a:cs typeface="Alfios"/>
              </a:rPr>
              <a:t>time called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10" dirty="0">
                <a:latin typeface="Alfios"/>
                <a:cs typeface="Alfios"/>
              </a:rPr>
              <a:t>time-slice  </a:t>
            </a:r>
            <a:r>
              <a:rPr sz="2200" spc="-40" dirty="0">
                <a:latin typeface="Alfios"/>
                <a:cs typeface="Alfios"/>
              </a:rPr>
              <a:t>or </a:t>
            </a:r>
            <a:r>
              <a:rPr sz="2200" spc="-30" dirty="0">
                <a:latin typeface="Alfios"/>
                <a:cs typeface="Alfios"/>
              </a:rPr>
              <a:t>a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quantum.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510"/>
              </a:lnSpc>
              <a:spcBef>
                <a:spcPts val="34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75" dirty="0">
                <a:latin typeface="Alfios"/>
                <a:cs typeface="Alfios"/>
              </a:rPr>
              <a:t>If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dirty="0">
                <a:latin typeface="Alfios"/>
                <a:cs typeface="Alfios"/>
              </a:rPr>
              <a:t>does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-5" dirty="0">
                <a:latin typeface="Alfios"/>
                <a:cs typeface="Alfios"/>
              </a:rPr>
              <a:t>complete </a:t>
            </a:r>
            <a:r>
              <a:rPr sz="2200" spc="-15" dirty="0">
                <a:latin typeface="Alfios"/>
                <a:cs typeface="Alfios"/>
              </a:rPr>
              <a:t>before its </a:t>
            </a:r>
            <a:r>
              <a:rPr sz="2200" spc="-40" dirty="0">
                <a:latin typeface="Alfios"/>
                <a:cs typeface="Alfios"/>
              </a:rPr>
              <a:t>CPU-time </a:t>
            </a:r>
            <a:r>
              <a:rPr sz="2200" spc="10" dirty="0">
                <a:latin typeface="Alfios"/>
                <a:cs typeface="Alfios"/>
              </a:rPr>
              <a:t>expires,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150" dirty="0">
                <a:latin typeface="Alfios"/>
                <a:cs typeface="Alfios"/>
              </a:rPr>
              <a:t>CPU</a:t>
            </a:r>
            <a:r>
              <a:rPr sz="2200" spc="200" dirty="0">
                <a:latin typeface="Alfios"/>
                <a:cs typeface="Alfios"/>
              </a:rPr>
              <a:t> </a:t>
            </a:r>
            <a:r>
              <a:rPr sz="2200" spc="-125" dirty="0">
                <a:latin typeface="Alfios"/>
                <a:cs typeface="Alfios"/>
              </a:rPr>
              <a:t>is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510"/>
              </a:lnSpc>
            </a:pPr>
            <a:r>
              <a:rPr sz="2200" spc="-5" dirty="0">
                <a:latin typeface="Alfios"/>
                <a:cs typeface="Alfios"/>
              </a:rPr>
              <a:t>preempted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30" dirty="0">
                <a:latin typeface="Alfios"/>
                <a:cs typeface="Alfios"/>
              </a:rPr>
              <a:t>given </a:t>
            </a:r>
            <a:r>
              <a:rPr sz="2200" spc="-25" dirty="0">
                <a:latin typeface="Alfios"/>
                <a:cs typeface="Alfios"/>
              </a:rPr>
              <a:t>to the </a:t>
            </a:r>
            <a:r>
              <a:rPr sz="2200" spc="-5" dirty="0">
                <a:latin typeface="Alfios"/>
                <a:cs typeface="Alfios"/>
              </a:rPr>
              <a:t>next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30" dirty="0">
                <a:latin typeface="Alfios"/>
                <a:cs typeface="Alfios"/>
              </a:rPr>
              <a:t>waiting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0" dirty="0">
                <a:latin typeface="Alfios"/>
                <a:cs typeface="Alfios"/>
              </a:rPr>
              <a:t>a</a:t>
            </a:r>
            <a:r>
              <a:rPr sz="2200" spc="-360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queue.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34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70" dirty="0">
                <a:latin typeface="Alfios"/>
                <a:cs typeface="Alfios"/>
              </a:rPr>
              <a:t>The</a:t>
            </a:r>
            <a:r>
              <a:rPr sz="2200" spc="-9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preempted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-3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then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placed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at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back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ready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list.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510"/>
              </a:lnSpc>
              <a:spcBef>
                <a:spcPts val="33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75" dirty="0">
                <a:latin typeface="Alfios"/>
                <a:cs typeface="Alfios"/>
              </a:rPr>
              <a:t>If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spc="-30" dirty="0">
                <a:latin typeface="Alfios"/>
                <a:cs typeface="Alfios"/>
              </a:rPr>
              <a:t>blocked </a:t>
            </a:r>
            <a:r>
              <a:rPr sz="2200" spc="-40" dirty="0">
                <a:latin typeface="Alfios"/>
                <a:cs typeface="Alfios"/>
              </a:rPr>
              <a:t>or </a:t>
            </a:r>
            <a:r>
              <a:rPr sz="2200" spc="-35" dirty="0">
                <a:latin typeface="Alfios"/>
                <a:cs typeface="Alfios"/>
              </a:rPr>
              <a:t>finished </a:t>
            </a:r>
            <a:r>
              <a:rPr sz="2200" spc="-15" dirty="0">
                <a:latin typeface="Alfios"/>
                <a:cs typeface="Alfios"/>
              </a:rPr>
              <a:t>before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40" dirty="0">
                <a:latin typeface="Alfios"/>
                <a:cs typeface="Alfios"/>
              </a:rPr>
              <a:t>quantum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dirty="0">
                <a:latin typeface="Alfios"/>
                <a:cs typeface="Alfios"/>
              </a:rPr>
              <a:t>elapsed</a:t>
            </a:r>
            <a:r>
              <a:rPr sz="2200" spc="-125" dirty="0">
                <a:latin typeface="Alfios"/>
                <a:cs typeface="Alfios"/>
              </a:rPr>
              <a:t> </a:t>
            </a:r>
            <a:r>
              <a:rPr sz="2200" spc="-90" dirty="0">
                <a:latin typeface="Alfios"/>
                <a:cs typeface="Alfios"/>
              </a:rPr>
              <a:t>the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510"/>
              </a:lnSpc>
            </a:pPr>
            <a:r>
              <a:rPr sz="2200" spc="-140" dirty="0">
                <a:latin typeface="Alfios"/>
                <a:cs typeface="Alfios"/>
              </a:rPr>
              <a:t>CPU </a:t>
            </a:r>
            <a:r>
              <a:rPr sz="2200" spc="-35" dirty="0">
                <a:latin typeface="Alfios"/>
                <a:cs typeface="Alfios"/>
              </a:rPr>
              <a:t>switching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3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done.</a:t>
            </a:r>
            <a:endParaRPr sz="2200">
              <a:latin typeface="Alfios"/>
              <a:cs typeface="Alfios"/>
            </a:endParaRPr>
          </a:p>
          <a:p>
            <a:pPr marL="286385" marR="6350" indent="-274320" algn="just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60" dirty="0">
                <a:latin typeface="Alfios"/>
                <a:cs typeface="Alfios"/>
              </a:rPr>
              <a:t>Round </a:t>
            </a:r>
            <a:r>
              <a:rPr sz="2200" spc="-70" dirty="0">
                <a:latin typeface="Alfios"/>
                <a:cs typeface="Alfios"/>
              </a:rPr>
              <a:t>Robin </a:t>
            </a:r>
            <a:r>
              <a:rPr sz="2200" spc="-25" dirty="0">
                <a:latin typeface="Alfios"/>
                <a:cs typeface="Alfios"/>
              </a:rPr>
              <a:t>Scheduling is </a:t>
            </a:r>
            <a:r>
              <a:rPr sz="2200" spc="-20" dirty="0">
                <a:latin typeface="Alfios"/>
                <a:cs typeface="Alfios"/>
              </a:rPr>
              <a:t>preemptive </a:t>
            </a:r>
            <a:r>
              <a:rPr sz="2200" spc="-15" dirty="0">
                <a:latin typeface="Alfios"/>
                <a:cs typeface="Alfios"/>
              </a:rPr>
              <a:t>(at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end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time-slice)  </a:t>
            </a:r>
            <a:r>
              <a:rPr sz="2200" spc="-15" dirty="0">
                <a:latin typeface="Alfios"/>
                <a:cs typeface="Alfios"/>
              </a:rPr>
              <a:t>therefore </a:t>
            </a:r>
            <a:r>
              <a:rPr sz="2200" spc="-25" dirty="0">
                <a:latin typeface="Alfios"/>
                <a:cs typeface="Alfios"/>
              </a:rPr>
              <a:t>it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10" dirty="0">
                <a:latin typeface="Alfios"/>
                <a:cs typeface="Alfios"/>
              </a:rPr>
              <a:t>effective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timesharing </a:t>
            </a:r>
            <a:r>
              <a:rPr sz="2200" spc="-40" dirty="0">
                <a:latin typeface="Alfios"/>
                <a:cs typeface="Alfios"/>
              </a:rPr>
              <a:t>environments </a:t>
            </a:r>
            <a:r>
              <a:rPr sz="2200" spc="-60" dirty="0">
                <a:latin typeface="Alfios"/>
                <a:cs typeface="Alfios"/>
              </a:rPr>
              <a:t>in which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system  </a:t>
            </a:r>
            <a:r>
              <a:rPr sz="2200" spc="5" dirty="0">
                <a:latin typeface="Alfios"/>
                <a:cs typeface="Alfios"/>
              </a:rPr>
              <a:t>needs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guarantee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reasonable</a:t>
            </a:r>
            <a:r>
              <a:rPr sz="2200" spc="-10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response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times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20" dirty="0">
                <a:latin typeface="Alfios"/>
                <a:cs typeface="Alfios"/>
              </a:rPr>
              <a:t>interactive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15" dirty="0">
                <a:latin typeface="Alfios"/>
                <a:cs typeface="Alfios"/>
              </a:rPr>
              <a:t>users.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526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696363"/>
                </a:solidFill>
                <a:latin typeface="Arial"/>
                <a:cs typeface="Arial"/>
              </a:rPr>
              <a:t>4. </a:t>
            </a:r>
            <a:r>
              <a:rPr sz="3600" b="1" spc="-295" dirty="0">
                <a:solidFill>
                  <a:srgbClr val="696363"/>
                </a:solidFill>
                <a:latin typeface="Arial"/>
                <a:cs typeface="Arial"/>
              </a:rPr>
              <a:t>Round-Robin </a:t>
            </a:r>
            <a:r>
              <a:rPr sz="3600" b="1" spc="-254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3600" b="1" spc="-2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90" dirty="0">
                <a:solidFill>
                  <a:srgbClr val="696363"/>
                </a:solidFill>
                <a:latin typeface="Arial"/>
                <a:cs typeface="Arial"/>
              </a:rPr>
              <a:t>Algorithms: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6825" cy="342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878205" algn="l"/>
                <a:tab pos="1521460" algn="l"/>
                <a:tab pos="2917825" algn="l"/>
                <a:tab pos="3619500" algn="l"/>
                <a:tab pos="4286885" algn="l"/>
                <a:tab pos="5134610" algn="l"/>
                <a:tab pos="5899785" algn="l"/>
                <a:tab pos="6918325" algn="l"/>
                <a:tab pos="7226300" algn="l"/>
              </a:tabLst>
            </a:pPr>
            <a:r>
              <a:rPr sz="2600" spc="-90" dirty="0">
                <a:latin typeface="Alfios"/>
                <a:cs typeface="Alfios"/>
              </a:rPr>
              <a:t>The	</a:t>
            </a:r>
            <a:r>
              <a:rPr sz="2600" spc="-45" dirty="0">
                <a:latin typeface="Alfios"/>
                <a:cs typeface="Alfios"/>
              </a:rPr>
              <a:t>o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70" dirty="0">
                <a:latin typeface="Alfios"/>
                <a:cs typeface="Alfios"/>
              </a:rPr>
              <a:t>l</a:t>
            </a:r>
            <a:r>
              <a:rPr sz="2600" spc="-160" dirty="0">
                <a:latin typeface="Alfios"/>
                <a:cs typeface="Alfios"/>
              </a:rPr>
              <a:t>y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25" dirty="0">
                <a:latin typeface="Alfios"/>
                <a:cs typeface="Alfios"/>
              </a:rPr>
              <a:t>inte</a:t>
            </a:r>
            <a:r>
              <a:rPr sz="2600" spc="-50" dirty="0">
                <a:latin typeface="Alfios"/>
                <a:cs typeface="Alfios"/>
              </a:rPr>
              <a:t>r</a:t>
            </a:r>
            <a:r>
              <a:rPr sz="2600" spc="15" dirty="0">
                <a:latin typeface="Alfios"/>
                <a:cs typeface="Alfios"/>
              </a:rPr>
              <a:t>es</a:t>
            </a:r>
            <a:r>
              <a:rPr sz="2600" spc="30" dirty="0">
                <a:latin typeface="Alfios"/>
                <a:cs typeface="Alfios"/>
              </a:rPr>
              <a:t>t</a:t>
            </a:r>
            <a:r>
              <a:rPr sz="2600" spc="-50" dirty="0">
                <a:latin typeface="Alfios"/>
                <a:cs typeface="Alfios"/>
              </a:rPr>
              <a:t>i</a:t>
            </a:r>
            <a:r>
              <a:rPr sz="2600" spc="-85" dirty="0">
                <a:latin typeface="Alfios"/>
                <a:cs typeface="Alfios"/>
              </a:rPr>
              <a:t>n</a:t>
            </a:r>
            <a:r>
              <a:rPr sz="2600" spc="10" dirty="0">
                <a:latin typeface="Alfios"/>
                <a:cs typeface="Alfios"/>
              </a:rPr>
              <a:t>g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25" dirty="0">
                <a:latin typeface="Alfios"/>
                <a:cs typeface="Alfios"/>
              </a:rPr>
              <a:t>is</a:t>
            </a:r>
            <a:r>
              <a:rPr sz="2600" spc="20" dirty="0">
                <a:latin typeface="Alfios"/>
                <a:cs typeface="Alfios"/>
              </a:rPr>
              <a:t>s</a:t>
            </a:r>
            <a:r>
              <a:rPr sz="2600" spc="-45" dirty="0">
                <a:latin typeface="Alfios"/>
                <a:cs typeface="Alfios"/>
              </a:rPr>
              <a:t>u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35" dirty="0">
                <a:latin typeface="Alfios"/>
                <a:cs typeface="Alfios"/>
              </a:rPr>
              <a:t>wi</a:t>
            </a:r>
            <a:r>
              <a:rPr sz="2600" spc="-15" dirty="0">
                <a:latin typeface="Alfios"/>
                <a:cs typeface="Alfios"/>
              </a:rPr>
              <a:t>t</a:t>
            </a:r>
            <a:r>
              <a:rPr sz="2600" spc="-150" dirty="0">
                <a:latin typeface="Alfios"/>
                <a:cs typeface="Alfios"/>
              </a:rPr>
              <a:t>h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5" dirty="0">
                <a:latin typeface="Alfios"/>
                <a:cs typeface="Alfios"/>
              </a:rPr>
              <a:t>r</a:t>
            </a:r>
            <a:r>
              <a:rPr sz="2600" spc="-75" dirty="0">
                <a:latin typeface="Alfios"/>
                <a:cs typeface="Alfios"/>
              </a:rPr>
              <a:t>o</a:t>
            </a:r>
            <a:r>
              <a:rPr sz="2600" spc="-45" dirty="0">
                <a:latin typeface="Alfios"/>
                <a:cs typeface="Alfios"/>
              </a:rPr>
              <a:t>u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15" dirty="0">
                <a:latin typeface="Alfios"/>
                <a:cs typeface="Alfios"/>
              </a:rPr>
              <a:t>d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-45" dirty="0">
                <a:latin typeface="Alfios"/>
                <a:cs typeface="Alfios"/>
              </a:rPr>
              <a:t>o</a:t>
            </a:r>
            <a:r>
              <a:rPr sz="2600" spc="-90" dirty="0">
                <a:latin typeface="Alfios"/>
                <a:cs typeface="Alfios"/>
              </a:rPr>
              <a:t>b</a:t>
            </a:r>
            <a:r>
              <a:rPr sz="2600" spc="-75" dirty="0">
                <a:latin typeface="Alfios"/>
                <a:cs typeface="Alfios"/>
              </a:rPr>
              <a:t>in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5" dirty="0">
                <a:latin typeface="Alfios"/>
                <a:cs typeface="Alfios"/>
              </a:rPr>
              <a:t>s</a:t>
            </a:r>
            <a:r>
              <a:rPr sz="2600" spc="60" dirty="0">
                <a:latin typeface="Alfios"/>
                <a:cs typeface="Alfios"/>
              </a:rPr>
              <a:t>c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8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me	</a:t>
            </a:r>
            <a:r>
              <a:rPr sz="2600" spc="-20" dirty="0">
                <a:latin typeface="Alfios"/>
                <a:cs typeface="Alfios"/>
              </a:rPr>
              <a:t>i</a:t>
            </a:r>
            <a:r>
              <a:rPr sz="2600" spc="-30" dirty="0">
                <a:latin typeface="Alfios"/>
                <a:cs typeface="Alfios"/>
              </a:rPr>
              <a:t>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15" dirty="0">
                <a:latin typeface="Alfios"/>
                <a:cs typeface="Alfios"/>
              </a:rPr>
              <a:t>t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50" dirty="0">
                <a:latin typeface="Alfios"/>
                <a:cs typeface="Alfios"/>
              </a:rPr>
              <a:t>e  </a:t>
            </a:r>
            <a:r>
              <a:rPr sz="2600" spc="-40" dirty="0">
                <a:latin typeface="Alfios"/>
                <a:cs typeface="Alfios"/>
              </a:rPr>
              <a:t>length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quantum.</a:t>
            </a:r>
            <a:endParaRPr sz="2600">
              <a:latin typeface="Alfios"/>
              <a:cs typeface="Alfios"/>
            </a:endParaRPr>
          </a:p>
          <a:p>
            <a:pPr marL="286385" marR="952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1283970" algn="l"/>
                <a:tab pos="1826260" algn="l"/>
                <a:tab pos="3052445" algn="l"/>
                <a:tab pos="3618865" algn="l"/>
                <a:tab pos="4408805" algn="l"/>
                <a:tab pos="5317490" algn="l"/>
                <a:tab pos="5884545" algn="l"/>
                <a:tab pos="6696075" algn="l"/>
              </a:tabLst>
            </a:pPr>
            <a:r>
              <a:rPr sz="2600" spc="-10" dirty="0">
                <a:latin typeface="Alfios"/>
                <a:cs typeface="Alfios"/>
              </a:rPr>
              <a:t>Se</a:t>
            </a:r>
            <a:r>
              <a:rPr sz="2600" dirty="0">
                <a:latin typeface="Alfios"/>
                <a:cs typeface="Alfios"/>
              </a:rPr>
              <a:t>t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45" dirty="0">
                <a:latin typeface="Alfios"/>
                <a:cs typeface="Alfios"/>
              </a:rPr>
              <a:t>ing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160" dirty="0">
                <a:latin typeface="Alfios"/>
                <a:cs typeface="Alfios"/>
              </a:rPr>
              <a:t>h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30" dirty="0">
                <a:latin typeface="Alfios"/>
                <a:cs typeface="Alfios"/>
              </a:rPr>
              <a:t>q</a:t>
            </a:r>
            <a:r>
              <a:rPr sz="2600" spc="-45" dirty="0">
                <a:latin typeface="Alfios"/>
                <a:cs typeface="Alfios"/>
              </a:rPr>
              <a:t>u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-60" dirty="0">
                <a:latin typeface="Alfios"/>
                <a:cs typeface="Alfios"/>
              </a:rPr>
              <a:t>m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45" dirty="0">
                <a:latin typeface="Alfios"/>
                <a:cs typeface="Alfios"/>
              </a:rPr>
              <a:t>o</a:t>
            </a:r>
            <a:r>
              <a:rPr sz="2600" spc="-55" dirty="0">
                <a:latin typeface="Alfios"/>
                <a:cs typeface="Alfios"/>
              </a:rPr>
              <a:t>o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s</a:t>
            </a:r>
            <a:r>
              <a:rPr sz="2600" spc="-80" dirty="0">
                <a:latin typeface="Alfios"/>
                <a:cs typeface="Alfios"/>
              </a:rPr>
              <a:t>h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45" dirty="0">
                <a:latin typeface="Alfios"/>
                <a:cs typeface="Alfios"/>
              </a:rPr>
              <a:t>r</a:t>
            </a:r>
            <a:r>
              <a:rPr sz="2600" spc="-15" dirty="0">
                <a:latin typeface="Alfios"/>
                <a:cs typeface="Alfios"/>
              </a:rPr>
              <a:t>t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20" dirty="0">
                <a:latin typeface="Alfios"/>
                <a:cs typeface="Alfios"/>
              </a:rPr>
              <a:t>c</a:t>
            </a:r>
            <a:r>
              <a:rPr sz="2600" spc="-35" dirty="0">
                <a:latin typeface="Alfios"/>
                <a:cs typeface="Alfios"/>
              </a:rPr>
              <a:t>a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20" dirty="0">
                <a:latin typeface="Alfios"/>
                <a:cs typeface="Alfios"/>
              </a:rPr>
              <a:t>ses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55" dirty="0">
                <a:latin typeface="Alfios"/>
                <a:cs typeface="Alfios"/>
              </a:rPr>
              <a:t>o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m</a:t>
            </a:r>
            <a:r>
              <a:rPr sz="2600" spc="-20" dirty="0">
                <a:latin typeface="Alfios"/>
                <a:cs typeface="Alfios"/>
              </a:rPr>
              <a:t>a</a:t>
            </a:r>
            <a:r>
              <a:rPr sz="2600" spc="-140" dirty="0">
                <a:latin typeface="Alfios"/>
                <a:cs typeface="Alfios"/>
              </a:rPr>
              <a:t>n</a:t>
            </a:r>
            <a:r>
              <a:rPr sz="2600" spc="-160" dirty="0">
                <a:latin typeface="Alfios"/>
                <a:cs typeface="Alfios"/>
              </a:rPr>
              <a:t>y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20" dirty="0">
                <a:latin typeface="Alfios"/>
                <a:cs typeface="Alfios"/>
              </a:rPr>
              <a:t>c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45" dirty="0">
                <a:latin typeface="Alfios"/>
                <a:cs typeface="Alfios"/>
              </a:rPr>
              <a:t>e</a:t>
            </a:r>
            <a:r>
              <a:rPr sz="2600" spc="40" dirty="0">
                <a:latin typeface="Alfios"/>
                <a:cs typeface="Alfios"/>
              </a:rPr>
              <a:t>x</a:t>
            </a:r>
            <a:r>
              <a:rPr sz="2600" spc="-15" dirty="0">
                <a:latin typeface="Alfios"/>
                <a:cs typeface="Alfios"/>
              </a:rPr>
              <a:t>t  </a:t>
            </a:r>
            <a:r>
              <a:rPr sz="2600" spc="-20" dirty="0">
                <a:latin typeface="Alfios"/>
                <a:cs typeface="Alfios"/>
              </a:rPr>
              <a:t>switches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5" dirty="0">
                <a:latin typeface="Alfios"/>
                <a:cs typeface="Alfios"/>
              </a:rPr>
              <a:t>lower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85" dirty="0">
                <a:latin typeface="Alfios"/>
                <a:cs typeface="Alfios"/>
              </a:rPr>
              <a:t>CPU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efficiency.</a:t>
            </a:r>
            <a:endParaRPr sz="2600">
              <a:latin typeface="Alfios"/>
              <a:cs typeface="Alfios"/>
            </a:endParaRPr>
          </a:p>
          <a:p>
            <a:pPr marL="286385" marR="571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Alfios"/>
                <a:cs typeface="Alfios"/>
              </a:rPr>
              <a:t>On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45" dirty="0">
                <a:latin typeface="Alfios"/>
                <a:cs typeface="Alfios"/>
              </a:rPr>
              <a:t>hand, </a:t>
            </a:r>
            <a:r>
              <a:rPr sz="2600" spc="-10" dirty="0">
                <a:latin typeface="Alfios"/>
                <a:cs typeface="Alfios"/>
              </a:rPr>
              <a:t>setting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quantum </a:t>
            </a:r>
            <a:r>
              <a:rPr sz="2600" spc="-35" dirty="0">
                <a:latin typeface="Alfios"/>
                <a:cs typeface="Alfios"/>
              </a:rPr>
              <a:t>too </a:t>
            </a:r>
            <a:r>
              <a:rPr sz="2600" spc="-45" dirty="0">
                <a:latin typeface="Alfios"/>
                <a:cs typeface="Alfios"/>
              </a:rPr>
              <a:t>long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70" dirty="0">
                <a:latin typeface="Alfios"/>
                <a:cs typeface="Alfios"/>
              </a:rPr>
              <a:t>cause  </a:t>
            </a:r>
            <a:r>
              <a:rPr sz="2600" spc="-65" dirty="0">
                <a:latin typeface="Alfios"/>
                <a:cs typeface="Alfios"/>
              </a:rPr>
              <a:t>poor </a:t>
            </a:r>
            <a:r>
              <a:rPr sz="2600" spc="-25" dirty="0">
                <a:latin typeface="Alfios"/>
                <a:cs typeface="Alfios"/>
              </a:rPr>
              <a:t>response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0" dirty="0">
                <a:latin typeface="Alfios"/>
                <a:cs typeface="Alfios"/>
              </a:rPr>
              <a:t>approximates</a:t>
            </a:r>
            <a:r>
              <a:rPr sz="2600" spc="45" dirty="0">
                <a:latin typeface="Alfios"/>
                <a:cs typeface="Alfios"/>
              </a:rPr>
              <a:t> </a:t>
            </a:r>
            <a:r>
              <a:rPr sz="2600" spc="-135" dirty="0">
                <a:latin typeface="Alfios"/>
                <a:cs typeface="Alfios"/>
              </a:rPr>
              <a:t>FCFS.</a:t>
            </a:r>
            <a:endParaRPr sz="2600">
              <a:latin typeface="Alfios"/>
              <a:cs typeface="Alfios"/>
            </a:endParaRPr>
          </a:p>
          <a:p>
            <a:pPr marL="286385" marR="571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659130" algn="l"/>
                <a:tab pos="1195070" algn="l"/>
                <a:tab pos="2567940" algn="l"/>
                <a:tab pos="3585845" algn="l"/>
                <a:tab pos="4595495" algn="l"/>
                <a:tab pos="5278755" algn="l"/>
                <a:tab pos="6113780" algn="l"/>
                <a:tab pos="6964680" algn="l"/>
              </a:tabLst>
            </a:pPr>
            <a:r>
              <a:rPr sz="2600" spc="-95" dirty="0">
                <a:latin typeface="Alfios"/>
                <a:cs typeface="Alfios"/>
              </a:rPr>
              <a:t>I</a:t>
            </a:r>
            <a:r>
              <a:rPr sz="2600" spc="-140" dirty="0">
                <a:latin typeface="Alfios"/>
                <a:cs typeface="Alfios"/>
              </a:rPr>
              <a:t>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160" dirty="0">
                <a:latin typeface="Alfios"/>
                <a:cs typeface="Alfios"/>
              </a:rPr>
              <a:t>ny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20" dirty="0">
                <a:latin typeface="Alfios"/>
                <a:cs typeface="Alfios"/>
              </a:rPr>
              <a:t>e</a:t>
            </a:r>
            <a:r>
              <a:rPr sz="2600" spc="-130" dirty="0">
                <a:latin typeface="Alfios"/>
                <a:cs typeface="Alfios"/>
              </a:rPr>
              <a:t>v</a:t>
            </a:r>
            <a:r>
              <a:rPr sz="2600" spc="15" dirty="0">
                <a:latin typeface="Alfios"/>
                <a:cs typeface="Alfios"/>
              </a:rPr>
              <a:t>ent,</a:t>
            </a:r>
            <a:r>
              <a:rPr sz="2600" dirty="0">
                <a:latin typeface="Alfios"/>
                <a:cs typeface="Alfios"/>
              </a:rPr>
              <a:t> </a:t>
            </a:r>
            <a:r>
              <a:rPr sz="2600" spc="-32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45" dirty="0">
                <a:latin typeface="Alfios"/>
                <a:cs typeface="Alfios"/>
              </a:rPr>
              <a:t>he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25" dirty="0">
                <a:latin typeface="Alfios"/>
                <a:cs typeface="Alfios"/>
              </a:rPr>
              <a:t>a</a:t>
            </a:r>
            <a:r>
              <a:rPr sz="2600" spc="-130" dirty="0">
                <a:latin typeface="Alfios"/>
                <a:cs typeface="Alfios"/>
              </a:rPr>
              <a:t>v</a:t>
            </a:r>
            <a:r>
              <a:rPr sz="2600" spc="15" dirty="0">
                <a:latin typeface="Alfios"/>
                <a:cs typeface="Alfios"/>
              </a:rPr>
              <a:t>e</a:t>
            </a:r>
            <a:r>
              <a:rPr sz="2600" spc="30" dirty="0">
                <a:latin typeface="Alfios"/>
                <a:cs typeface="Alfios"/>
              </a:rPr>
              <a:t>r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30" dirty="0">
                <a:latin typeface="Alfios"/>
                <a:cs typeface="Alfios"/>
              </a:rPr>
              <a:t>g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w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30" dirty="0">
                <a:latin typeface="Alfios"/>
                <a:cs typeface="Alfios"/>
              </a:rPr>
              <a:t>i</a:t>
            </a:r>
            <a:r>
              <a:rPr sz="2600" spc="-20" dirty="0">
                <a:latin typeface="Alfios"/>
                <a:cs typeface="Alfios"/>
              </a:rPr>
              <a:t>t</a:t>
            </a:r>
            <a:r>
              <a:rPr sz="2600" spc="-50" dirty="0">
                <a:latin typeface="Alfios"/>
                <a:cs typeface="Alfios"/>
              </a:rPr>
              <a:t>i</a:t>
            </a:r>
            <a:r>
              <a:rPr sz="2600" spc="-85" dirty="0">
                <a:latin typeface="Alfios"/>
                <a:cs typeface="Alfios"/>
              </a:rPr>
              <a:t>n</a:t>
            </a:r>
            <a:r>
              <a:rPr sz="2600" spc="10" dirty="0">
                <a:latin typeface="Alfios"/>
                <a:cs typeface="Alfios"/>
              </a:rPr>
              <a:t>g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30" dirty="0">
                <a:latin typeface="Alfios"/>
                <a:cs typeface="Alfios"/>
              </a:rPr>
              <a:t>i</a:t>
            </a:r>
            <a:r>
              <a:rPr sz="2600" spc="-75" dirty="0">
                <a:latin typeface="Alfios"/>
                <a:cs typeface="Alfios"/>
              </a:rPr>
              <a:t>m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-90" dirty="0">
                <a:latin typeface="Alfios"/>
                <a:cs typeface="Alfios"/>
              </a:rPr>
              <a:t>n</a:t>
            </a:r>
            <a:r>
              <a:rPr sz="2600" spc="-30" dirty="0">
                <a:latin typeface="Alfios"/>
                <a:cs typeface="Alfios"/>
              </a:rPr>
              <a:t>d</a:t>
            </a:r>
            <a:r>
              <a:rPr sz="2600" spc="15" dirty="0">
                <a:latin typeface="Alfios"/>
                <a:cs typeface="Alfios"/>
              </a:rPr>
              <a:t>er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5" dirty="0">
                <a:latin typeface="Alfios"/>
                <a:cs typeface="Alfios"/>
              </a:rPr>
              <a:t>r</a:t>
            </a:r>
            <a:r>
              <a:rPr sz="2600" spc="-50" dirty="0">
                <a:latin typeface="Alfios"/>
                <a:cs typeface="Alfios"/>
              </a:rPr>
              <a:t>o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15" dirty="0">
                <a:latin typeface="Alfios"/>
                <a:cs typeface="Alfios"/>
              </a:rPr>
              <a:t>d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5" dirty="0">
                <a:latin typeface="Alfios"/>
                <a:cs typeface="Alfios"/>
              </a:rPr>
              <a:t>r</a:t>
            </a:r>
            <a:r>
              <a:rPr sz="2600" spc="-75" dirty="0">
                <a:latin typeface="Alfios"/>
                <a:cs typeface="Alfios"/>
              </a:rPr>
              <a:t>o</a:t>
            </a:r>
            <a:r>
              <a:rPr sz="2600" spc="-90" dirty="0">
                <a:latin typeface="Alfios"/>
                <a:cs typeface="Alfios"/>
              </a:rPr>
              <a:t>b</a:t>
            </a:r>
            <a:r>
              <a:rPr sz="2600" spc="-25" dirty="0">
                <a:latin typeface="Alfios"/>
                <a:cs typeface="Alfios"/>
              </a:rPr>
              <a:t>i</a:t>
            </a:r>
            <a:r>
              <a:rPr sz="2600" spc="-70" dirty="0">
                <a:latin typeface="Alfios"/>
                <a:cs typeface="Alfios"/>
              </a:rPr>
              <a:t>n  </a:t>
            </a:r>
            <a:r>
              <a:rPr sz="2600" spc="-30" dirty="0">
                <a:latin typeface="Alfios"/>
                <a:cs typeface="Alfios"/>
              </a:rPr>
              <a:t>scheduling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20" dirty="0">
                <a:latin typeface="Alfios"/>
                <a:cs typeface="Alfios"/>
              </a:rPr>
              <a:t>quite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long.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5260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solidFill>
                  <a:srgbClr val="696363"/>
                </a:solidFill>
                <a:latin typeface="Arial"/>
                <a:cs typeface="Arial"/>
              </a:rPr>
              <a:t>4. </a:t>
            </a:r>
            <a:r>
              <a:rPr sz="3600" b="1" spc="-295" dirty="0">
                <a:solidFill>
                  <a:srgbClr val="696363"/>
                </a:solidFill>
                <a:latin typeface="Arial"/>
                <a:cs typeface="Arial"/>
              </a:rPr>
              <a:t>Round-Robin </a:t>
            </a:r>
            <a:r>
              <a:rPr sz="3600" b="1" spc="-254" dirty="0">
                <a:solidFill>
                  <a:srgbClr val="696363"/>
                </a:solidFill>
                <a:latin typeface="Arial"/>
                <a:cs typeface="Arial"/>
              </a:rPr>
              <a:t>Scheduling</a:t>
            </a:r>
            <a:r>
              <a:rPr sz="3600" b="1" spc="-2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90" dirty="0">
                <a:solidFill>
                  <a:srgbClr val="696363"/>
                </a:solidFill>
                <a:latin typeface="Arial"/>
                <a:cs typeface="Arial"/>
              </a:rPr>
              <a:t>Algorithms: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81200" y="1600200"/>
          <a:ext cx="3810000" cy="2462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0116">
                <a:tc>
                  <a:txBody>
                    <a:bodyPr/>
                    <a:lstStyle/>
                    <a:p>
                      <a:pPr marR="408940" algn="r">
                        <a:lnSpc>
                          <a:spcPts val="3529"/>
                        </a:lnSpc>
                      </a:pPr>
                      <a:r>
                        <a:rPr sz="3200" spc="5" dirty="0">
                          <a:latin typeface="Alfios"/>
                          <a:cs typeface="Alfios"/>
                        </a:rPr>
                        <a:t>P</a:t>
                      </a:r>
                      <a:r>
                        <a:rPr sz="3200" spc="-20" dirty="0">
                          <a:latin typeface="Alfios"/>
                          <a:cs typeface="Alfios"/>
                        </a:rPr>
                        <a:t>r</a:t>
                      </a:r>
                      <a:r>
                        <a:rPr sz="3200" dirty="0">
                          <a:latin typeface="Alfios"/>
                          <a:cs typeface="Alfios"/>
                        </a:rPr>
                        <a:t>ocess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387985">
                        <a:lnSpc>
                          <a:spcPts val="3529"/>
                        </a:lnSpc>
                      </a:pPr>
                      <a:r>
                        <a:rPr sz="3200" spc="-45" dirty="0">
                          <a:latin typeface="Alfios"/>
                          <a:cs typeface="Alfios"/>
                        </a:rPr>
                        <a:t>Burst</a:t>
                      </a:r>
                      <a:r>
                        <a:rPr sz="3200" spc="-47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3200" spc="-70" dirty="0">
                          <a:latin typeface="Alfios"/>
                          <a:cs typeface="Alfios"/>
                        </a:rPr>
                        <a:t>Time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147">
                <a:tc>
                  <a:txBody>
                    <a:bodyPr/>
                    <a:lstStyle/>
                    <a:p>
                      <a:pPr marR="380365" algn="r">
                        <a:lnSpc>
                          <a:spcPts val="3500"/>
                        </a:lnSpc>
                      </a:pPr>
                      <a:r>
                        <a:rPr sz="3200" spc="10" dirty="0">
                          <a:latin typeface="Alfios"/>
                          <a:cs typeface="Alfios"/>
                        </a:rPr>
                        <a:t>P1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368935" algn="ctr">
                        <a:lnSpc>
                          <a:spcPts val="3500"/>
                        </a:lnSpc>
                      </a:pPr>
                      <a:r>
                        <a:rPr sz="3200" spc="-30" dirty="0">
                          <a:latin typeface="Alfios"/>
                          <a:cs typeface="Alfios"/>
                        </a:rPr>
                        <a:t>24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095">
                <a:tc>
                  <a:txBody>
                    <a:bodyPr/>
                    <a:lstStyle/>
                    <a:p>
                      <a:pPr marR="380365" algn="r">
                        <a:lnSpc>
                          <a:spcPts val="3500"/>
                        </a:lnSpc>
                      </a:pPr>
                      <a:r>
                        <a:rPr sz="3200" spc="10" dirty="0">
                          <a:latin typeface="Alfios"/>
                          <a:cs typeface="Alfios"/>
                        </a:rPr>
                        <a:t>P2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372110" algn="ctr">
                        <a:lnSpc>
                          <a:spcPts val="3500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3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60">
                <a:tc>
                  <a:txBody>
                    <a:bodyPr/>
                    <a:lstStyle/>
                    <a:p>
                      <a:pPr marR="380365" algn="r">
                        <a:lnSpc>
                          <a:spcPts val="3495"/>
                        </a:lnSpc>
                      </a:pPr>
                      <a:r>
                        <a:rPr sz="3200" spc="10" dirty="0">
                          <a:latin typeface="Alfios"/>
                          <a:cs typeface="Alfios"/>
                        </a:rPr>
                        <a:t>P3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372110" algn="ctr">
                        <a:lnSpc>
                          <a:spcPts val="3495"/>
                        </a:lnSpc>
                      </a:pPr>
                      <a:r>
                        <a:rPr sz="3200" dirty="0">
                          <a:latin typeface="Alfios"/>
                          <a:cs typeface="Alfios"/>
                        </a:rPr>
                        <a:t>3</a:t>
                      </a:r>
                      <a:endParaRPr sz="32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253098" y="1591132"/>
            <a:ext cx="14935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0" dirty="0">
                <a:latin typeface="Alfios"/>
                <a:cs typeface="Alfios"/>
              </a:rPr>
              <a:t>Quantum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140" dirty="0">
                <a:latin typeface="Alfios"/>
                <a:cs typeface="Alfios"/>
              </a:rPr>
              <a:t>=4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241" y="4578489"/>
            <a:ext cx="8534400" cy="1156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2444" y="4108780"/>
            <a:ext cx="1098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lfios"/>
                <a:cs typeface="Alfios"/>
              </a:rPr>
              <a:t>Solution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7015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5.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Priority</a:t>
            </a:r>
            <a:r>
              <a:rPr sz="4000" b="1" spc="-39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21905" cy="435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7620" indent="-274320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  <a:tab pos="637540" algn="l"/>
                <a:tab pos="1664970" algn="l"/>
                <a:tab pos="2000250" algn="l"/>
                <a:tab pos="3259454" algn="l"/>
                <a:tab pos="3926840" algn="l"/>
                <a:tab pos="4588510" algn="l"/>
                <a:tab pos="5646420" algn="l"/>
                <a:tab pos="6210935" algn="l"/>
                <a:tab pos="6726555" algn="l"/>
                <a:tab pos="7439659" algn="l"/>
              </a:tabLst>
            </a:pPr>
            <a:r>
              <a:rPr sz="2400" spc="-254" dirty="0">
                <a:latin typeface="Alfios"/>
                <a:cs typeface="Alfios"/>
              </a:rPr>
              <a:t>A	</a:t>
            </a:r>
            <a:r>
              <a:rPr sz="2400" spc="-45" dirty="0">
                <a:latin typeface="Alfios"/>
                <a:cs typeface="Alfios"/>
              </a:rPr>
              <a:t>p</a:t>
            </a:r>
            <a:r>
              <a:rPr sz="2400" spc="5" dirty="0">
                <a:latin typeface="Alfios"/>
                <a:cs typeface="Alfios"/>
              </a:rPr>
              <a:t>r</a:t>
            </a:r>
            <a:r>
              <a:rPr sz="2400" spc="-45" dirty="0">
                <a:latin typeface="Alfios"/>
                <a:cs typeface="Alfios"/>
              </a:rPr>
              <a:t>io</a:t>
            </a:r>
            <a:r>
              <a:rPr sz="2400" spc="-5" dirty="0">
                <a:latin typeface="Alfios"/>
                <a:cs typeface="Alfios"/>
              </a:rPr>
              <a:t>r</a:t>
            </a:r>
            <a:r>
              <a:rPr sz="2400" spc="-70" dirty="0">
                <a:latin typeface="Alfios"/>
                <a:cs typeface="Alfios"/>
              </a:rPr>
              <a:t>ity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dirty="0">
                <a:latin typeface="Alfios"/>
                <a:cs typeface="Alfios"/>
              </a:rPr>
              <a:t>s</a:t>
            </a:r>
            <a:r>
              <a:rPr sz="2400" spc="-15" dirty="0">
                <a:latin typeface="Alfios"/>
                <a:cs typeface="Alfios"/>
              </a:rPr>
              <a:t>s</a:t>
            </a:r>
            <a:r>
              <a:rPr sz="2400" spc="-30" dirty="0">
                <a:latin typeface="Alfios"/>
                <a:cs typeface="Alfios"/>
              </a:rPr>
              <a:t>oci</a:t>
            </a:r>
            <a:r>
              <a:rPr sz="2400" spc="-50" dirty="0">
                <a:latin typeface="Alfios"/>
                <a:cs typeface="Alfios"/>
              </a:rPr>
              <a:t>a</a:t>
            </a:r>
            <a:r>
              <a:rPr sz="2400" spc="15" dirty="0">
                <a:latin typeface="Alfios"/>
                <a:cs typeface="Alfios"/>
              </a:rPr>
              <a:t>ted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0" dirty="0">
                <a:latin typeface="Alfios"/>
                <a:cs typeface="Alfios"/>
              </a:rPr>
              <a:t>w</a:t>
            </a:r>
            <a:r>
              <a:rPr sz="2400" spc="-65" dirty="0">
                <a:latin typeface="Alfios"/>
                <a:cs typeface="Alfios"/>
              </a:rPr>
              <a:t>ith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50" dirty="0">
                <a:latin typeface="Alfios"/>
                <a:cs typeface="Alfios"/>
              </a:rPr>
              <a:t>e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45" dirty="0">
                <a:latin typeface="Alfios"/>
                <a:cs typeface="Alfios"/>
              </a:rPr>
              <a:t>c</a:t>
            </a:r>
            <a:r>
              <a:rPr sz="2400" spc="-135" dirty="0">
                <a:latin typeface="Alfios"/>
                <a:cs typeface="Alfios"/>
              </a:rPr>
              <a:t>h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5" dirty="0">
                <a:latin typeface="Alfios"/>
                <a:cs typeface="Alfios"/>
              </a:rPr>
              <a:t>p</a:t>
            </a:r>
            <a:r>
              <a:rPr sz="2400" spc="-65" dirty="0">
                <a:latin typeface="Alfios"/>
                <a:cs typeface="Alfios"/>
              </a:rPr>
              <a:t>r</a:t>
            </a:r>
            <a:r>
              <a:rPr sz="2400" spc="5" dirty="0">
                <a:latin typeface="Alfios"/>
                <a:cs typeface="Alfios"/>
              </a:rPr>
              <a:t>oces</a:t>
            </a:r>
            <a:r>
              <a:rPr sz="2400" spc="-10" dirty="0">
                <a:latin typeface="Alfios"/>
                <a:cs typeface="Alfios"/>
              </a:rPr>
              <a:t>s</a:t>
            </a:r>
            <a:r>
              <a:rPr sz="2400" spc="95" dirty="0">
                <a:latin typeface="Alfios"/>
                <a:cs typeface="Alfios"/>
              </a:rPr>
              <a:t>,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50" dirty="0">
                <a:latin typeface="Alfios"/>
                <a:cs typeface="Alfios"/>
              </a:rPr>
              <a:t>nd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0" dirty="0">
                <a:latin typeface="Alfios"/>
                <a:cs typeface="Alfios"/>
              </a:rPr>
              <a:t>t</a:t>
            </a:r>
            <a:r>
              <a:rPr sz="2400" spc="-35" dirty="0">
                <a:latin typeface="Alfios"/>
                <a:cs typeface="Alfios"/>
              </a:rPr>
              <a:t>he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160" dirty="0">
                <a:latin typeface="Alfios"/>
                <a:cs typeface="Alfios"/>
              </a:rPr>
              <a:t>C</a:t>
            </a:r>
            <a:r>
              <a:rPr sz="2400" spc="-140" dirty="0">
                <a:latin typeface="Alfios"/>
                <a:cs typeface="Alfios"/>
              </a:rPr>
              <a:t>P</a:t>
            </a:r>
            <a:r>
              <a:rPr sz="2400" spc="-204" dirty="0">
                <a:latin typeface="Alfios"/>
                <a:cs typeface="Alfios"/>
              </a:rPr>
              <a:t>U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is  </a:t>
            </a:r>
            <a:r>
              <a:rPr sz="2400" spc="-15" dirty="0">
                <a:latin typeface="Alfios"/>
                <a:cs typeface="Alfios"/>
              </a:rPr>
              <a:t>allocated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highest</a:t>
            </a:r>
            <a:r>
              <a:rPr sz="2400" spc="-30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priority.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60" dirty="0">
                <a:latin typeface="Alfios"/>
                <a:cs typeface="Alfios"/>
              </a:rPr>
              <a:t>Equal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5" dirty="0">
                <a:latin typeface="Alfios"/>
                <a:cs typeface="Alfios"/>
              </a:rPr>
              <a:t>scheduled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FCFS</a:t>
            </a:r>
            <a:r>
              <a:rPr sz="2400" spc="-30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order.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b="1" spc="-15" dirty="0">
                <a:latin typeface="Times New Roman"/>
                <a:cs typeface="Times New Roman"/>
              </a:rPr>
              <a:t>Assigning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priority:</a:t>
            </a:r>
            <a:endParaRPr sz="2400">
              <a:latin typeface="Times New Roman"/>
              <a:cs typeface="Times New Roman"/>
            </a:endParaRPr>
          </a:p>
          <a:p>
            <a:pPr marL="527685" marR="6985" indent="-5156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AutoNum type="arabicPeriod"/>
              <a:tabLst>
                <a:tab pos="528320" algn="l"/>
              </a:tabLst>
            </a:pPr>
            <a:r>
              <a:rPr sz="2400" spc="-270" dirty="0">
                <a:latin typeface="Alfios"/>
                <a:cs typeface="Alfios"/>
              </a:rPr>
              <a:t>To </a:t>
            </a:r>
            <a:r>
              <a:rPr sz="2400" spc="-35" dirty="0">
                <a:latin typeface="Alfios"/>
                <a:cs typeface="Alfios"/>
              </a:rPr>
              <a:t>prevent </a:t>
            </a:r>
            <a:r>
              <a:rPr sz="2400" spc="-80" dirty="0">
                <a:latin typeface="Alfios"/>
                <a:cs typeface="Alfios"/>
              </a:rPr>
              <a:t>high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20" dirty="0">
                <a:latin typeface="Alfios"/>
                <a:cs typeface="Alfios"/>
              </a:rPr>
              <a:t>process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45" dirty="0">
                <a:latin typeface="Alfios"/>
                <a:cs typeface="Alfios"/>
              </a:rPr>
              <a:t>running </a:t>
            </a:r>
            <a:r>
              <a:rPr sz="2400" spc="-40" dirty="0">
                <a:latin typeface="Alfios"/>
                <a:cs typeface="Alfios"/>
              </a:rPr>
              <a:t>indefinitely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spc="-10" dirty="0">
                <a:latin typeface="Alfios"/>
                <a:cs typeface="Alfios"/>
              </a:rPr>
              <a:t>scheduler </a:t>
            </a:r>
            <a:r>
              <a:rPr sz="2400" spc="-105" dirty="0">
                <a:latin typeface="Alfios"/>
                <a:cs typeface="Alfios"/>
              </a:rPr>
              <a:t>may </a:t>
            </a:r>
            <a:r>
              <a:rPr sz="2400" spc="10" dirty="0">
                <a:latin typeface="Alfios"/>
                <a:cs typeface="Alfios"/>
              </a:rPr>
              <a:t>decrease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currently </a:t>
            </a:r>
            <a:r>
              <a:rPr sz="2400" spc="-50" dirty="0">
                <a:latin typeface="Alfios"/>
                <a:cs typeface="Alfios"/>
              </a:rPr>
              <a:t>running 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at </a:t>
            </a:r>
            <a:r>
              <a:rPr sz="2400" spc="-10" dirty="0">
                <a:latin typeface="Alfios"/>
                <a:cs typeface="Alfios"/>
              </a:rPr>
              <a:t>each </a:t>
            </a:r>
            <a:r>
              <a:rPr sz="2400" spc="-30" dirty="0">
                <a:latin typeface="Alfios"/>
                <a:cs typeface="Alfios"/>
              </a:rPr>
              <a:t>clock </a:t>
            </a:r>
            <a:r>
              <a:rPr sz="2400" spc="-10" dirty="0">
                <a:latin typeface="Alfios"/>
                <a:cs typeface="Alfios"/>
              </a:rPr>
              <a:t>interrupt. </a:t>
            </a:r>
            <a:r>
              <a:rPr sz="2400" spc="-85" dirty="0">
                <a:latin typeface="Alfios"/>
                <a:cs typeface="Alfios"/>
              </a:rPr>
              <a:t>If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dirty="0">
                <a:latin typeface="Alfios"/>
                <a:cs typeface="Alfios"/>
              </a:rPr>
              <a:t>causes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5" dirty="0">
                <a:latin typeface="Alfios"/>
                <a:cs typeface="Alfios"/>
              </a:rPr>
              <a:t>drop  </a:t>
            </a:r>
            <a:r>
              <a:rPr sz="2400" spc="-30" dirty="0">
                <a:latin typeface="Alfios"/>
                <a:cs typeface="Alfios"/>
              </a:rPr>
              <a:t>below </a:t>
            </a:r>
            <a:r>
              <a:rPr sz="2400" spc="-50" dirty="0">
                <a:latin typeface="Alfios"/>
                <a:cs typeface="Alfios"/>
              </a:rPr>
              <a:t>that 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next </a:t>
            </a:r>
            <a:r>
              <a:rPr sz="2400" spc="-35" dirty="0">
                <a:latin typeface="Alfios"/>
                <a:cs typeface="Alfios"/>
              </a:rPr>
              <a:t>highest </a:t>
            </a:r>
            <a:r>
              <a:rPr sz="2400" dirty="0">
                <a:latin typeface="Alfios"/>
                <a:cs typeface="Alfios"/>
              </a:rPr>
              <a:t>process,</a:t>
            </a:r>
            <a:r>
              <a:rPr sz="2400" spc="-45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switch </a:t>
            </a:r>
            <a:r>
              <a:rPr sz="2400" spc="-5" dirty="0">
                <a:latin typeface="Alfios"/>
                <a:cs typeface="Alfios"/>
              </a:rPr>
              <a:t>occurs.</a:t>
            </a:r>
            <a:endParaRPr sz="2400">
              <a:latin typeface="Alfios"/>
              <a:cs typeface="Alfios"/>
            </a:endParaRPr>
          </a:p>
          <a:p>
            <a:pPr marL="527685" marR="5080" indent="-5156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AutoNum type="arabicPeriod"/>
              <a:tabLst>
                <a:tab pos="528320" algn="l"/>
              </a:tabLst>
            </a:pPr>
            <a:r>
              <a:rPr sz="2400" spc="-75" dirty="0">
                <a:latin typeface="Alfios"/>
                <a:cs typeface="Alfios"/>
              </a:rPr>
              <a:t>Each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105" dirty="0">
                <a:latin typeface="Alfios"/>
                <a:cs typeface="Alfios"/>
              </a:rPr>
              <a:t>may </a:t>
            </a:r>
            <a:r>
              <a:rPr sz="2400" spc="-15" dirty="0">
                <a:latin typeface="Alfios"/>
                <a:cs typeface="Alfios"/>
              </a:rPr>
              <a:t>be assigned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maximum </a:t>
            </a:r>
            <a:r>
              <a:rPr sz="2400" spc="-20" dirty="0">
                <a:latin typeface="Alfios"/>
                <a:cs typeface="Alfios"/>
              </a:rPr>
              <a:t>time </a:t>
            </a:r>
            <a:r>
              <a:rPr sz="2400" spc="-50" dirty="0">
                <a:latin typeface="Alfios"/>
                <a:cs typeface="Alfios"/>
              </a:rPr>
              <a:t>quantum that </a:t>
            </a:r>
            <a:r>
              <a:rPr sz="2400" spc="-25" dirty="0">
                <a:latin typeface="Alfios"/>
                <a:cs typeface="Alfios"/>
              </a:rPr>
              <a:t>is  </a:t>
            </a:r>
            <a:r>
              <a:rPr sz="2400" spc="-35" dirty="0">
                <a:latin typeface="Alfios"/>
                <a:cs typeface="Alfios"/>
              </a:rPr>
              <a:t>allowed to </a:t>
            </a:r>
            <a:r>
              <a:rPr sz="2400" spc="-10" dirty="0">
                <a:latin typeface="Alfios"/>
                <a:cs typeface="Alfios"/>
              </a:rPr>
              <a:t>run. </a:t>
            </a:r>
            <a:r>
              <a:rPr sz="2400" spc="-35" dirty="0">
                <a:latin typeface="Alfios"/>
                <a:cs typeface="Alfios"/>
              </a:rPr>
              <a:t>When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45" dirty="0">
                <a:latin typeface="Alfios"/>
                <a:cs typeface="Alfios"/>
              </a:rPr>
              <a:t>quantum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" dirty="0">
                <a:latin typeface="Alfios"/>
                <a:cs typeface="Alfios"/>
              </a:rPr>
              <a:t>used </a:t>
            </a:r>
            <a:r>
              <a:rPr sz="2400" spc="-15" dirty="0">
                <a:latin typeface="Alfios"/>
                <a:cs typeface="Alfios"/>
              </a:rPr>
              <a:t>up,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next </a:t>
            </a:r>
            <a:r>
              <a:rPr sz="2400" spc="-40" dirty="0">
                <a:latin typeface="Alfios"/>
                <a:cs typeface="Alfios"/>
              </a:rPr>
              <a:t>highest  priority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 given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0" dirty="0">
                <a:latin typeface="Alfios"/>
                <a:cs typeface="Alfios"/>
              </a:rPr>
              <a:t>chance </a:t>
            </a:r>
            <a:r>
              <a:rPr sz="2400" spc="-35" dirty="0">
                <a:latin typeface="Alfios"/>
                <a:cs typeface="Alfios"/>
              </a:rPr>
              <a:t>to</a:t>
            </a:r>
            <a:r>
              <a:rPr sz="2400" spc="-28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run.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688924"/>
            <a:ext cx="46996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5.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Priority</a:t>
            </a:r>
            <a:r>
              <a:rPr sz="4000" b="1" spc="-409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3933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</a:tabLst>
            </a:pPr>
            <a:r>
              <a:rPr sz="2050" spc="-545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often </a:t>
            </a:r>
            <a:r>
              <a:rPr sz="2400" spc="-40" dirty="0">
                <a:latin typeface="Alfios"/>
                <a:cs typeface="Alfios"/>
              </a:rPr>
              <a:t>convenient </a:t>
            </a:r>
            <a:r>
              <a:rPr sz="2400" spc="-30" dirty="0">
                <a:latin typeface="Alfios"/>
                <a:cs typeface="Alfios"/>
              </a:rPr>
              <a:t>to group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50" dirty="0">
                <a:latin typeface="Alfios"/>
                <a:cs typeface="Alfios"/>
              </a:rPr>
              <a:t>into </a:t>
            </a:r>
            <a:r>
              <a:rPr sz="2400" spc="-45" dirty="0">
                <a:latin typeface="Alfios"/>
                <a:cs typeface="Alfios"/>
              </a:rPr>
              <a:t>priority </a:t>
            </a:r>
            <a:r>
              <a:rPr sz="2400" dirty="0">
                <a:latin typeface="Alfios"/>
                <a:cs typeface="Alfios"/>
              </a:rPr>
              <a:t>classes</a:t>
            </a:r>
            <a:r>
              <a:rPr sz="2400" spc="-29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  </a:t>
            </a:r>
            <a:r>
              <a:rPr sz="2400" spc="5" dirty="0">
                <a:latin typeface="Alfios"/>
                <a:cs typeface="Alfios"/>
              </a:rPr>
              <a:t>use </a:t>
            </a:r>
            <a:r>
              <a:rPr sz="2400" spc="-45" dirty="0">
                <a:latin typeface="Alfios"/>
                <a:cs typeface="Alfios"/>
              </a:rPr>
              <a:t>priority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-40" dirty="0">
                <a:latin typeface="Alfios"/>
                <a:cs typeface="Alfios"/>
              </a:rPr>
              <a:t>among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classes </a:t>
            </a:r>
            <a:r>
              <a:rPr sz="2400" spc="-50" dirty="0">
                <a:latin typeface="Alfios"/>
                <a:cs typeface="Alfios"/>
              </a:rPr>
              <a:t>but </a:t>
            </a:r>
            <a:r>
              <a:rPr sz="2400" spc="-35" dirty="0">
                <a:latin typeface="Alfios"/>
                <a:cs typeface="Alfios"/>
              </a:rPr>
              <a:t>round-robin 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-60" dirty="0">
                <a:latin typeface="Alfios"/>
                <a:cs typeface="Alfios"/>
              </a:rPr>
              <a:t>within </a:t>
            </a:r>
            <a:r>
              <a:rPr sz="2400" spc="-15" dirty="0">
                <a:latin typeface="Alfios"/>
                <a:cs typeface="Alfios"/>
              </a:rPr>
              <a:t>each</a:t>
            </a:r>
            <a:r>
              <a:rPr sz="2400" spc="-13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class.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28646" y="2975001"/>
            <a:ext cx="6612998" cy="3021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6996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5.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Priority</a:t>
            </a:r>
            <a:r>
              <a:rPr sz="4000" b="1" spc="-409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225665" cy="231330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b="1" spc="-35" dirty="0">
                <a:latin typeface="Times New Roman"/>
                <a:cs typeface="Times New Roman"/>
              </a:rPr>
              <a:t>Problems </a:t>
            </a:r>
            <a:r>
              <a:rPr sz="2600" b="1" spc="25" dirty="0">
                <a:latin typeface="Times New Roman"/>
                <a:cs typeface="Times New Roman"/>
              </a:rPr>
              <a:t>in </a:t>
            </a:r>
            <a:r>
              <a:rPr sz="2600" b="1" spc="-10" dirty="0">
                <a:latin typeface="Times New Roman"/>
                <a:cs typeface="Times New Roman"/>
              </a:rPr>
              <a:t>Priority</a:t>
            </a:r>
            <a:r>
              <a:rPr sz="2600" b="1" spc="-185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Scheduling: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40" dirty="0">
                <a:latin typeface="Alfios"/>
                <a:cs typeface="Alfios"/>
              </a:rPr>
              <a:t>Starvation: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Low </a:t>
            </a:r>
            <a:r>
              <a:rPr sz="2600" spc="-50" dirty="0">
                <a:latin typeface="Alfios"/>
                <a:cs typeface="Alfios"/>
              </a:rPr>
              <a:t>priority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40" dirty="0">
                <a:latin typeface="Alfios"/>
                <a:cs typeface="Alfios"/>
              </a:rPr>
              <a:t>never</a:t>
            </a:r>
            <a:r>
              <a:rPr sz="2600" spc="110" dirty="0">
                <a:latin typeface="Alfios"/>
                <a:cs typeface="Alfios"/>
              </a:rPr>
              <a:t> </a:t>
            </a:r>
            <a:r>
              <a:rPr sz="2600" spc="20" dirty="0">
                <a:latin typeface="Alfios"/>
                <a:cs typeface="Alfios"/>
              </a:rPr>
              <a:t>execute.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Solution: </a:t>
            </a:r>
            <a:r>
              <a:rPr sz="2600" b="1" spc="15" dirty="0">
                <a:latin typeface="Times New Roman"/>
                <a:cs typeface="Times New Roman"/>
              </a:rPr>
              <a:t>Aging</a:t>
            </a:r>
            <a:r>
              <a:rPr sz="2600" spc="15" dirty="0">
                <a:latin typeface="Alfios"/>
                <a:cs typeface="Alfios"/>
              </a:rPr>
              <a:t>: </a:t>
            </a:r>
            <a:r>
              <a:rPr sz="2600" spc="-145" dirty="0">
                <a:latin typeface="Alfios"/>
                <a:cs typeface="Alfios"/>
              </a:rPr>
              <a:t>As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20" dirty="0">
                <a:latin typeface="Alfios"/>
                <a:cs typeface="Alfios"/>
              </a:rPr>
              <a:t>progress </a:t>
            </a:r>
            <a:r>
              <a:rPr sz="2600" spc="-15" dirty="0">
                <a:latin typeface="Alfios"/>
                <a:cs typeface="Alfios"/>
              </a:rPr>
              <a:t>increase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priority </a:t>
            </a:r>
            <a:r>
              <a:rPr sz="2600" spc="-240" dirty="0">
                <a:latin typeface="Alfios"/>
                <a:cs typeface="Alfios"/>
              </a:rPr>
              <a:t>of  </a:t>
            </a:r>
            <a:r>
              <a:rPr sz="2600" spc="-15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690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-165" dirty="0">
                <a:solidFill>
                  <a:srgbClr val="696363"/>
                </a:solidFill>
                <a:latin typeface="Trebuchet MS"/>
                <a:cs typeface="Trebuchet MS"/>
              </a:rPr>
              <a:t>Control </a:t>
            </a: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Block</a:t>
            </a:r>
            <a:r>
              <a:rPr sz="4000" spc="-62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5" dirty="0">
                <a:solidFill>
                  <a:srgbClr val="696363"/>
                </a:solidFill>
                <a:latin typeface="Trebuchet MS"/>
                <a:cs typeface="Trebuchet MS"/>
              </a:rPr>
              <a:t>(PCB)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72260"/>
            <a:ext cx="7618095" cy="327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220" dirty="0">
                <a:latin typeface="Arial"/>
                <a:cs typeface="Arial"/>
              </a:rPr>
              <a:t>Process </a:t>
            </a:r>
            <a:r>
              <a:rPr sz="2600" b="1" spc="-204" dirty="0">
                <a:latin typeface="Arial"/>
                <a:cs typeface="Arial"/>
              </a:rPr>
              <a:t>Control </a:t>
            </a:r>
            <a:r>
              <a:rPr sz="2600" b="1" spc="-215" dirty="0">
                <a:latin typeface="Arial"/>
                <a:cs typeface="Arial"/>
              </a:rPr>
              <a:t>Block </a:t>
            </a:r>
            <a:r>
              <a:rPr sz="2600" spc="-295" dirty="0">
                <a:latin typeface="Trebuchet MS"/>
                <a:cs typeface="Trebuchet MS"/>
              </a:rPr>
              <a:t>(</a:t>
            </a:r>
            <a:r>
              <a:rPr sz="2600" b="1" spc="-295" dirty="0">
                <a:latin typeface="Arial"/>
                <a:cs typeface="Arial"/>
              </a:rPr>
              <a:t>PCB</a:t>
            </a:r>
            <a:r>
              <a:rPr sz="2600" spc="-295" dirty="0">
                <a:latin typeface="Trebuchet MS"/>
                <a:cs typeface="Trebuchet MS"/>
              </a:rPr>
              <a:t>, </a:t>
            </a:r>
            <a:r>
              <a:rPr sz="2600" spc="-20" dirty="0">
                <a:latin typeface="Trebuchet MS"/>
                <a:cs typeface="Trebuchet MS"/>
              </a:rPr>
              <a:t>also </a:t>
            </a:r>
            <a:r>
              <a:rPr sz="2600" spc="-95" dirty="0">
                <a:latin typeface="Trebuchet MS"/>
                <a:cs typeface="Trebuchet MS"/>
              </a:rPr>
              <a:t>called </a:t>
            </a:r>
            <a:r>
              <a:rPr sz="2600" b="1" spc="-325" dirty="0">
                <a:latin typeface="Arial"/>
                <a:cs typeface="Arial"/>
              </a:rPr>
              <a:t>Task  </a:t>
            </a:r>
            <a:r>
              <a:rPr sz="2600" b="1" spc="-200" dirty="0">
                <a:latin typeface="Arial"/>
                <a:cs typeface="Arial"/>
              </a:rPr>
              <a:t>Controlling </a:t>
            </a:r>
            <a:r>
              <a:rPr sz="2600" b="1" spc="-229" dirty="0">
                <a:latin typeface="Arial"/>
                <a:cs typeface="Arial"/>
              </a:rPr>
              <a:t>Block</a:t>
            </a:r>
            <a:r>
              <a:rPr sz="2600" spc="-229" dirty="0">
                <a:latin typeface="Trebuchet MS"/>
                <a:cs typeface="Trebuchet MS"/>
              </a:rPr>
              <a:t>, </a:t>
            </a:r>
            <a:r>
              <a:rPr sz="2600" b="1" spc="-204" dirty="0">
                <a:latin typeface="Arial"/>
                <a:cs typeface="Arial"/>
              </a:rPr>
              <a:t>Entry </a:t>
            </a:r>
            <a:r>
              <a:rPr sz="2600" b="1" spc="-160" dirty="0">
                <a:latin typeface="Arial"/>
                <a:cs typeface="Arial"/>
              </a:rPr>
              <a:t>of </a:t>
            </a:r>
            <a:r>
              <a:rPr sz="2600" b="1" spc="-125" dirty="0">
                <a:latin typeface="Arial"/>
                <a:cs typeface="Arial"/>
              </a:rPr>
              <a:t>the </a:t>
            </a:r>
            <a:r>
              <a:rPr sz="2600" b="1" spc="-225" dirty="0">
                <a:latin typeface="Arial"/>
                <a:cs typeface="Arial"/>
              </a:rPr>
              <a:t>Process </a:t>
            </a:r>
            <a:r>
              <a:rPr sz="2600" b="1" spc="-210" dirty="0">
                <a:latin typeface="Arial"/>
                <a:cs typeface="Arial"/>
              </a:rPr>
              <a:t>Table</a:t>
            </a:r>
            <a:r>
              <a:rPr sz="2600" spc="-210" dirty="0">
                <a:latin typeface="Trebuchet MS"/>
                <a:cs typeface="Trebuchet MS"/>
              </a:rPr>
              <a:t>, </a:t>
            </a:r>
            <a:r>
              <a:rPr sz="2600" b="1" spc="-245" dirty="0">
                <a:latin typeface="Arial"/>
                <a:cs typeface="Arial"/>
              </a:rPr>
              <a:t>Task  </a:t>
            </a:r>
            <a:r>
              <a:rPr sz="2600" b="1" spc="-180" dirty="0">
                <a:latin typeface="Arial"/>
                <a:cs typeface="Arial"/>
              </a:rPr>
              <a:t>Struct</a:t>
            </a:r>
            <a:r>
              <a:rPr sz="2600" spc="-180" dirty="0">
                <a:latin typeface="Trebuchet MS"/>
                <a:cs typeface="Trebuchet MS"/>
              </a:rPr>
              <a:t>, </a:t>
            </a:r>
            <a:r>
              <a:rPr sz="2600" spc="-105" dirty="0">
                <a:latin typeface="Trebuchet MS"/>
                <a:cs typeface="Trebuchet MS"/>
              </a:rPr>
              <a:t>or </a:t>
            </a:r>
            <a:r>
              <a:rPr sz="2600" b="1" spc="-165" dirty="0">
                <a:latin typeface="Arial"/>
                <a:cs typeface="Arial"/>
              </a:rPr>
              <a:t>Switchframe</a:t>
            </a:r>
            <a:r>
              <a:rPr sz="2600" spc="-165" dirty="0">
                <a:latin typeface="Trebuchet MS"/>
                <a:cs typeface="Trebuchet MS"/>
              </a:rPr>
              <a:t>)  </a:t>
            </a:r>
            <a:r>
              <a:rPr sz="2600" dirty="0">
                <a:latin typeface="Trebuchet MS"/>
                <a:cs typeface="Trebuchet MS"/>
              </a:rPr>
              <a:t>is </a:t>
            </a:r>
            <a:r>
              <a:rPr sz="2600" spc="5" dirty="0">
                <a:latin typeface="Trebuchet MS"/>
                <a:cs typeface="Trebuchet MS"/>
              </a:rPr>
              <a:t>a </a:t>
            </a:r>
            <a:r>
              <a:rPr sz="2600" spc="-75" dirty="0">
                <a:latin typeface="Trebuchet MS"/>
                <a:cs typeface="Trebuchet MS"/>
              </a:rPr>
              <a:t>data </a:t>
            </a:r>
            <a:r>
              <a:rPr sz="2600" spc="-90" dirty="0">
                <a:latin typeface="Trebuchet MS"/>
                <a:cs typeface="Trebuchet MS"/>
              </a:rPr>
              <a:t>structure  </a:t>
            </a:r>
            <a:r>
              <a:rPr sz="2600" spc="-60" dirty="0">
                <a:latin typeface="Trebuchet MS"/>
                <a:cs typeface="Trebuchet MS"/>
              </a:rPr>
              <a:t>in  </a:t>
            </a:r>
            <a:r>
              <a:rPr sz="2600" spc="-114" dirty="0">
                <a:latin typeface="Trebuchet MS"/>
                <a:cs typeface="Trebuchet MS"/>
              </a:rPr>
              <a:t>the </a:t>
            </a:r>
            <a:r>
              <a:rPr sz="2600" spc="-85" dirty="0">
                <a:latin typeface="Trebuchet MS"/>
                <a:cs typeface="Trebuchet MS"/>
              </a:rPr>
              <a:t>operating </a:t>
            </a:r>
            <a:r>
              <a:rPr sz="2600" spc="-50" dirty="0">
                <a:latin typeface="Trebuchet MS"/>
                <a:cs typeface="Trebuchet MS"/>
              </a:rPr>
              <a:t>system </a:t>
            </a:r>
            <a:r>
              <a:rPr sz="2600" spc="-90" dirty="0">
                <a:latin typeface="Trebuchet MS"/>
                <a:cs typeface="Trebuchet MS"/>
              </a:rPr>
              <a:t>kernel </a:t>
            </a:r>
            <a:r>
              <a:rPr sz="2600" spc="-70" dirty="0">
                <a:latin typeface="Trebuchet MS"/>
                <a:cs typeface="Trebuchet MS"/>
              </a:rPr>
              <a:t>containing </a:t>
            </a:r>
            <a:r>
              <a:rPr sz="2600" spc="-114" dirty="0">
                <a:latin typeface="Trebuchet MS"/>
                <a:cs typeface="Trebuchet MS"/>
              </a:rPr>
              <a:t>the  </a:t>
            </a:r>
            <a:r>
              <a:rPr sz="2600" spc="-105" dirty="0">
                <a:latin typeface="Trebuchet MS"/>
                <a:cs typeface="Trebuchet MS"/>
              </a:rPr>
              <a:t>information </a:t>
            </a:r>
            <a:r>
              <a:rPr sz="2600" spc="-55" dirty="0">
                <a:latin typeface="Trebuchet MS"/>
                <a:cs typeface="Trebuchet MS"/>
              </a:rPr>
              <a:t>needed </a:t>
            </a:r>
            <a:r>
              <a:rPr sz="2600" spc="-160" dirty="0">
                <a:latin typeface="Trebuchet MS"/>
                <a:cs typeface="Trebuchet MS"/>
              </a:rPr>
              <a:t>to </a:t>
            </a:r>
            <a:r>
              <a:rPr sz="2600" spc="-25" dirty="0">
                <a:latin typeface="Trebuchet MS"/>
                <a:cs typeface="Trebuchet MS"/>
              </a:rPr>
              <a:t>manage </a:t>
            </a:r>
            <a:r>
              <a:rPr sz="2600" spc="-114" dirty="0">
                <a:latin typeface="Trebuchet MS"/>
                <a:cs typeface="Trebuchet MS"/>
              </a:rPr>
              <a:t>the </a:t>
            </a:r>
            <a:r>
              <a:rPr sz="2600" spc="-45" dirty="0">
                <a:latin typeface="Trebuchet MS"/>
                <a:cs typeface="Trebuchet MS"/>
              </a:rPr>
              <a:t>scheduling </a:t>
            </a:r>
            <a:r>
              <a:rPr sz="2600" spc="-120" dirty="0">
                <a:latin typeface="Trebuchet MS"/>
                <a:cs typeface="Trebuchet MS"/>
              </a:rPr>
              <a:t>of </a:t>
            </a:r>
            <a:r>
              <a:rPr sz="2600" spc="5" dirty="0">
                <a:latin typeface="Trebuchet MS"/>
                <a:cs typeface="Trebuchet MS"/>
              </a:rPr>
              <a:t>a  </a:t>
            </a:r>
            <a:r>
              <a:rPr sz="2600" spc="-95" dirty="0">
                <a:latin typeface="Trebuchet MS"/>
                <a:cs typeface="Trebuchet MS"/>
              </a:rPr>
              <a:t>particular</a:t>
            </a:r>
            <a:r>
              <a:rPr sz="2600" spc="-75" dirty="0">
                <a:latin typeface="Trebuchet MS"/>
                <a:cs typeface="Trebuchet MS"/>
              </a:rPr>
              <a:t> </a:t>
            </a:r>
            <a:r>
              <a:rPr sz="2600" spc="-65" dirty="0">
                <a:latin typeface="Trebuchet MS"/>
                <a:cs typeface="Trebuchet MS"/>
              </a:rPr>
              <a:t>process.</a:t>
            </a:r>
            <a:endParaRPr sz="2600">
              <a:latin typeface="Trebuchet MS"/>
              <a:cs typeface="Trebuchet MS"/>
            </a:endParaRPr>
          </a:p>
          <a:p>
            <a:pPr marL="286385" marR="7620" indent="-274320" algn="just">
              <a:lnSpc>
                <a:spcPct val="106900"/>
              </a:lnSpc>
              <a:spcBef>
                <a:spcPts val="17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5" dirty="0">
                <a:latin typeface="Trebuchet MS"/>
                <a:cs typeface="Trebuchet MS"/>
              </a:rPr>
              <a:t>The </a:t>
            </a:r>
            <a:r>
              <a:rPr sz="2600" spc="10" dirty="0">
                <a:latin typeface="Trebuchet MS"/>
                <a:cs typeface="Trebuchet MS"/>
              </a:rPr>
              <a:t>PCB</a:t>
            </a:r>
            <a:r>
              <a:rPr sz="2600" spc="800" dirty="0">
                <a:latin typeface="Trebuchet MS"/>
                <a:cs typeface="Trebuchet MS"/>
              </a:rPr>
              <a:t> </a:t>
            </a:r>
            <a:r>
              <a:rPr sz="2600" dirty="0">
                <a:latin typeface="Trebuchet MS"/>
                <a:cs typeface="Trebuchet MS"/>
              </a:rPr>
              <a:t>is </a:t>
            </a:r>
            <a:r>
              <a:rPr sz="2600" spc="-90" dirty="0">
                <a:latin typeface="Trebuchet MS"/>
                <a:cs typeface="Trebuchet MS"/>
              </a:rPr>
              <a:t>"the  </a:t>
            </a:r>
            <a:r>
              <a:rPr sz="2600" spc="-65" dirty="0">
                <a:latin typeface="Trebuchet MS"/>
                <a:cs typeface="Trebuchet MS"/>
              </a:rPr>
              <a:t>manifestation(</a:t>
            </a:r>
            <a:r>
              <a:rPr sz="2600" spc="-65" dirty="0">
                <a:latin typeface="Alfios"/>
                <a:cs typeface="Alfios"/>
              </a:rPr>
              <a:t>expression</a:t>
            </a:r>
            <a:r>
              <a:rPr sz="2600" spc="-65" dirty="0">
                <a:latin typeface="Trebuchet MS"/>
                <a:cs typeface="Trebuchet MS"/>
              </a:rPr>
              <a:t>)  </a:t>
            </a:r>
            <a:r>
              <a:rPr sz="2600" spc="-120" dirty="0">
                <a:latin typeface="Trebuchet MS"/>
                <a:cs typeface="Trebuchet MS"/>
              </a:rPr>
              <a:t>of </a:t>
            </a:r>
            <a:r>
              <a:rPr sz="2600" spc="-375" dirty="0">
                <a:latin typeface="Trebuchet MS"/>
                <a:cs typeface="Trebuchet MS"/>
              </a:rPr>
              <a:t>a  </a:t>
            </a:r>
            <a:r>
              <a:rPr sz="2600" spc="-30" dirty="0">
                <a:latin typeface="Trebuchet MS"/>
                <a:cs typeface="Trebuchet MS"/>
              </a:rPr>
              <a:t>process </a:t>
            </a:r>
            <a:r>
              <a:rPr sz="2600" spc="-80" dirty="0">
                <a:latin typeface="Trebuchet MS"/>
                <a:cs typeface="Trebuchet MS"/>
              </a:rPr>
              <a:t>in </a:t>
            </a:r>
            <a:r>
              <a:rPr sz="2600" spc="-10" dirty="0">
                <a:latin typeface="Trebuchet MS"/>
                <a:cs typeface="Trebuchet MS"/>
              </a:rPr>
              <a:t>an </a:t>
            </a:r>
            <a:r>
              <a:rPr sz="2600" spc="-85" dirty="0">
                <a:latin typeface="Trebuchet MS"/>
                <a:cs typeface="Trebuchet MS"/>
              </a:rPr>
              <a:t>operating</a:t>
            </a:r>
            <a:r>
              <a:rPr sz="2600" spc="-355" dirty="0">
                <a:latin typeface="Trebuchet MS"/>
                <a:cs typeface="Trebuchet MS"/>
              </a:rPr>
              <a:t> </a:t>
            </a:r>
            <a:r>
              <a:rPr sz="2600" spc="-85" dirty="0">
                <a:latin typeface="Trebuchet MS"/>
                <a:cs typeface="Trebuchet MS"/>
              </a:rPr>
              <a:t>system."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6996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15" dirty="0">
                <a:solidFill>
                  <a:srgbClr val="696363"/>
                </a:solidFill>
                <a:latin typeface="Arial"/>
                <a:cs typeface="Arial"/>
              </a:rPr>
              <a:t>5. </a:t>
            </a:r>
            <a:r>
              <a:rPr sz="4000" b="1" spc="-280" dirty="0">
                <a:solidFill>
                  <a:srgbClr val="696363"/>
                </a:solidFill>
                <a:latin typeface="Arial"/>
                <a:cs typeface="Arial"/>
              </a:rPr>
              <a:t>Priority</a:t>
            </a:r>
            <a:r>
              <a:rPr sz="4000" b="1" spc="-409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Scheduling: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76400" y="1524000"/>
          <a:ext cx="3808729" cy="24231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7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9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8639">
                <a:tc>
                  <a:txBody>
                    <a:bodyPr/>
                    <a:lstStyle/>
                    <a:p>
                      <a:pPr marL="19050">
                        <a:lnSpc>
                          <a:spcPts val="2700"/>
                        </a:lnSpc>
                      </a:pPr>
                      <a:r>
                        <a:rPr sz="2400" spc="-20" dirty="0">
                          <a:latin typeface="Alfios"/>
                          <a:cs typeface="Alfios"/>
                        </a:rPr>
                        <a:t>Process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89230" algn="ctr">
                        <a:lnSpc>
                          <a:spcPts val="2700"/>
                        </a:lnSpc>
                      </a:pPr>
                      <a:r>
                        <a:rPr sz="2400" spc="-40" dirty="0">
                          <a:latin typeface="Alfios"/>
                          <a:cs typeface="Alfios"/>
                        </a:rPr>
                        <a:t>Burst</a:t>
                      </a:r>
                      <a:r>
                        <a:rPr sz="2400" spc="-38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-55" dirty="0">
                          <a:latin typeface="Alfios"/>
                          <a:cs typeface="Alfios"/>
                        </a:rPr>
                        <a:t>Time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2700"/>
                        </a:lnSpc>
                      </a:pPr>
                      <a:r>
                        <a:rPr sz="2400" spc="-50" dirty="0">
                          <a:latin typeface="Alfios"/>
                          <a:cs typeface="Alfios"/>
                        </a:rPr>
                        <a:t>Priority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161">
                <a:tc>
                  <a:txBody>
                    <a:bodyPr/>
                    <a:lstStyle/>
                    <a:p>
                      <a:pPr marL="488950">
                        <a:lnSpc>
                          <a:spcPts val="2665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P1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215900" algn="ctr">
                        <a:lnSpc>
                          <a:spcPts val="2665"/>
                        </a:lnSpc>
                      </a:pPr>
                      <a:r>
                        <a:rPr sz="2400" spc="-20" dirty="0">
                          <a:latin typeface="Alfios"/>
                          <a:cs typeface="Alfios"/>
                        </a:rPr>
                        <a:t>10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6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3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875">
                <a:tc>
                  <a:txBody>
                    <a:bodyPr/>
                    <a:lstStyle/>
                    <a:p>
                      <a:pPr marL="488950">
                        <a:lnSpc>
                          <a:spcPts val="2660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P2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215265" algn="ctr">
                        <a:lnSpc>
                          <a:spcPts val="266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1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6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1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225">
                <a:tc>
                  <a:txBody>
                    <a:bodyPr/>
                    <a:lstStyle/>
                    <a:p>
                      <a:pPr marL="488950">
                        <a:lnSpc>
                          <a:spcPts val="2665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P3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215265" algn="ctr">
                        <a:lnSpc>
                          <a:spcPts val="266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2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6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4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812">
                <a:tc>
                  <a:txBody>
                    <a:bodyPr/>
                    <a:lstStyle/>
                    <a:p>
                      <a:pPr marL="488950">
                        <a:lnSpc>
                          <a:spcPts val="2660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P4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215265" algn="ctr">
                        <a:lnSpc>
                          <a:spcPts val="266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1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6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5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45">
                <a:tc>
                  <a:txBody>
                    <a:bodyPr/>
                    <a:lstStyle/>
                    <a:p>
                      <a:pPr marL="488950">
                        <a:lnSpc>
                          <a:spcPts val="2665"/>
                        </a:lnSpc>
                      </a:pPr>
                      <a:r>
                        <a:rPr sz="2400" spc="-65" dirty="0">
                          <a:latin typeface="Alfios"/>
                          <a:cs typeface="Alfios"/>
                        </a:rPr>
                        <a:t>P5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215265" algn="ctr">
                        <a:lnSpc>
                          <a:spcPts val="266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5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66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2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95108" y="4800600"/>
            <a:ext cx="7143750" cy="114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2444" y="4108780"/>
            <a:ext cx="10985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Alfios"/>
                <a:cs typeface="Alfios"/>
              </a:rPr>
              <a:t>Solution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6738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0" dirty="0">
                <a:solidFill>
                  <a:srgbClr val="FF0000"/>
                </a:solidFill>
                <a:latin typeface="Trebuchet MS"/>
                <a:cs typeface="Trebuchet MS"/>
              </a:rPr>
              <a:t>6. </a:t>
            </a:r>
            <a:r>
              <a:rPr sz="4000" b="1" spc="-200" dirty="0">
                <a:solidFill>
                  <a:srgbClr val="FF0000"/>
                </a:solidFill>
                <a:latin typeface="Arial"/>
                <a:cs typeface="Arial"/>
              </a:rPr>
              <a:t>Multilevel </a:t>
            </a: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Queue</a:t>
            </a:r>
            <a:r>
              <a:rPr sz="4000" b="1" spc="-3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20634" cy="457835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7620" indent="-274320" algn="just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5" dirty="0">
                <a:latin typeface="Alfios"/>
                <a:cs typeface="Alfios"/>
              </a:rPr>
              <a:t>Depending </a:t>
            </a:r>
            <a:r>
              <a:rPr sz="2400" spc="-70" dirty="0">
                <a:latin typeface="Alfios"/>
                <a:cs typeface="Alfios"/>
              </a:rPr>
              <a:t>on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process, </a:t>
            </a: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65" dirty="0">
                <a:latin typeface="Alfios"/>
                <a:cs typeface="Alfios"/>
              </a:rPr>
              <a:t>which </a:t>
            </a:r>
            <a:r>
              <a:rPr sz="2400" spc="-60" dirty="0">
                <a:latin typeface="Alfios"/>
                <a:cs typeface="Alfios"/>
              </a:rPr>
              <a:t>particular  </a:t>
            </a:r>
            <a:r>
              <a:rPr sz="2400" spc="-45" dirty="0">
                <a:latin typeface="Alfios"/>
                <a:cs typeface="Alfios"/>
              </a:rPr>
              <a:t>ready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queue,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55" dirty="0">
                <a:latin typeface="Alfios"/>
                <a:cs typeface="Alfios"/>
              </a:rPr>
              <a:t> has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to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placed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20" dirty="0">
                <a:latin typeface="Alfios"/>
                <a:cs typeface="Alfios"/>
              </a:rPr>
              <a:t>decided.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100"/>
              </a:lnSpc>
              <a:spcBef>
                <a:spcPts val="61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75" dirty="0">
                <a:latin typeface="Alfios"/>
                <a:cs typeface="Alfios"/>
              </a:rPr>
              <a:t>high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5" dirty="0">
                <a:latin typeface="Alfios"/>
                <a:cs typeface="Alfios"/>
              </a:rPr>
              <a:t>placed </a:t>
            </a:r>
            <a:r>
              <a:rPr sz="2400" spc="-8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top </a:t>
            </a:r>
            <a:r>
              <a:rPr sz="2400" spc="-15" dirty="0">
                <a:latin typeface="Alfios"/>
                <a:cs typeface="Alfios"/>
              </a:rPr>
              <a:t>level </a:t>
            </a:r>
            <a:r>
              <a:rPr sz="2400" spc="-110" dirty="0">
                <a:latin typeface="Alfios"/>
                <a:cs typeface="Alfios"/>
              </a:rPr>
              <a:t>ready  </a:t>
            </a:r>
            <a:r>
              <a:rPr sz="2400" spc="5" dirty="0">
                <a:latin typeface="Alfios"/>
                <a:cs typeface="Alfios"/>
              </a:rPr>
              <a:t>queue </a:t>
            </a:r>
            <a:r>
              <a:rPr sz="2400" spc="-50" dirty="0">
                <a:latin typeface="Alfios"/>
                <a:cs typeface="Alfios"/>
              </a:rPr>
              <a:t>and </a:t>
            </a:r>
            <a:r>
              <a:rPr sz="2400" spc="-60" dirty="0">
                <a:latin typeface="Alfios"/>
                <a:cs typeface="Alfios"/>
              </a:rPr>
              <a:t>low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20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5" dirty="0">
                <a:latin typeface="Alfios"/>
                <a:cs typeface="Alfios"/>
              </a:rPr>
              <a:t>be </a:t>
            </a:r>
            <a:r>
              <a:rPr sz="2400" spc="-10" dirty="0">
                <a:latin typeface="Alfios"/>
                <a:cs typeface="Alfios"/>
              </a:rPr>
              <a:t>placed </a:t>
            </a:r>
            <a:r>
              <a:rPr sz="2400" spc="-80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bottom </a:t>
            </a:r>
            <a:r>
              <a:rPr sz="2400" spc="-15" dirty="0">
                <a:latin typeface="Alfios"/>
                <a:cs typeface="Alfios"/>
              </a:rPr>
              <a:t>level </a:t>
            </a:r>
            <a:r>
              <a:rPr sz="2400" spc="57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590"/>
              </a:lnSpc>
              <a:spcBef>
                <a:spcPts val="3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10" dirty="0">
                <a:latin typeface="Alfios"/>
                <a:cs typeface="Alfios"/>
              </a:rPr>
              <a:t>Only</a:t>
            </a:r>
            <a:r>
              <a:rPr sz="2400" spc="12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after</a:t>
            </a:r>
            <a:r>
              <a:rPr sz="2400" spc="114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completion</a:t>
            </a:r>
            <a:r>
              <a:rPr sz="2400" spc="13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9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all</a:t>
            </a:r>
            <a:r>
              <a:rPr sz="2400" spc="12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12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120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from</a:t>
            </a:r>
            <a:r>
              <a:rPr sz="2400" spc="12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13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top</a:t>
            </a:r>
            <a:r>
              <a:rPr sz="2400" spc="12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level</a:t>
            </a:r>
            <a:r>
              <a:rPr sz="2400" spc="125" dirty="0">
                <a:latin typeface="Alfios"/>
                <a:cs typeface="Alfios"/>
              </a:rPr>
              <a:t> </a:t>
            </a:r>
            <a:r>
              <a:rPr sz="2400" spc="-95" dirty="0">
                <a:latin typeface="Alfios"/>
                <a:cs typeface="Alfios"/>
              </a:rPr>
              <a:t>ready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ts val="2590"/>
              </a:lnSpc>
            </a:pPr>
            <a:r>
              <a:rPr sz="2400" spc="10" dirty="0">
                <a:latin typeface="Alfios"/>
                <a:cs typeface="Alfios"/>
              </a:rPr>
              <a:t>queue,</a:t>
            </a:r>
            <a:r>
              <a:rPr sz="2400" spc="-18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further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level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ready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queue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be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scheduled.</a:t>
            </a:r>
            <a:endParaRPr sz="2400">
              <a:latin typeface="Alfios"/>
              <a:cs typeface="Alfios"/>
            </a:endParaRPr>
          </a:p>
          <a:p>
            <a:pPr marL="286385" marR="5715" indent="-274320" algn="just">
              <a:lnSpc>
                <a:spcPts val="2310"/>
              </a:lnSpc>
              <a:spcBef>
                <a:spcPts val="5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major </a:t>
            </a:r>
            <a:r>
              <a:rPr sz="2400" spc="-50" dirty="0">
                <a:latin typeface="Alfios"/>
                <a:cs typeface="Alfios"/>
              </a:rPr>
              <a:t>drawback of this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15" dirty="0">
                <a:latin typeface="Alfios"/>
                <a:cs typeface="Alfios"/>
              </a:rPr>
              <a:t>is,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10" dirty="0">
                <a:latin typeface="Alfios"/>
                <a:cs typeface="Alfios"/>
              </a:rPr>
              <a:t>placed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35" dirty="0">
                <a:latin typeface="Alfios"/>
                <a:cs typeface="Alfios"/>
              </a:rPr>
              <a:t>the  </a:t>
            </a:r>
            <a:r>
              <a:rPr sz="2400" spc="-40" dirty="0">
                <a:latin typeface="Alfios"/>
                <a:cs typeface="Alfios"/>
              </a:rPr>
              <a:t>bottom </a:t>
            </a:r>
            <a:r>
              <a:rPr sz="2400" spc="-15" dirty="0">
                <a:latin typeface="Alfios"/>
                <a:cs typeface="Alfios"/>
              </a:rPr>
              <a:t>level </a:t>
            </a:r>
            <a:r>
              <a:rPr sz="2400" spc="-45" dirty="0">
                <a:latin typeface="Alfios"/>
                <a:cs typeface="Alfios"/>
              </a:rPr>
              <a:t>ready </a:t>
            </a:r>
            <a:r>
              <a:rPr sz="2400" dirty="0">
                <a:latin typeface="Alfios"/>
                <a:cs typeface="Alfios"/>
              </a:rPr>
              <a:t>queue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20" dirty="0">
                <a:latin typeface="Alfios"/>
                <a:cs typeface="Alfios"/>
              </a:rPr>
              <a:t>suffer </a:t>
            </a:r>
            <a:r>
              <a:rPr sz="2400" spc="-55" dirty="0">
                <a:latin typeface="Alfios"/>
                <a:cs typeface="Alfios"/>
              </a:rPr>
              <a:t>from</a:t>
            </a:r>
            <a:r>
              <a:rPr sz="2400" spc="-30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starvation.</a:t>
            </a:r>
            <a:endParaRPr sz="2400">
              <a:latin typeface="Alfios"/>
              <a:cs typeface="Alfios"/>
            </a:endParaRPr>
          </a:p>
          <a:p>
            <a:pPr marL="286385" marR="8890" indent="-274320" algn="just">
              <a:lnSpc>
                <a:spcPts val="2310"/>
              </a:lnSpc>
              <a:spcBef>
                <a:spcPts val="59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also </a:t>
            </a:r>
            <a:r>
              <a:rPr sz="2400" spc="-30" dirty="0">
                <a:latin typeface="Alfios"/>
                <a:cs typeface="Alfios"/>
              </a:rPr>
              <a:t>possible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5" dirty="0">
                <a:latin typeface="Alfios"/>
                <a:cs typeface="Alfios"/>
              </a:rPr>
              <a:t>use </a:t>
            </a:r>
            <a:r>
              <a:rPr sz="2400" spc="-25" dirty="0">
                <a:latin typeface="Alfios"/>
                <a:cs typeface="Alfios"/>
              </a:rPr>
              <a:t>different scheduling </a:t>
            </a:r>
            <a:r>
              <a:rPr sz="2400" spc="-40" dirty="0">
                <a:latin typeface="Alfios"/>
                <a:cs typeface="Alfios"/>
              </a:rPr>
              <a:t>algorithms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35" dirty="0">
                <a:latin typeface="Alfios"/>
                <a:cs typeface="Alfios"/>
              </a:rPr>
              <a:t>the  </a:t>
            </a:r>
            <a:r>
              <a:rPr sz="2400" spc="-20" dirty="0">
                <a:latin typeface="Alfios"/>
                <a:cs typeface="Alfios"/>
              </a:rPr>
              <a:t>different </a:t>
            </a:r>
            <a:r>
              <a:rPr sz="2400" spc="-45" dirty="0">
                <a:latin typeface="Alfios"/>
                <a:cs typeface="Alfios"/>
              </a:rPr>
              <a:t>ready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queue.</a:t>
            </a:r>
            <a:endParaRPr sz="2400">
              <a:latin typeface="Alfios"/>
              <a:cs typeface="Alfios"/>
            </a:endParaRPr>
          </a:p>
          <a:p>
            <a:pPr marL="286385" marR="6985" indent="-274320" algn="just">
              <a:lnSpc>
                <a:spcPct val="80000"/>
              </a:lnSpc>
              <a:spcBef>
                <a:spcPts val="6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270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solve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problem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the starvation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40" dirty="0">
                <a:latin typeface="Alfios"/>
                <a:cs typeface="Alfios"/>
              </a:rPr>
              <a:t>algorithm </a:t>
            </a:r>
            <a:r>
              <a:rPr sz="2400" spc="-25" dirty="0">
                <a:latin typeface="Alfios"/>
                <a:cs typeface="Alfios"/>
              </a:rPr>
              <a:t>we </a:t>
            </a:r>
            <a:r>
              <a:rPr sz="2400" spc="-5" dirty="0">
                <a:latin typeface="Alfios"/>
                <a:cs typeface="Alfios"/>
              </a:rPr>
              <a:t>use </a:t>
            </a:r>
            <a:r>
              <a:rPr sz="2400" spc="-210" dirty="0">
                <a:latin typeface="Alfios"/>
                <a:cs typeface="Alfios"/>
              </a:rPr>
              <a:t>of 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feedback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40" dirty="0">
                <a:latin typeface="Alfios"/>
                <a:cs typeface="Alfios"/>
              </a:rPr>
              <a:t>algorithm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" dirty="0">
                <a:latin typeface="Alfios"/>
                <a:cs typeface="Alfios"/>
              </a:rPr>
              <a:t>called </a:t>
            </a:r>
            <a:r>
              <a:rPr sz="2400" spc="-40" dirty="0">
                <a:latin typeface="Alfios"/>
                <a:cs typeface="Alfios"/>
              </a:rPr>
              <a:t>multi </a:t>
            </a:r>
            <a:r>
              <a:rPr sz="2400" spc="-20" dirty="0">
                <a:latin typeface="Alfios"/>
                <a:cs typeface="Alfios"/>
              </a:rPr>
              <a:t>level feedback  </a:t>
            </a:r>
            <a:r>
              <a:rPr sz="2400" spc="-30" dirty="0">
                <a:latin typeface="Alfios"/>
                <a:cs typeface="Alfios"/>
              </a:rPr>
              <a:t>scheduling.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0744" y="1414399"/>
            <a:ext cx="7647305" cy="44450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99085" marR="17780" indent="-274320">
              <a:lnSpc>
                <a:spcPts val="2380"/>
              </a:lnSpc>
              <a:spcBef>
                <a:spcPts val="400"/>
              </a:spcBef>
              <a:tabLst>
                <a:tab pos="299085" algn="l"/>
              </a:tabLst>
            </a:pPr>
            <a:r>
              <a:rPr sz="1850" spc="-470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200" spc="-80" dirty="0">
                <a:latin typeface="Alfios"/>
                <a:cs typeface="Alfios"/>
              </a:rPr>
              <a:t>This </a:t>
            </a:r>
            <a:r>
              <a:rPr sz="2200" spc="-35" dirty="0">
                <a:latin typeface="Alfios"/>
                <a:cs typeface="Alfios"/>
              </a:rPr>
              <a:t>algorithm </a:t>
            </a:r>
            <a:r>
              <a:rPr sz="2200" spc="-50" dirty="0">
                <a:latin typeface="Alfios"/>
                <a:cs typeface="Alfios"/>
              </a:rPr>
              <a:t>avoids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5" dirty="0">
                <a:latin typeface="Alfios"/>
                <a:cs typeface="Alfios"/>
              </a:rPr>
              <a:t>problem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30" dirty="0">
                <a:latin typeface="Alfios"/>
                <a:cs typeface="Alfios"/>
              </a:rPr>
              <a:t>starvation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5" dirty="0">
                <a:latin typeface="Alfios"/>
                <a:cs typeface="Alfios"/>
              </a:rPr>
              <a:t>at the </a:t>
            </a:r>
            <a:r>
              <a:rPr sz="2200" dirty="0">
                <a:latin typeface="Alfios"/>
                <a:cs typeface="Alfios"/>
              </a:rPr>
              <a:t>same </a:t>
            </a:r>
            <a:r>
              <a:rPr sz="2200" spc="-5" dirty="0">
                <a:latin typeface="Alfios"/>
                <a:cs typeface="Alfios"/>
              </a:rPr>
              <a:t>time  preference </a:t>
            </a:r>
            <a:r>
              <a:rPr sz="2200" spc="-25" dirty="0">
                <a:latin typeface="Alfios"/>
                <a:cs typeface="Alfios"/>
              </a:rPr>
              <a:t>will </a:t>
            </a:r>
            <a:r>
              <a:rPr sz="2200" spc="-5" dirty="0">
                <a:latin typeface="Alfios"/>
                <a:cs typeface="Alfios"/>
              </a:rPr>
              <a:t>be </a:t>
            </a:r>
            <a:r>
              <a:rPr sz="2200" spc="-30" dirty="0">
                <a:latin typeface="Alfios"/>
                <a:cs typeface="Alfios"/>
              </a:rPr>
              <a:t>given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75" dirty="0">
                <a:latin typeface="Alfios"/>
                <a:cs typeface="Alfios"/>
              </a:rPr>
              <a:t>high </a:t>
            </a:r>
            <a:r>
              <a:rPr sz="2200" spc="-35" dirty="0">
                <a:latin typeface="Alfios"/>
                <a:cs typeface="Alfios"/>
              </a:rPr>
              <a:t>priority</a:t>
            </a:r>
            <a:r>
              <a:rPr sz="2200" spc="-23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process.</a:t>
            </a:r>
            <a:endParaRPr sz="2200">
              <a:latin typeface="Alfios"/>
              <a:cs typeface="Alfios"/>
            </a:endParaRPr>
          </a:p>
          <a:p>
            <a:pPr marL="25400">
              <a:lnSpc>
                <a:spcPct val="100000"/>
              </a:lnSpc>
              <a:spcBef>
                <a:spcPts val="300"/>
              </a:spcBef>
            </a:pPr>
            <a:r>
              <a:rPr sz="2200" b="1" spc="20" dirty="0"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  <a:p>
            <a:pPr marL="25400">
              <a:lnSpc>
                <a:spcPct val="100000"/>
              </a:lnSpc>
              <a:spcBef>
                <a:spcPts val="340"/>
              </a:spcBef>
            </a:pPr>
            <a:r>
              <a:rPr sz="2200" spc="-25" dirty="0">
                <a:latin typeface="Alfios"/>
                <a:cs typeface="Alfios"/>
              </a:rPr>
              <a:t>Lets </a:t>
            </a:r>
            <a:r>
              <a:rPr sz="2200" spc="-70" dirty="0">
                <a:latin typeface="Alfios"/>
                <a:cs typeface="Alfios"/>
              </a:rPr>
              <a:t>say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arrives</a:t>
            </a:r>
            <a:r>
              <a:rPr sz="2200" spc="-254" dirty="0">
                <a:latin typeface="Alfios"/>
                <a:cs typeface="Alfios"/>
              </a:rPr>
              <a:t> </a:t>
            </a:r>
            <a:r>
              <a:rPr sz="2200" spc="-50" dirty="0">
                <a:latin typeface="Alfios"/>
                <a:cs typeface="Alfios"/>
              </a:rPr>
              <a:t>with</a:t>
            </a:r>
            <a:endParaRPr sz="2200">
              <a:latin typeface="Alfios"/>
              <a:cs typeface="Alfios"/>
            </a:endParaRPr>
          </a:p>
          <a:p>
            <a:pPr marL="25400">
              <a:lnSpc>
                <a:spcPct val="100000"/>
              </a:lnSpc>
              <a:spcBef>
                <a:spcPts val="335"/>
              </a:spcBef>
            </a:pP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40" dirty="0">
                <a:latin typeface="Alfios"/>
                <a:cs typeface="Alfios"/>
              </a:rPr>
              <a:t>quantum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5" dirty="0">
                <a:latin typeface="Alfios"/>
                <a:cs typeface="Alfios"/>
              </a:rPr>
              <a:t>20</a:t>
            </a:r>
            <a:r>
              <a:rPr sz="2200" spc="-195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then,</a:t>
            </a:r>
            <a:endParaRPr sz="2200">
              <a:latin typeface="Alfios"/>
              <a:cs typeface="Alfios"/>
            </a:endParaRPr>
          </a:p>
          <a:p>
            <a:pPr marL="25400">
              <a:lnSpc>
                <a:spcPct val="100000"/>
              </a:lnSpc>
              <a:spcBef>
                <a:spcPts val="340"/>
              </a:spcBef>
            </a:pPr>
            <a:r>
              <a:rPr sz="2200" spc="-55" dirty="0">
                <a:latin typeface="Alfios"/>
                <a:cs typeface="Alfios"/>
              </a:rPr>
              <a:t>It </a:t>
            </a:r>
            <a:r>
              <a:rPr sz="2200" spc="-25" dirty="0">
                <a:latin typeface="Alfios"/>
                <a:cs typeface="Alfios"/>
              </a:rPr>
              <a:t>will </a:t>
            </a:r>
            <a:r>
              <a:rPr sz="2200" dirty="0">
                <a:latin typeface="Alfios"/>
                <a:cs typeface="Alfios"/>
              </a:rPr>
              <a:t>be </a:t>
            </a:r>
            <a:r>
              <a:rPr sz="2200" spc="15" dirty="0">
                <a:latin typeface="Alfios"/>
                <a:cs typeface="Alfios"/>
              </a:rPr>
              <a:t>executed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1</a:t>
            </a:r>
            <a:r>
              <a:rPr sz="2175" spc="-7" baseline="24904" dirty="0">
                <a:latin typeface="Alfios"/>
                <a:cs typeface="Alfios"/>
              </a:rPr>
              <a:t>st</a:t>
            </a:r>
            <a:r>
              <a:rPr sz="2175" spc="-142" baseline="24904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level</a:t>
            </a:r>
            <a:endParaRPr sz="2200">
              <a:latin typeface="Alfios"/>
              <a:cs typeface="Alfios"/>
            </a:endParaRPr>
          </a:p>
          <a:p>
            <a:pPr marL="88900">
              <a:lnSpc>
                <a:spcPct val="100000"/>
              </a:lnSpc>
              <a:spcBef>
                <a:spcPts val="335"/>
              </a:spcBef>
            </a:pPr>
            <a:r>
              <a:rPr sz="2200" spc="-35" dirty="0">
                <a:latin typeface="Alfios"/>
                <a:cs typeface="Alfios"/>
              </a:rPr>
              <a:t>ready </a:t>
            </a:r>
            <a:r>
              <a:rPr sz="2200" dirty="0">
                <a:latin typeface="Alfios"/>
                <a:cs typeface="Alfios"/>
              </a:rPr>
              <a:t>queue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15" dirty="0">
                <a:latin typeface="Alfios"/>
                <a:cs typeface="Alfios"/>
              </a:rPr>
              <a:t>2 </a:t>
            </a:r>
            <a:r>
              <a:rPr sz="2200" spc="-5" dirty="0">
                <a:latin typeface="Alfios"/>
                <a:cs typeface="Alfios"/>
              </a:rPr>
              <a:t>time</a:t>
            </a:r>
            <a:r>
              <a:rPr sz="2200" spc="-24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unit</a:t>
            </a:r>
            <a:endParaRPr sz="2200">
              <a:latin typeface="Alfios"/>
              <a:cs typeface="Alfios"/>
            </a:endParaRPr>
          </a:p>
          <a:p>
            <a:pPr marL="88900" marR="4400550" indent="-64135">
              <a:lnSpc>
                <a:spcPct val="112700"/>
              </a:lnSpc>
            </a:pP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5" dirty="0">
                <a:latin typeface="Alfios"/>
                <a:cs typeface="Alfios"/>
              </a:rPr>
              <a:t>it will </a:t>
            </a:r>
            <a:r>
              <a:rPr sz="2200" dirty="0">
                <a:latin typeface="Alfios"/>
                <a:cs typeface="Alfios"/>
              </a:rPr>
              <a:t>be </a:t>
            </a:r>
            <a:r>
              <a:rPr sz="2200" spc="-25" dirty="0">
                <a:latin typeface="Alfios"/>
                <a:cs typeface="Alfios"/>
              </a:rPr>
              <a:t>shifted to </a:t>
            </a:r>
            <a:r>
              <a:rPr sz="2200" spc="-20" dirty="0">
                <a:latin typeface="Alfios"/>
                <a:cs typeface="Alfios"/>
              </a:rPr>
              <a:t>2</a:t>
            </a:r>
            <a:r>
              <a:rPr sz="2175" spc="-30" baseline="24904" dirty="0">
                <a:latin typeface="Alfios"/>
                <a:cs typeface="Alfios"/>
              </a:rPr>
              <a:t>nd</a:t>
            </a:r>
            <a:r>
              <a:rPr sz="2175" spc="-225" baseline="24904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level  </a:t>
            </a:r>
            <a:r>
              <a:rPr sz="2200" spc="-35" dirty="0">
                <a:latin typeface="Alfios"/>
                <a:cs typeface="Alfios"/>
              </a:rPr>
              <a:t>ready </a:t>
            </a:r>
            <a:r>
              <a:rPr sz="2200" dirty="0">
                <a:latin typeface="Alfios"/>
                <a:cs typeface="Alfios"/>
              </a:rPr>
              <a:t>queue </a:t>
            </a:r>
            <a:r>
              <a:rPr sz="2200" spc="-9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2</a:t>
            </a:r>
            <a:r>
              <a:rPr sz="2175" spc="-30" baseline="24904" dirty="0">
                <a:latin typeface="Alfios"/>
                <a:cs typeface="Alfios"/>
              </a:rPr>
              <a:t>nd </a:t>
            </a:r>
            <a:r>
              <a:rPr sz="2200" spc="-15" dirty="0">
                <a:latin typeface="Alfios"/>
                <a:cs typeface="Alfios"/>
              </a:rPr>
              <a:t>level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queue</a:t>
            </a:r>
            <a:endParaRPr sz="2200">
              <a:latin typeface="Alfios"/>
              <a:cs typeface="Alfios"/>
            </a:endParaRPr>
          </a:p>
          <a:p>
            <a:pPr marL="25400" marR="4003040" indent="63500">
              <a:lnSpc>
                <a:spcPct val="112700"/>
              </a:lnSpc>
              <a:spcBef>
                <a:spcPts val="5"/>
              </a:spcBef>
            </a:pPr>
            <a:r>
              <a:rPr sz="2200" spc="-25" dirty="0">
                <a:latin typeface="Alfios"/>
                <a:cs typeface="Alfios"/>
              </a:rPr>
              <a:t>it will </a:t>
            </a:r>
            <a:r>
              <a:rPr sz="2200" spc="15" dirty="0">
                <a:latin typeface="Alfios"/>
                <a:cs typeface="Alfios"/>
              </a:rPr>
              <a:t>execute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15" dirty="0">
                <a:latin typeface="Alfios"/>
                <a:cs typeface="Alfios"/>
              </a:rPr>
              <a:t>4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35" dirty="0">
                <a:latin typeface="Alfios"/>
                <a:cs typeface="Alfios"/>
              </a:rPr>
              <a:t>units and  </a:t>
            </a:r>
            <a:r>
              <a:rPr sz="2200" spc="-25" dirty="0">
                <a:latin typeface="Alfios"/>
                <a:cs typeface="Alfios"/>
              </a:rPr>
              <a:t>it will </a:t>
            </a:r>
            <a:r>
              <a:rPr sz="2200" spc="-30" dirty="0">
                <a:latin typeface="Alfios"/>
                <a:cs typeface="Alfios"/>
              </a:rPr>
              <a:t>again </a:t>
            </a:r>
            <a:r>
              <a:rPr sz="2200" dirty="0">
                <a:latin typeface="Alfios"/>
                <a:cs typeface="Alfios"/>
              </a:rPr>
              <a:t>be </a:t>
            </a:r>
            <a:r>
              <a:rPr sz="2200" spc="-25" dirty="0">
                <a:latin typeface="Alfios"/>
                <a:cs typeface="Alfios"/>
              </a:rPr>
              <a:t>shifted to the</a:t>
            </a:r>
            <a:r>
              <a:rPr sz="2200" spc="114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3</a:t>
            </a:r>
            <a:r>
              <a:rPr sz="2175" spc="-7" baseline="24904" dirty="0">
                <a:latin typeface="Alfios"/>
                <a:cs typeface="Alfios"/>
              </a:rPr>
              <a:t>rd</a:t>
            </a:r>
            <a:endParaRPr sz="2175" baseline="24904">
              <a:latin typeface="Alfios"/>
              <a:cs typeface="Alfios"/>
            </a:endParaRPr>
          </a:p>
          <a:p>
            <a:pPr marL="25400">
              <a:lnSpc>
                <a:spcPct val="100000"/>
              </a:lnSpc>
              <a:spcBef>
                <a:spcPts val="340"/>
              </a:spcBef>
            </a:pPr>
            <a:r>
              <a:rPr sz="2200" spc="-15" dirty="0">
                <a:latin typeface="Alfios"/>
                <a:cs typeface="Alfios"/>
              </a:rPr>
              <a:t>level </a:t>
            </a:r>
            <a:r>
              <a:rPr sz="2200" spc="-35" dirty="0">
                <a:latin typeface="Alfios"/>
                <a:cs typeface="Alfios"/>
              </a:rPr>
              <a:t>ready </a:t>
            </a:r>
            <a:r>
              <a:rPr sz="2200" dirty="0">
                <a:latin typeface="Alfios"/>
                <a:cs typeface="Alfios"/>
              </a:rPr>
              <a:t>queue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0" dirty="0">
                <a:latin typeface="Alfios"/>
                <a:cs typeface="Alfios"/>
              </a:rPr>
              <a:t>so </a:t>
            </a:r>
            <a:r>
              <a:rPr sz="2200" spc="-60" dirty="0">
                <a:latin typeface="Alfios"/>
                <a:cs typeface="Alfios"/>
              </a:rPr>
              <a:t>on </a:t>
            </a:r>
            <a:r>
              <a:rPr sz="2200" spc="-35" dirty="0">
                <a:latin typeface="Alfios"/>
                <a:cs typeface="Alfios"/>
              </a:rPr>
              <a:t>until </a:t>
            </a:r>
            <a:r>
              <a:rPr sz="2200" spc="-25" dirty="0">
                <a:latin typeface="Alfios"/>
                <a:cs typeface="Alfios"/>
              </a:rPr>
              <a:t>it </a:t>
            </a:r>
            <a:r>
              <a:rPr sz="2200" spc="-5" dirty="0">
                <a:latin typeface="Alfios"/>
                <a:cs typeface="Alfios"/>
              </a:rPr>
              <a:t>completes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complete</a:t>
            </a:r>
            <a:r>
              <a:rPr sz="2200" spc="5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execution.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200" y="2362200"/>
            <a:ext cx="3574669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56667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spc="-105" dirty="0">
                <a:solidFill>
                  <a:srgbClr val="FF0000"/>
                </a:solidFill>
                <a:latin typeface="Trebuchet MS"/>
                <a:cs typeface="Trebuchet MS"/>
              </a:rPr>
              <a:t>6. 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Multilevel</a:t>
            </a:r>
            <a:r>
              <a:rPr sz="2700" spc="-787" baseline="64814" dirty="0"/>
              <a:t>ht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2700" spc="-787" baseline="64814" dirty="0"/>
              <a:t>tp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-787" baseline="64814" dirty="0"/>
              <a:t>s: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2700" spc="-787" baseline="64814" dirty="0"/>
              <a:t>//g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2700" spc="-787" baseline="64814" dirty="0"/>
              <a:t>en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700" spc="-787" baseline="64814" dirty="0"/>
              <a:t>uin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700" spc="-787" baseline="64814" dirty="0"/>
              <a:t>en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700" spc="-787" baseline="64814" dirty="0"/>
              <a:t>o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2700" spc="-787" baseline="64814" dirty="0"/>
              <a:t>tes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2700" spc="-787" baseline="64814" dirty="0"/>
              <a:t>.co</a:t>
            </a:r>
            <a:r>
              <a:rPr sz="3600" b="1" spc="-525" dirty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2700" spc="-787" baseline="64814" dirty="0"/>
              <a:t>m</a:t>
            </a:r>
            <a:r>
              <a:rPr sz="2700" spc="-232" baseline="64814" dirty="0"/>
              <a:t> </a:t>
            </a:r>
            <a:r>
              <a:rPr sz="3600" b="1" spc="-160" dirty="0">
                <a:solidFill>
                  <a:srgbClr val="FF0000"/>
                </a:solidFill>
                <a:latin typeface="Arial"/>
                <a:cs typeface="Arial"/>
              </a:rPr>
              <a:t>eue  </a:t>
            </a:r>
            <a:r>
              <a:rPr sz="3600" b="1" spc="-260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6700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0" dirty="0">
                <a:solidFill>
                  <a:srgbClr val="FF0000"/>
                </a:solidFill>
                <a:latin typeface="Trebuchet MS"/>
                <a:cs typeface="Trebuchet MS"/>
              </a:rPr>
              <a:t>6. </a:t>
            </a:r>
            <a:r>
              <a:rPr sz="4000" b="1" spc="-200" dirty="0">
                <a:solidFill>
                  <a:srgbClr val="FF0000"/>
                </a:solidFill>
                <a:latin typeface="Arial"/>
                <a:cs typeface="Arial"/>
              </a:rPr>
              <a:t>Multilevel </a:t>
            </a: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Queue</a:t>
            </a:r>
            <a:r>
              <a:rPr sz="4000" b="1" spc="-3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14920" cy="4294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  <a:tabLst>
                <a:tab pos="286385" algn="l"/>
                <a:tab pos="814069" algn="l"/>
                <a:tab pos="1207770" algn="l"/>
                <a:tab pos="1854200" algn="l"/>
                <a:tab pos="2211070" algn="l"/>
                <a:tab pos="2619375" algn="l"/>
                <a:tab pos="3710940" algn="l"/>
                <a:tab pos="4088765" algn="l"/>
                <a:tab pos="4360545" algn="l"/>
                <a:tab pos="5615940" algn="l"/>
                <a:tab pos="6436360" algn="l"/>
              </a:tabLst>
            </a:pPr>
            <a:r>
              <a:rPr sz="2050" spc="-545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400" spc="-55" dirty="0">
                <a:latin typeface="Alfios"/>
                <a:cs typeface="Alfios"/>
              </a:rPr>
              <a:t>L</a:t>
            </a:r>
            <a:r>
              <a:rPr sz="2400" spc="-30" dirty="0">
                <a:latin typeface="Alfios"/>
                <a:cs typeface="Alfios"/>
              </a:rPr>
              <a:t>e</a:t>
            </a:r>
            <a:r>
              <a:rPr sz="2400" spc="-10" dirty="0">
                <a:latin typeface="Alfios"/>
                <a:cs typeface="Alfios"/>
              </a:rPr>
              <a:t>t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us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0" dirty="0">
                <a:latin typeface="Alfios"/>
                <a:cs typeface="Alfios"/>
              </a:rPr>
              <a:t>loo</a:t>
            </a:r>
            <a:r>
              <a:rPr sz="2400" spc="-135" dirty="0">
                <a:latin typeface="Alfios"/>
                <a:cs typeface="Alfios"/>
              </a:rPr>
              <a:t>k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0" dirty="0">
                <a:latin typeface="Alfios"/>
                <a:cs typeface="Alfios"/>
              </a:rPr>
              <a:t>a</a:t>
            </a:r>
            <a:r>
              <a:rPr sz="2400" spc="-20" dirty="0">
                <a:latin typeface="Alfios"/>
                <a:cs typeface="Alfios"/>
              </a:rPr>
              <a:t>t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0" dirty="0">
                <a:latin typeface="Alfios"/>
                <a:cs typeface="Alfios"/>
              </a:rPr>
              <a:t>an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25" dirty="0">
                <a:latin typeface="Alfios"/>
                <a:cs typeface="Alfios"/>
              </a:rPr>
              <a:t>xam</a:t>
            </a:r>
            <a:r>
              <a:rPr sz="2400" spc="-50" dirty="0">
                <a:latin typeface="Alfios"/>
                <a:cs typeface="Alfios"/>
              </a:rPr>
              <a:t>p</a:t>
            </a:r>
            <a:r>
              <a:rPr sz="2400" spc="10" dirty="0">
                <a:latin typeface="Alfios"/>
                <a:cs typeface="Alfios"/>
              </a:rPr>
              <a:t>l</a:t>
            </a:r>
            <a:r>
              <a:rPr sz="2400" spc="30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5" dirty="0">
                <a:latin typeface="Alfios"/>
                <a:cs typeface="Alfios"/>
              </a:rPr>
              <a:t>m</a:t>
            </a:r>
            <a:r>
              <a:rPr sz="2400" spc="-70" dirty="0">
                <a:latin typeface="Alfios"/>
                <a:cs typeface="Alfios"/>
              </a:rPr>
              <a:t>u</a:t>
            </a:r>
            <a:r>
              <a:rPr sz="2400" spc="-10" dirty="0">
                <a:latin typeface="Alfios"/>
                <a:cs typeface="Alfios"/>
              </a:rPr>
              <a:t>ltil</a:t>
            </a:r>
            <a:r>
              <a:rPr sz="2400" spc="-50" dirty="0">
                <a:latin typeface="Alfios"/>
                <a:cs typeface="Alfios"/>
              </a:rPr>
              <a:t>e</a:t>
            </a:r>
            <a:r>
              <a:rPr sz="2400" spc="-114" dirty="0">
                <a:latin typeface="Alfios"/>
                <a:cs typeface="Alfios"/>
              </a:rPr>
              <a:t>v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20" dirty="0">
                <a:latin typeface="Alfios"/>
                <a:cs typeface="Alfios"/>
              </a:rPr>
              <a:t>l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0" dirty="0">
                <a:latin typeface="Alfios"/>
                <a:cs typeface="Alfios"/>
              </a:rPr>
              <a:t>q</a:t>
            </a:r>
            <a:r>
              <a:rPr sz="2400" spc="-55" dirty="0">
                <a:latin typeface="Alfios"/>
                <a:cs typeface="Alfios"/>
              </a:rPr>
              <a:t>u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10" dirty="0">
                <a:latin typeface="Alfios"/>
                <a:cs typeface="Alfios"/>
              </a:rPr>
              <a:t>ue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5" dirty="0">
                <a:latin typeface="Alfios"/>
                <a:cs typeface="Alfios"/>
              </a:rPr>
              <a:t>s</a:t>
            </a:r>
            <a:r>
              <a:rPr sz="2400" spc="30" dirty="0">
                <a:latin typeface="Alfios"/>
                <a:cs typeface="Alfios"/>
              </a:rPr>
              <a:t>c</a:t>
            </a:r>
            <a:r>
              <a:rPr sz="2400" spc="-40" dirty="0">
                <a:latin typeface="Alfios"/>
                <a:cs typeface="Alfios"/>
              </a:rPr>
              <a:t>h</a:t>
            </a:r>
            <a:r>
              <a:rPr sz="2400" spc="-20" dirty="0">
                <a:latin typeface="Alfios"/>
                <a:cs typeface="Alfios"/>
              </a:rPr>
              <a:t>e</a:t>
            </a:r>
            <a:r>
              <a:rPr sz="2400" spc="-30" dirty="0">
                <a:latin typeface="Alfios"/>
                <a:cs typeface="Alfios"/>
              </a:rPr>
              <a:t>d</a:t>
            </a:r>
            <a:r>
              <a:rPr sz="2400" spc="-25" dirty="0">
                <a:latin typeface="Alfios"/>
                <a:cs typeface="Alfios"/>
              </a:rPr>
              <a:t>u</a:t>
            </a:r>
            <a:r>
              <a:rPr sz="2400" spc="-45" dirty="0">
                <a:latin typeface="Alfios"/>
                <a:cs typeface="Alfios"/>
              </a:rPr>
              <a:t>li</a:t>
            </a:r>
            <a:r>
              <a:rPr sz="2400" spc="-75" dirty="0">
                <a:latin typeface="Alfios"/>
                <a:cs typeface="Alfios"/>
              </a:rPr>
              <a:t>n</a:t>
            </a:r>
            <a:r>
              <a:rPr sz="2400" spc="10" dirty="0">
                <a:latin typeface="Alfios"/>
                <a:cs typeface="Alfios"/>
              </a:rPr>
              <a:t>g  </a:t>
            </a:r>
            <a:r>
              <a:rPr sz="2400" spc="-35" dirty="0">
                <a:latin typeface="Alfios"/>
                <a:cs typeface="Alfios"/>
              </a:rPr>
              <a:t>algorithm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35" dirty="0">
                <a:latin typeface="Alfios"/>
                <a:cs typeface="Alfios"/>
              </a:rPr>
              <a:t>five </a:t>
            </a:r>
            <a:r>
              <a:rPr sz="2400" spc="15" dirty="0">
                <a:latin typeface="Alfios"/>
                <a:cs typeface="Alfios"/>
              </a:rPr>
              <a:t>queues,</a:t>
            </a:r>
            <a:r>
              <a:rPr sz="2400" spc="-4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listed </a:t>
            </a:r>
            <a:r>
              <a:rPr sz="2400" spc="-30" dirty="0">
                <a:latin typeface="Alfios"/>
                <a:cs typeface="Alfios"/>
              </a:rPr>
              <a:t>below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order </a:t>
            </a:r>
            <a:r>
              <a:rPr sz="2400" spc="-50" dirty="0">
                <a:latin typeface="Alfios"/>
                <a:cs typeface="Alfios"/>
              </a:rPr>
              <a:t>of priority.</a:t>
            </a:r>
            <a:endParaRPr sz="2400">
              <a:latin typeface="Alfios"/>
              <a:cs typeface="Alfios"/>
            </a:endParaRPr>
          </a:p>
          <a:p>
            <a:pPr marL="12700" marR="4269105">
              <a:lnSpc>
                <a:spcPct val="120900"/>
              </a:lnSpc>
            </a:pPr>
            <a:r>
              <a:rPr sz="2400" spc="-20" dirty="0">
                <a:latin typeface="Alfios"/>
                <a:cs typeface="Alfios"/>
              </a:rPr>
              <a:t>1.System </a:t>
            </a:r>
            <a:r>
              <a:rPr sz="2400" spc="-5" dirty="0">
                <a:latin typeface="Alfios"/>
                <a:cs typeface="Alfios"/>
              </a:rPr>
              <a:t>processes  </a:t>
            </a:r>
            <a:r>
              <a:rPr sz="2400" spc="-20" dirty="0">
                <a:latin typeface="Alfios"/>
                <a:cs typeface="Alfios"/>
              </a:rPr>
              <a:t>2.Interactive </a:t>
            </a:r>
            <a:r>
              <a:rPr sz="2400" spc="-5" dirty="0">
                <a:latin typeface="Alfios"/>
                <a:cs typeface="Alfios"/>
              </a:rPr>
              <a:t>processes  </a:t>
            </a:r>
            <a:r>
              <a:rPr sz="2400" spc="-20" dirty="0">
                <a:latin typeface="Alfios"/>
                <a:cs typeface="Alfios"/>
              </a:rPr>
              <a:t>3.Interactive </a:t>
            </a:r>
            <a:r>
              <a:rPr sz="2400" spc="-15" dirty="0">
                <a:latin typeface="Alfios"/>
                <a:cs typeface="Alfios"/>
              </a:rPr>
              <a:t>editing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processes  </a:t>
            </a:r>
            <a:r>
              <a:rPr sz="2400" spc="-30" dirty="0">
                <a:latin typeface="Alfios"/>
                <a:cs typeface="Alfios"/>
              </a:rPr>
              <a:t>4.Batch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processes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spc="-10" dirty="0">
                <a:latin typeface="Alfios"/>
                <a:cs typeface="Alfios"/>
              </a:rPr>
              <a:t>5.Student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processes</a:t>
            </a:r>
            <a:endParaRPr sz="2400">
              <a:latin typeface="Alfios"/>
              <a:cs typeface="Alfios"/>
            </a:endParaRPr>
          </a:p>
          <a:p>
            <a:pPr marL="12700" marR="4570095">
              <a:lnSpc>
                <a:spcPct val="120900"/>
              </a:lnSpc>
              <a:tabLst>
                <a:tab pos="286385" algn="l"/>
              </a:tabLst>
            </a:pPr>
            <a:r>
              <a:rPr sz="2050" spc="-545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400" spc="-75" dirty="0">
                <a:latin typeface="Alfios"/>
                <a:cs typeface="Alfios"/>
              </a:rPr>
              <a:t>Each </a:t>
            </a:r>
            <a:r>
              <a:rPr sz="2400" spc="5" dirty="0">
                <a:latin typeface="Alfios"/>
                <a:cs typeface="Alfios"/>
              </a:rPr>
              <a:t>queue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-20" dirty="0">
                <a:latin typeface="Alfios"/>
                <a:cs typeface="Alfios"/>
              </a:rPr>
              <a:t>absolute 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50" dirty="0">
                <a:latin typeface="Alfios"/>
                <a:cs typeface="Alfios"/>
              </a:rPr>
              <a:t>over </a:t>
            </a:r>
            <a:r>
              <a:rPr sz="2400" spc="-45" dirty="0">
                <a:latin typeface="Alfios"/>
                <a:cs typeface="Alfios"/>
              </a:rPr>
              <a:t>lower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priority  </a:t>
            </a:r>
            <a:r>
              <a:rPr sz="2400" spc="10" dirty="0">
                <a:latin typeface="Alfios"/>
                <a:cs typeface="Alfios"/>
              </a:rPr>
              <a:t>queues.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9021" y="2736086"/>
            <a:ext cx="3929534" cy="31054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8889" y="1447800"/>
            <a:ext cx="6043422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6700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0" dirty="0">
                <a:solidFill>
                  <a:srgbClr val="FF0000"/>
                </a:solidFill>
                <a:latin typeface="Trebuchet MS"/>
                <a:cs typeface="Trebuchet MS"/>
              </a:rPr>
              <a:t>6. </a:t>
            </a:r>
            <a:r>
              <a:rPr sz="4000" b="1" spc="-200" dirty="0">
                <a:solidFill>
                  <a:srgbClr val="FF0000"/>
                </a:solidFill>
                <a:latin typeface="Arial"/>
                <a:cs typeface="Arial"/>
              </a:rPr>
              <a:t>Multilevel </a:t>
            </a: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Queue</a:t>
            </a:r>
            <a:r>
              <a:rPr sz="4000" b="1" spc="-3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280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870" y="702971"/>
            <a:ext cx="8448544" cy="1742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8751" y="3547457"/>
            <a:ext cx="7098952" cy="211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540" y="2959100"/>
            <a:ext cx="110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940" y="970148"/>
            <a:ext cx="8285731" cy="1715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6304" y="3657549"/>
            <a:ext cx="7249159" cy="3010535"/>
            <a:chOff x="146304" y="3657549"/>
            <a:chExt cx="7249159" cy="3010535"/>
          </a:xfrm>
        </p:grpSpPr>
        <p:sp>
          <p:nvSpPr>
            <p:cNvPr id="5" name="object 5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657549"/>
              <a:ext cx="6938136" cy="2695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540" y="2959100"/>
            <a:ext cx="110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647" y="889223"/>
            <a:ext cx="8463562" cy="1377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8187" y="3962349"/>
            <a:ext cx="6650517" cy="1798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540" y="2959100"/>
            <a:ext cx="110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62000"/>
            <a:ext cx="8749030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34231" y="3200438"/>
            <a:ext cx="5258009" cy="2576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3974" y="2709494"/>
            <a:ext cx="1101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086" y="737049"/>
            <a:ext cx="8468991" cy="1396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2303106"/>
            <a:ext cx="7019639" cy="3731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3974" y="1667332"/>
            <a:ext cx="1101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66280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-165" dirty="0">
                <a:solidFill>
                  <a:srgbClr val="696363"/>
                </a:solidFill>
                <a:latin typeface="Trebuchet MS"/>
                <a:cs typeface="Trebuchet MS"/>
              </a:rPr>
              <a:t>Control</a:t>
            </a:r>
            <a:r>
              <a:rPr sz="4000" spc="-56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Block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9525" cy="423227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286385" marR="5080" indent="-274320" algn="just">
              <a:lnSpc>
                <a:spcPct val="80000"/>
              </a:lnSpc>
              <a:spcBef>
                <a:spcPts val="63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20" dirty="0">
                <a:latin typeface="Alfios"/>
                <a:cs typeface="Alfios"/>
              </a:rPr>
              <a:t>While creating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35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operating </a:t>
            </a:r>
            <a:r>
              <a:rPr sz="2200" spc="-20" dirty="0">
                <a:latin typeface="Alfios"/>
                <a:cs typeface="Alfios"/>
              </a:rPr>
              <a:t>system </a:t>
            </a:r>
            <a:r>
              <a:rPr sz="2200" spc="-15" dirty="0">
                <a:latin typeface="Alfios"/>
                <a:cs typeface="Alfios"/>
              </a:rPr>
              <a:t>performs </a:t>
            </a:r>
            <a:r>
              <a:rPr sz="2200" spc="-50" dirty="0">
                <a:latin typeface="Alfios"/>
                <a:cs typeface="Alfios"/>
              </a:rPr>
              <a:t>several  </a:t>
            </a:r>
            <a:r>
              <a:rPr sz="2200" spc="-20" dirty="0">
                <a:latin typeface="Alfios"/>
                <a:cs typeface="Alfios"/>
              </a:rPr>
              <a:t>operations. </a:t>
            </a:r>
            <a:r>
              <a:rPr sz="2200" spc="-235" dirty="0">
                <a:latin typeface="Alfios"/>
                <a:cs typeface="Alfios"/>
              </a:rPr>
              <a:t>To </a:t>
            </a:r>
            <a:r>
              <a:rPr sz="2200" spc="-40" dirty="0">
                <a:latin typeface="Alfios"/>
                <a:cs typeface="Alfios"/>
              </a:rPr>
              <a:t>identify </a:t>
            </a:r>
            <a:r>
              <a:rPr sz="2200" spc="-5" dirty="0">
                <a:latin typeface="Alfios"/>
                <a:cs typeface="Alfios"/>
              </a:rPr>
              <a:t>these </a:t>
            </a:r>
            <a:r>
              <a:rPr sz="2200" dirty="0">
                <a:latin typeface="Alfios"/>
                <a:cs typeface="Alfios"/>
              </a:rPr>
              <a:t>process, </a:t>
            </a:r>
            <a:r>
              <a:rPr sz="2200" spc="-25" dirty="0">
                <a:latin typeface="Alfios"/>
                <a:cs typeface="Alfios"/>
              </a:rPr>
              <a:t>it </a:t>
            </a:r>
            <a:r>
              <a:rPr sz="2200" spc="-35" dirty="0">
                <a:latin typeface="Alfios"/>
                <a:cs typeface="Alfios"/>
              </a:rPr>
              <a:t>must </a:t>
            </a:r>
            <a:r>
              <a:rPr sz="2200" spc="-40" dirty="0">
                <a:latin typeface="Alfios"/>
                <a:cs typeface="Alfios"/>
              </a:rPr>
              <a:t>identify </a:t>
            </a:r>
            <a:r>
              <a:rPr sz="2200" spc="-15" dirty="0">
                <a:latin typeface="Alfios"/>
                <a:cs typeface="Alfios"/>
              </a:rPr>
              <a:t>each </a:t>
            </a:r>
            <a:r>
              <a:rPr sz="2200" dirty="0">
                <a:latin typeface="Alfios"/>
                <a:cs typeface="Alfios"/>
              </a:rPr>
              <a:t>process,  </a:t>
            </a:r>
            <a:r>
              <a:rPr sz="2200" spc="-20" dirty="0">
                <a:latin typeface="Alfios"/>
                <a:cs typeface="Alfios"/>
              </a:rPr>
              <a:t>hence </a:t>
            </a:r>
            <a:r>
              <a:rPr sz="2200" spc="-25" dirty="0">
                <a:latin typeface="Alfios"/>
                <a:cs typeface="Alfios"/>
              </a:rPr>
              <a:t>it </a:t>
            </a:r>
            <a:r>
              <a:rPr sz="2200" spc="-20" dirty="0">
                <a:latin typeface="Alfios"/>
                <a:cs typeface="Alfios"/>
              </a:rPr>
              <a:t>assigns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30" dirty="0">
                <a:latin typeface="Alfios"/>
                <a:cs typeface="Alfios"/>
              </a:rPr>
              <a:t>identification </a:t>
            </a:r>
            <a:r>
              <a:rPr sz="2200" spc="-35" dirty="0">
                <a:latin typeface="Alfios"/>
                <a:cs typeface="Alfios"/>
              </a:rPr>
              <a:t>number </a:t>
            </a:r>
            <a:r>
              <a:rPr sz="2200" spc="-70" dirty="0">
                <a:latin typeface="Alfios"/>
                <a:cs typeface="Alfios"/>
              </a:rPr>
              <a:t>(PID)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10" dirty="0">
                <a:latin typeface="Alfios"/>
                <a:cs typeface="Alfios"/>
              </a:rPr>
              <a:t>each</a:t>
            </a:r>
            <a:r>
              <a:rPr sz="2200" spc="-29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process.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10" dirty="0">
                <a:latin typeface="Alfios"/>
                <a:cs typeface="Alfios"/>
              </a:rPr>
              <a:t>As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operating system </a:t>
            </a:r>
            <a:r>
              <a:rPr sz="2200" spc="-15" dirty="0">
                <a:latin typeface="Alfios"/>
                <a:cs typeface="Alfios"/>
              </a:rPr>
              <a:t>supports </a:t>
            </a:r>
            <a:r>
              <a:rPr sz="2200" spc="-20" dirty="0">
                <a:latin typeface="Alfios"/>
                <a:cs typeface="Alfios"/>
              </a:rPr>
              <a:t>multi-programming, </a:t>
            </a:r>
            <a:r>
              <a:rPr sz="2200" spc="-40" dirty="0">
                <a:latin typeface="Alfios"/>
                <a:cs typeface="Alfios"/>
              </a:rPr>
              <a:t>it </a:t>
            </a:r>
            <a:r>
              <a:rPr sz="2200" dirty="0">
                <a:latin typeface="Alfios"/>
                <a:cs typeface="Alfios"/>
              </a:rPr>
              <a:t>needs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225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keep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25" dirty="0">
                <a:latin typeface="Alfios"/>
                <a:cs typeface="Alfios"/>
              </a:rPr>
              <a:t>track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all </a:t>
            </a:r>
            <a:r>
              <a:rPr sz="2200" spc="-25" dirty="0">
                <a:latin typeface="Alfios"/>
                <a:cs typeface="Alfios"/>
              </a:rPr>
              <a:t>the</a:t>
            </a:r>
            <a:r>
              <a:rPr sz="2200" spc="-190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processes.</a:t>
            </a:r>
            <a:endParaRPr sz="2200">
              <a:latin typeface="Alfios"/>
              <a:cs typeface="Alfios"/>
            </a:endParaRPr>
          </a:p>
          <a:p>
            <a:pPr marL="286385" marR="12065" indent="-274320" algn="just">
              <a:lnSpc>
                <a:spcPts val="2110"/>
              </a:lnSpc>
              <a:spcBef>
                <a:spcPts val="58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14" dirty="0">
                <a:latin typeface="Alfios"/>
                <a:cs typeface="Alfios"/>
              </a:rPr>
              <a:t>For </a:t>
            </a:r>
            <a:r>
              <a:rPr sz="2200" spc="-45" dirty="0">
                <a:latin typeface="Alfios"/>
                <a:cs typeface="Alfios"/>
              </a:rPr>
              <a:t>this </a:t>
            </a:r>
            <a:r>
              <a:rPr sz="2200" spc="-20" dirty="0">
                <a:latin typeface="Alfios"/>
                <a:cs typeface="Alfios"/>
              </a:rPr>
              <a:t>task,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5" dirty="0">
                <a:latin typeface="Alfios"/>
                <a:cs typeface="Alfios"/>
              </a:rPr>
              <a:t>process </a:t>
            </a:r>
            <a:r>
              <a:rPr sz="2200" spc="-35" dirty="0">
                <a:latin typeface="Alfios"/>
                <a:cs typeface="Alfios"/>
              </a:rPr>
              <a:t>control </a:t>
            </a:r>
            <a:r>
              <a:rPr sz="2200" spc="-45" dirty="0">
                <a:latin typeface="Alfios"/>
                <a:cs typeface="Alfios"/>
              </a:rPr>
              <a:t>block </a:t>
            </a:r>
            <a:r>
              <a:rPr sz="2200" spc="-80" dirty="0">
                <a:latin typeface="Alfios"/>
                <a:cs typeface="Alfios"/>
              </a:rPr>
              <a:t>(PCB)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dirty="0">
                <a:latin typeface="Alfios"/>
                <a:cs typeface="Alfios"/>
              </a:rPr>
              <a:t>used </a:t>
            </a:r>
            <a:r>
              <a:rPr sz="2200" spc="-35" dirty="0">
                <a:latin typeface="Alfios"/>
                <a:cs typeface="Alfios"/>
              </a:rPr>
              <a:t>to </a:t>
            </a:r>
            <a:r>
              <a:rPr sz="2200" spc="-25" dirty="0">
                <a:latin typeface="Alfios"/>
                <a:cs typeface="Alfios"/>
              </a:rPr>
              <a:t>track </a:t>
            </a:r>
            <a:r>
              <a:rPr sz="2200" spc="-130" dirty="0">
                <a:latin typeface="Alfios"/>
                <a:cs typeface="Alfios"/>
              </a:rPr>
              <a:t>the  </a:t>
            </a:r>
            <a:r>
              <a:rPr sz="2200" spc="-20" dirty="0">
                <a:latin typeface="Alfios"/>
                <a:cs typeface="Alfios"/>
              </a:rPr>
              <a:t>process’s </a:t>
            </a:r>
            <a:r>
              <a:rPr sz="2200" spc="-10" dirty="0">
                <a:latin typeface="Alfios"/>
                <a:cs typeface="Alfios"/>
              </a:rPr>
              <a:t>execution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status.</a:t>
            </a:r>
            <a:endParaRPr sz="220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2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60" dirty="0">
                <a:latin typeface="Alfios"/>
                <a:cs typeface="Alfios"/>
              </a:rPr>
              <a:t>Each </a:t>
            </a:r>
            <a:r>
              <a:rPr sz="2200" spc="-45" dirty="0">
                <a:latin typeface="Alfios"/>
                <a:cs typeface="Alfios"/>
              </a:rPr>
              <a:t>block of </a:t>
            </a:r>
            <a:r>
              <a:rPr sz="2200" spc="-40" dirty="0">
                <a:latin typeface="Alfios"/>
                <a:cs typeface="Alfios"/>
              </a:rPr>
              <a:t>memory </a:t>
            </a:r>
            <a:r>
              <a:rPr sz="2200" spc="-35" dirty="0">
                <a:latin typeface="Alfios"/>
                <a:cs typeface="Alfios"/>
              </a:rPr>
              <a:t>contains </a:t>
            </a:r>
            <a:r>
              <a:rPr sz="2200" spc="-40" dirty="0">
                <a:latin typeface="Alfios"/>
                <a:cs typeface="Alfios"/>
              </a:rPr>
              <a:t>information </a:t>
            </a:r>
            <a:r>
              <a:rPr sz="2200" spc="-35" dirty="0">
                <a:latin typeface="Alfios"/>
                <a:cs typeface="Alfios"/>
              </a:rPr>
              <a:t>about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5" dirty="0">
                <a:latin typeface="Alfios"/>
                <a:cs typeface="Alfios"/>
              </a:rPr>
              <a:t>process </a:t>
            </a:r>
            <a:r>
              <a:rPr sz="2200" spc="-45" dirty="0">
                <a:latin typeface="Alfios"/>
                <a:cs typeface="Alfios"/>
              </a:rPr>
              <a:t>state,  </a:t>
            </a:r>
            <a:r>
              <a:rPr sz="2200" spc="-25" dirty="0">
                <a:latin typeface="Alfios"/>
                <a:cs typeface="Alfios"/>
              </a:rPr>
              <a:t>program </a:t>
            </a:r>
            <a:r>
              <a:rPr sz="2200" spc="-30" dirty="0">
                <a:latin typeface="Alfios"/>
                <a:cs typeface="Alfios"/>
              </a:rPr>
              <a:t>counter, </a:t>
            </a:r>
            <a:r>
              <a:rPr sz="2200" spc="-25" dirty="0">
                <a:latin typeface="Alfios"/>
                <a:cs typeface="Alfios"/>
              </a:rPr>
              <a:t>stack </a:t>
            </a:r>
            <a:r>
              <a:rPr sz="2200" spc="-40" dirty="0">
                <a:latin typeface="Alfios"/>
                <a:cs typeface="Alfios"/>
              </a:rPr>
              <a:t>pointer, </a:t>
            </a:r>
            <a:r>
              <a:rPr sz="2200" spc="-20" dirty="0">
                <a:latin typeface="Alfios"/>
                <a:cs typeface="Alfios"/>
              </a:rPr>
              <a:t>status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10" dirty="0">
                <a:latin typeface="Alfios"/>
                <a:cs typeface="Alfios"/>
              </a:rPr>
              <a:t>opened </a:t>
            </a:r>
            <a:r>
              <a:rPr sz="2200" spc="5" dirty="0">
                <a:latin typeface="Alfios"/>
                <a:cs typeface="Alfios"/>
              </a:rPr>
              <a:t>files, </a:t>
            </a:r>
            <a:r>
              <a:rPr sz="2200" spc="-20" dirty="0">
                <a:latin typeface="Alfios"/>
                <a:cs typeface="Alfios"/>
              </a:rPr>
              <a:t>scheduling  algorithms,</a:t>
            </a:r>
            <a:r>
              <a:rPr sz="2200" spc="-180" dirty="0">
                <a:latin typeface="Alfios"/>
                <a:cs typeface="Alfios"/>
              </a:rPr>
              <a:t> </a:t>
            </a:r>
            <a:r>
              <a:rPr sz="2200" spc="30" dirty="0">
                <a:latin typeface="Alfios"/>
                <a:cs typeface="Alfios"/>
              </a:rPr>
              <a:t>etc.</a:t>
            </a:r>
            <a:endParaRPr sz="2200">
              <a:latin typeface="Alfios"/>
              <a:cs typeface="Alfios"/>
            </a:endParaRPr>
          </a:p>
          <a:p>
            <a:pPr marL="286385" marR="15240" indent="-274320" algn="just">
              <a:lnSpc>
                <a:spcPts val="2110"/>
              </a:lnSpc>
              <a:spcBef>
                <a:spcPts val="58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85" dirty="0">
                <a:latin typeface="Alfios"/>
                <a:cs typeface="Alfios"/>
              </a:rPr>
              <a:t>All </a:t>
            </a:r>
            <a:r>
              <a:rPr sz="2200" spc="-10" dirty="0">
                <a:latin typeface="Alfios"/>
                <a:cs typeface="Alfios"/>
              </a:rPr>
              <a:t>these </a:t>
            </a:r>
            <a:r>
              <a:rPr sz="2200" spc="-40" dirty="0">
                <a:latin typeface="Alfios"/>
                <a:cs typeface="Alfios"/>
              </a:rPr>
              <a:t>information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20" dirty="0">
                <a:latin typeface="Alfios"/>
                <a:cs typeface="Alfios"/>
              </a:rPr>
              <a:t>required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30" dirty="0">
                <a:latin typeface="Alfios"/>
                <a:cs typeface="Alfios"/>
              </a:rPr>
              <a:t>must </a:t>
            </a:r>
            <a:r>
              <a:rPr sz="2200" spc="-5" dirty="0">
                <a:latin typeface="Alfios"/>
                <a:cs typeface="Alfios"/>
              </a:rPr>
              <a:t>be </a:t>
            </a:r>
            <a:r>
              <a:rPr sz="2200" spc="-35" dirty="0">
                <a:latin typeface="Alfios"/>
                <a:cs typeface="Alfios"/>
              </a:rPr>
              <a:t>saved </a:t>
            </a:r>
            <a:r>
              <a:rPr sz="2200" spc="-45" dirty="0">
                <a:latin typeface="Alfios"/>
                <a:cs typeface="Alfios"/>
              </a:rPr>
              <a:t>when </a:t>
            </a:r>
            <a:r>
              <a:rPr sz="2200" spc="-3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175" dirty="0">
                <a:latin typeface="Alfios"/>
                <a:cs typeface="Alfios"/>
              </a:rPr>
              <a:t>is  </a:t>
            </a:r>
            <a:r>
              <a:rPr sz="2200" spc="-20" dirty="0">
                <a:latin typeface="Alfios"/>
                <a:cs typeface="Alfios"/>
              </a:rPr>
              <a:t>switched </a:t>
            </a:r>
            <a:r>
              <a:rPr sz="2200" spc="-45" dirty="0">
                <a:latin typeface="Alfios"/>
                <a:cs typeface="Alfios"/>
              </a:rPr>
              <a:t>from </a:t>
            </a:r>
            <a:r>
              <a:rPr sz="2200" spc="-20" dirty="0">
                <a:latin typeface="Alfios"/>
                <a:cs typeface="Alfios"/>
              </a:rPr>
              <a:t>one </a:t>
            </a:r>
            <a:r>
              <a:rPr sz="2200" dirty="0">
                <a:latin typeface="Alfios"/>
                <a:cs typeface="Alfios"/>
              </a:rPr>
              <a:t>state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-25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another.</a:t>
            </a:r>
            <a:endParaRPr sz="220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9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35" dirty="0">
                <a:latin typeface="Alfios"/>
                <a:cs typeface="Alfios"/>
              </a:rPr>
              <a:t>When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5" dirty="0">
                <a:latin typeface="Alfios"/>
                <a:cs typeface="Alfios"/>
              </a:rPr>
              <a:t>made </a:t>
            </a:r>
            <a:r>
              <a:rPr sz="2200" spc="-35" dirty="0">
                <a:latin typeface="Alfios"/>
                <a:cs typeface="Alfios"/>
              </a:rPr>
              <a:t>transitions </a:t>
            </a:r>
            <a:r>
              <a:rPr sz="2200" spc="-45" dirty="0">
                <a:latin typeface="Alfios"/>
                <a:cs typeface="Alfios"/>
              </a:rPr>
              <a:t>from </a:t>
            </a:r>
            <a:r>
              <a:rPr sz="2200" spc="-20" dirty="0">
                <a:latin typeface="Alfios"/>
                <a:cs typeface="Alfios"/>
              </a:rPr>
              <a:t>one </a:t>
            </a:r>
            <a:r>
              <a:rPr sz="2200" spc="-5" dirty="0">
                <a:latin typeface="Alfios"/>
                <a:cs typeface="Alfios"/>
              </a:rPr>
              <a:t>state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50" dirty="0">
                <a:latin typeface="Alfios"/>
                <a:cs typeface="Alfios"/>
              </a:rPr>
              <a:t>another,</a:t>
            </a:r>
            <a:r>
              <a:rPr sz="2200" spc="180" dirty="0">
                <a:latin typeface="Alfios"/>
                <a:cs typeface="Alfios"/>
              </a:rPr>
              <a:t> </a:t>
            </a:r>
            <a:r>
              <a:rPr sz="2200" spc="-85" dirty="0">
                <a:latin typeface="Alfios"/>
                <a:cs typeface="Alfios"/>
              </a:rPr>
              <a:t>the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25" dirty="0">
                <a:latin typeface="Alfios"/>
                <a:cs typeface="Alfios"/>
              </a:rPr>
              <a:t>operating </a:t>
            </a:r>
            <a:r>
              <a:rPr sz="2200" spc="-20" dirty="0">
                <a:latin typeface="Alfios"/>
                <a:cs typeface="Alfios"/>
              </a:rPr>
              <a:t>system </a:t>
            </a:r>
            <a:r>
              <a:rPr sz="2200" spc="-30" dirty="0">
                <a:latin typeface="Alfios"/>
                <a:cs typeface="Alfios"/>
              </a:rPr>
              <a:t>must </a:t>
            </a:r>
            <a:r>
              <a:rPr sz="2200" spc="-15" dirty="0">
                <a:latin typeface="Alfios"/>
                <a:cs typeface="Alfios"/>
              </a:rPr>
              <a:t>update </a:t>
            </a:r>
            <a:r>
              <a:rPr sz="2200" spc="-40" dirty="0">
                <a:latin typeface="Alfios"/>
                <a:cs typeface="Alfios"/>
              </a:rPr>
              <a:t>information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the process’s</a:t>
            </a:r>
            <a:r>
              <a:rPr sz="2200" spc="-335" dirty="0">
                <a:latin typeface="Alfios"/>
                <a:cs typeface="Alfios"/>
              </a:rPr>
              <a:t> </a:t>
            </a:r>
            <a:r>
              <a:rPr sz="2200" spc="-85" dirty="0">
                <a:latin typeface="Alfios"/>
                <a:cs typeface="Alfios"/>
              </a:rPr>
              <a:t>PCB.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1339" y="831614"/>
            <a:ext cx="8101470" cy="2749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2789" y="3739470"/>
            <a:ext cx="6855629" cy="2210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3974" y="3111500"/>
            <a:ext cx="1101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5" dirty="0">
                <a:latin typeface="Alfios"/>
                <a:cs typeface="Alfios"/>
              </a:rPr>
              <a:t>Solution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2459" y="3178632"/>
            <a:ext cx="6911362" cy="2398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0392" y="1185582"/>
            <a:ext cx="8147847" cy="3622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8252" y="1255477"/>
            <a:ext cx="5511317" cy="10988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0578" y="3858410"/>
            <a:ext cx="8469703" cy="1247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1764" y="1066800"/>
            <a:ext cx="7876301" cy="2125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1809" y="3888770"/>
            <a:ext cx="6698356" cy="1813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38200"/>
            <a:ext cx="91440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173" y="1095796"/>
            <a:ext cx="5801984" cy="4280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1140" y="0"/>
            <a:ext cx="1726564" cy="113157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  <a:p>
            <a:pPr marL="106045">
              <a:lnSpc>
                <a:spcPct val="100000"/>
              </a:lnSpc>
              <a:spcBef>
                <a:spcPts val="600"/>
              </a:spcBef>
            </a:pPr>
            <a:r>
              <a:rPr sz="2400" spc="-50" dirty="0">
                <a:latin typeface="Alfios"/>
                <a:cs typeface="Alfios"/>
              </a:rPr>
              <a:t>Solution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: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1276" y="975769"/>
            <a:ext cx="5584582" cy="44109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2746" y="1133808"/>
            <a:ext cx="6302454" cy="482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834" y="989238"/>
            <a:ext cx="6744748" cy="4798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5330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95" dirty="0">
                <a:solidFill>
                  <a:srgbClr val="696363"/>
                </a:solidFill>
                <a:latin typeface="Trebuchet MS"/>
                <a:cs typeface="Trebuchet MS"/>
              </a:rPr>
              <a:t>Role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40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25" dirty="0">
                <a:solidFill>
                  <a:srgbClr val="696363"/>
                </a:solidFill>
                <a:latin typeface="Trebuchet MS"/>
                <a:cs typeface="Trebuchet MS"/>
              </a:rPr>
              <a:t>PCB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627620" cy="42176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6385" marR="5080" indent="-274320" algn="just">
              <a:lnSpc>
                <a:spcPct val="90100"/>
              </a:lnSpc>
              <a:spcBef>
                <a:spcPts val="4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role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90" dirty="0">
                <a:latin typeface="Alfios"/>
                <a:cs typeface="Alfios"/>
              </a:rPr>
              <a:t>work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b="1" spc="5" dirty="0">
                <a:latin typeface="Times New Roman"/>
                <a:cs typeface="Times New Roman"/>
              </a:rPr>
              <a:t>process </a:t>
            </a:r>
            <a:r>
              <a:rPr sz="2600" b="1" spc="35" dirty="0">
                <a:latin typeface="Times New Roman"/>
                <a:cs typeface="Times New Roman"/>
              </a:rPr>
              <a:t>control </a:t>
            </a:r>
            <a:r>
              <a:rPr sz="2600" b="1" spc="30" dirty="0">
                <a:latin typeface="Times New Roman"/>
                <a:cs typeface="Times New Roman"/>
              </a:rPr>
              <a:t>block </a:t>
            </a:r>
            <a:r>
              <a:rPr sz="2600" spc="-90" dirty="0">
                <a:latin typeface="Alfios"/>
                <a:cs typeface="Alfios"/>
              </a:rPr>
              <a:t>(PCB) </a:t>
            </a:r>
            <a:r>
              <a:rPr sz="2600" spc="-195" dirty="0">
                <a:latin typeface="Alfios"/>
                <a:cs typeface="Alfios"/>
              </a:rPr>
              <a:t>in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management is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25" dirty="0">
                <a:latin typeface="Alfios"/>
                <a:cs typeface="Alfios"/>
              </a:rPr>
              <a:t>modified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40" dirty="0">
                <a:latin typeface="Alfios"/>
                <a:cs typeface="Alfios"/>
              </a:rPr>
              <a:t>most  </a:t>
            </a:r>
            <a:r>
              <a:rPr sz="2600" spc="-114" dirty="0">
                <a:latin typeface="Alfios"/>
                <a:cs typeface="Alfios"/>
              </a:rPr>
              <a:t>OS</a:t>
            </a:r>
            <a:r>
              <a:rPr sz="2600" spc="42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utilities </a:t>
            </a:r>
            <a:r>
              <a:rPr sz="2600" spc="-40" dirty="0">
                <a:latin typeface="Alfios"/>
                <a:cs typeface="Alfios"/>
              </a:rPr>
              <a:t>including</a:t>
            </a:r>
            <a:r>
              <a:rPr sz="2600" spc="57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those </a:t>
            </a:r>
            <a:r>
              <a:rPr sz="2600" spc="-10" dirty="0">
                <a:latin typeface="Alfios"/>
                <a:cs typeface="Alfios"/>
              </a:rPr>
              <a:t>are </a:t>
            </a:r>
            <a:r>
              <a:rPr sz="2600" spc="-60" dirty="0">
                <a:latin typeface="Alfios"/>
                <a:cs typeface="Alfios"/>
              </a:rPr>
              <a:t>involved with </a:t>
            </a:r>
            <a:r>
              <a:rPr sz="2600" spc="-65" dirty="0">
                <a:latin typeface="Alfios"/>
                <a:cs typeface="Alfios"/>
              </a:rPr>
              <a:t>memory,  </a:t>
            </a:r>
            <a:r>
              <a:rPr sz="2600" spc="-25" dirty="0">
                <a:latin typeface="Alfios"/>
                <a:cs typeface="Alfios"/>
              </a:rPr>
              <a:t>scheduling, </a:t>
            </a:r>
            <a:r>
              <a:rPr sz="2600" spc="-60" dirty="0">
                <a:latin typeface="Alfios"/>
                <a:cs typeface="Alfios"/>
              </a:rPr>
              <a:t>and input </a:t>
            </a:r>
            <a:r>
              <a:rPr sz="2600" spc="25" dirty="0">
                <a:latin typeface="Alfios"/>
                <a:cs typeface="Alfios"/>
              </a:rPr>
              <a:t>/ </a:t>
            </a:r>
            <a:r>
              <a:rPr sz="2600" spc="-50" dirty="0">
                <a:latin typeface="Alfios"/>
                <a:cs typeface="Alfios"/>
              </a:rPr>
              <a:t>output </a:t>
            </a:r>
            <a:r>
              <a:rPr sz="2600" spc="-15" dirty="0">
                <a:latin typeface="Alfios"/>
                <a:cs typeface="Alfios"/>
              </a:rPr>
              <a:t>resource</a:t>
            </a:r>
            <a:r>
              <a:rPr sz="2600" spc="-90" dirty="0">
                <a:latin typeface="Alfios"/>
                <a:cs typeface="Alfios"/>
              </a:rPr>
              <a:t> </a:t>
            </a:r>
            <a:r>
              <a:rPr sz="2600" spc="15" dirty="0">
                <a:latin typeface="Alfios"/>
                <a:cs typeface="Alfios"/>
              </a:rPr>
              <a:t>access.</a:t>
            </a:r>
            <a:endParaRPr sz="2600">
              <a:latin typeface="Alfios"/>
              <a:cs typeface="Alfios"/>
            </a:endParaRPr>
          </a:p>
          <a:p>
            <a:pPr marL="286385" marR="18415" indent="-274320" algn="just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40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25" dirty="0">
                <a:latin typeface="Alfios"/>
                <a:cs typeface="Alfios"/>
              </a:rPr>
              <a:t>said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15" dirty="0">
                <a:latin typeface="Alfios"/>
                <a:cs typeface="Alfios"/>
              </a:rPr>
              <a:t>set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control </a:t>
            </a:r>
            <a:r>
              <a:rPr sz="2600" spc="-50" dirty="0">
                <a:latin typeface="Alfios"/>
                <a:cs typeface="Alfios"/>
              </a:rPr>
              <a:t>blocks </a:t>
            </a:r>
            <a:r>
              <a:rPr sz="2600" spc="-100" dirty="0">
                <a:latin typeface="Alfios"/>
                <a:cs typeface="Alfios"/>
              </a:rPr>
              <a:t>give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information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current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operating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  <a:p>
            <a:pPr marL="286385" marR="19050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Data </a:t>
            </a:r>
            <a:r>
              <a:rPr sz="2600" spc="-20" dirty="0">
                <a:latin typeface="Alfios"/>
                <a:cs typeface="Alfios"/>
              </a:rPr>
              <a:t>structuring </a:t>
            </a:r>
            <a:r>
              <a:rPr sz="2600" spc="-50" dirty="0">
                <a:latin typeface="Alfios"/>
                <a:cs typeface="Alfios"/>
              </a:rPr>
              <a:t>for </a:t>
            </a:r>
            <a:r>
              <a:rPr sz="2600" dirty="0">
                <a:latin typeface="Alfios"/>
                <a:cs typeface="Alfios"/>
              </a:rPr>
              <a:t>processes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often </a:t>
            </a:r>
            <a:r>
              <a:rPr sz="2600" spc="-30" dirty="0">
                <a:latin typeface="Alfios"/>
                <a:cs typeface="Alfios"/>
              </a:rPr>
              <a:t>done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5" dirty="0">
                <a:latin typeface="Alfios"/>
                <a:cs typeface="Alfios"/>
              </a:rPr>
              <a:t>terms </a:t>
            </a:r>
            <a:r>
              <a:rPr sz="2600" spc="-245" dirty="0">
                <a:latin typeface="Alfios"/>
                <a:cs typeface="Alfios"/>
              </a:rPr>
              <a:t>of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blocks.</a:t>
            </a:r>
            <a:endParaRPr sz="2600">
              <a:latin typeface="Alfios"/>
              <a:cs typeface="Alfios"/>
            </a:endParaRPr>
          </a:p>
          <a:p>
            <a:pPr marL="286385" marR="17780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spc="5" dirty="0">
                <a:latin typeface="Alfios"/>
                <a:cs typeface="Alfios"/>
              </a:rPr>
              <a:t>example, </a:t>
            </a:r>
            <a:r>
              <a:rPr sz="2600" spc="-30" dirty="0">
                <a:latin typeface="Alfios"/>
                <a:cs typeface="Alfios"/>
              </a:rPr>
              <a:t>pointers to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 blocks </a:t>
            </a:r>
            <a:r>
              <a:rPr sz="2600" spc="-80" dirty="0">
                <a:latin typeface="Alfios"/>
                <a:cs typeface="Alfios"/>
              </a:rPr>
              <a:t>inside 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control </a:t>
            </a:r>
            <a:r>
              <a:rPr sz="2600" spc="-65" dirty="0">
                <a:latin typeface="Alfios"/>
                <a:cs typeface="Alfios"/>
              </a:rPr>
              <a:t>block </a:t>
            </a:r>
            <a:r>
              <a:rPr sz="2600" spc="-40" dirty="0">
                <a:latin typeface="Alfios"/>
                <a:cs typeface="Alfios"/>
              </a:rPr>
              <a:t>allows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creation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those </a:t>
            </a:r>
            <a:r>
              <a:rPr sz="2600" spc="-10" dirty="0">
                <a:latin typeface="Alfios"/>
                <a:cs typeface="Alfios"/>
              </a:rPr>
              <a:t>queues 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50" dirty="0">
                <a:latin typeface="Alfios"/>
                <a:cs typeface="Alfios"/>
              </a:rPr>
              <a:t>various </a:t>
            </a:r>
            <a:r>
              <a:rPr sz="2600" spc="-30" dirty="0">
                <a:latin typeface="Alfios"/>
                <a:cs typeface="Alfios"/>
              </a:rPr>
              <a:t>scheduling</a:t>
            </a:r>
            <a:r>
              <a:rPr sz="2600" spc="5" dirty="0">
                <a:latin typeface="Alfios"/>
                <a:cs typeface="Alfios"/>
              </a:rPr>
              <a:t> states.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92939" y="979505"/>
            <a:ext cx="6782073" cy="5015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3633" y="1259689"/>
            <a:ext cx="8226567" cy="4142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140" y="51003"/>
            <a:ext cx="17265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5" dirty="0">
                <a:solidFill>
                  <a:srgbClr val="696363"/>
                </a:solidFill>
                <a:latin typeface="Trebuchet MS"/>
                <a:cs typeface="Trebuchet MS"/>
              </a:rPr>
              <a:t>Exercise: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3400" y="1432333"/>
            <a:ext cx="7986384" cy="1928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7014" y="4490779"/>
            <a:ext cx="8191775" cy="568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3974" y="828878"/>
            <a:ext cx="1657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lfios"/>
                <a:cs typeface="Alfios"/>
              </a:rPr>
              <a:t>9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402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Real-Time </a:t>
            </a:r>
            <a:r>
              <a:rPr sz="4000" b="1" spc="-285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r>
              <a:rPr sz="4000" b="1" spc="-1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320" dirty="0">
                <a:solidFill>
                  <a:srgbClr val="FF0000"/>
                </a:solidFill>
                <a:latin typeface="Arial"/>
                <a:cs typeface="Arial"/>
              </a:rPr>
              <a:t>Algorithms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29525" cy="4492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simplest </a:t>
            </a:r>
            <a:r>
              <a:rPr sz="2400" spc="5" dirty="0">
                <a:latin typeface="Alfios"/>
                <a:cs typeface="Alfios"/>
              </a:rPr>
              <a:t>real-time </a:t>
            </a:r>
            <a:r>
              <a:rPr sz="2400" spc="-10" dirty="0">
                <a:latin typeface="Alfios"/>
                <a:cs typeface="Alfios"/>
              </a:rPr>
              <a:t>systems, </a:t>
            </a:r>
            <a:r>
              <a:rPr sz="2400" spc="-20" dirty="0">
                <a:latin typeface="Alfios"/>
                <a:cs typeface="Alfios"/>
              </a:rPr>
              <a:t>where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tasks and </a:t>
            </a:r>
            <a:r>
              <a:rPr sz="2400" spc="-90" dirty="0">
                <a:latin typeface="Alfios"/>
                <a:cs typeface="Alfios"/>
              </a:rPr>
              <a:t>their  </a:t>
            </a:r>
            <a:r>
              <a:rPr sz="2400" spc="-15" dirty="0">
                <a:latin typeface="Alfios"/>
                <a:cs typeface="Alfios"/>
              </a:rPr>
              <a:t>execution times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spc="-60" dirty="0">
                <a:latin typeface="Alfios"/>
                <a:cs typeface="Alfios"/>
              </a:rPr>
              <a:t>known, </a:t>
            </a:r>
            <a:r>
              <a:rPr sz="2400" spc="-15" dirty="0">
                <a:latin typeface="Alfios"/>
                <a:cs typeface="Alfios"/>
              </a:rPr>
              <a:t>there </a:t>
            </a:r>
            <a:r>
              <a:rPr sz="2400" spc="-50" dirty="0">
                <a:latin typeface="Alfios"/>
                <a:cs typeface="Alfios"/>
              </a:rPr>
              <a:t>might not </a:t>
            </a:r>
            <a:r>
              <a:rPr sz="2400" spc="-35" dirty="0">
                <a:latin typeface="Alfios"/>
                <a:cs typeface="Alfios"/>
              </a:rPr>
              <a:t>even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35" dirty="0">
                <a:latin typeface="Alfios"/>
                <a:cs typeface="Alfios"/>
              </a:rPr>
              <a:t>a  </a:t>
            </a:r>
            <a:r>
              <a:rPr sz="2400" spc="-20" dirty="0">
                <a:latin typeface="Alfios"/>
                <a:cs typeface="Alfios"/>
              </a:rPr>
              <a:t>scheduler. </a:t>
            </a:r>
            <a:r>
              <a:rPr sz="2400" spc="-55" dirty="0">
                <a:latin typeface="Alfios"/>
                <a:cs typeface="Alfios"/>
              </a:rPr>
              <a:t>One </a:t>
            </a:r>
            <a:r>
              <a:rPr sz="2400" spc="-50" dirty="0">
                <a:latin typeface="Alfios"/>
                <a:cs typeface="Alfios"/>
              </a:rPr>
              <a:t>task might </a:t>
            </a:r>
            <a:r>
              <a:rPr sz="2400" spc="-60" dirty="0">
                <a:latin typeface="Alfios"/>
                <a:cs typeface="Alfios"/>
              </a:rPr>
              <a:t>simply </a:t>
            </a:r>
            <a:r>
              <a:rPr sz="2400" spc="-25" dirty="0">
                <a:latin typeface="Alfios"/>
                <a:cs typeface="Alfios"/>
              </a:rPr>
              <a:t>call </a:t>
            </a:r>
            <a:r>
              <a:rPr sz="2400" spc="-30" dirty="0">
                <a:latin typeface="Alfios"/>
                <a:cs typeface="Alfios"/>
              </a:rPr>
              <a:t>(or </a:t>
            </a:r>
            <a:r>
              <a:rPr sz="2400" spc="-35" dirty="0">
                <a:latin typeface="Alfios"/>
                <a:cs typeface="Alfios"/>
              </a:rPr>
              <a:t>yield </a:t>
            </a:r>
            <a:r>
              <a:rPr sz="2400" spc="-20" dirty="0">
                <a:latin typeface="Alfios"/>
                <a:cs typeface="Alfios"/>
              </a:rPr>
              <a:t>to)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20" dirty="0">
                <a:latin typeface="Alfios"/>
                <a:cs typeface="Alfios"/>
              </a:rPr>
              <a:t>next. </a:t>
            </a:r>
            <a:r>
              <a:rPr sz="2400" spc="-90" dirty="0">
                <a:latin typeface="Alfios"/>
                <a:cs typeface="Alfios"/>
              </a:rPr>
              <a:t>This  </a:t>
            </a:r>
            <a:r>
              <a:rPr sz="2400" spc="-10" dirty="0">
                <a:latin typeface="Alfios"/>
                <a:cs typeface="Alfios"/>
              </a:rPr>
              <a:t>model </a:t>
            </a:r>
            <a:r>
              <a:rPr sz="2400" spc="-40" dirty="0">
                <a:latin typeface="Alfios"/>
                <a:cs typeface="Alfios"/>
              </a:rPr>
              <a:t>makes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" dirty="0">
                <a:latin typeface="Alfios"/>
                <a:cs typeface="Alfios"/>
              </a:rPr>
              <a:t>great </a:t>
            </a:r>
            <a:r>
              <a:rPr sz="2400" dirty="0">
                <a:latin typeface="Alfios"/>
                <a:cs typeface="Alfios"/>
              </a:rPr>
              <a:t>deal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5" dirty="0">
                <a:latin typeface="Alfios"/>
                <a:cs typeface="Alfios"/>
              </a:rPr>
              <a:t>sense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system where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tasks  </a:t>
            </a:r>
            <a:r>
              <a:rPr sz="2400" spc="-30" dirty="0">
                <a:latin typeface="Alfios"/>
                <a:cs typeface="Alfios"/>
              </a:rPr>
              <a:t>form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0" dirty="0">
                <a:latin typeface="Alfios"/>
                <a:cs typeface="Alfios"/>
              </a:rPr>
              <a:t>producer/consumer </a:t>
            </a:r>
            <a:r>
              <a:rPr sz="2400" spc="-25" dirty="0">
                <a:latin typeface="Alfios"/>
                <a:cs typeface="Alfios"/>
              </a:rPr>
              <a:t>pipeline </a:t>
            </a:r>
            <a:r>
              <a:rPr sz="2400" dirty="0">
                <a:latin typeface="Alfios"/>
                <a:cs typeface="Alfios"/>
              </a:rPr>
              <a:t>(e.g. </a:t>
            </a:r>
            <a:r>
              <a:rPr sz="2400" spc="-165" dirty="0">
                <a:latin typeface="Alfios"/>
                <a:cs typeface="Alfios"/>
              </a:rPr>
              <a:t>MPEG </a:t>
            </a:r>
            <a:r>
              <a:rPr sz="2400" spc="-30" dirty="0">
                <a:latin typeface="Alfios"/>
                <a:cs typeface="Alfios"/>
              </a:rPr>
              <a:t>frame </a:t>
            </a:r>
            <a:r>
              <a:rPr sz="2400" spc="5" dirty="0">
                <a:latin typeface="Alfios"/>
                <a:cs typeface="Alfios"/>
              </a:rPr>
              <a:t>receipt,  </a:t>
            </a:r>
            <a:r>
              <a:rPr sz="2400" spc="-35" dirty="0">
                <a:latin typeface="Alfios"/>
                <a:cs typeface="Alfios"/>
              </a:rPr>
              <a:t>protocol </a:t>
            </a:r>
            <a:r>
              <a:rPr sz="2400" spc="-5" dirty="0">
                <a:latin typeface="Alfios"/>
                <a:cs typeface="Alfios"/>
              </a:rPr>
              <a:t>decoding, </a:t>
            </a:r>
            <a:r>
              <a:rPr sz="2400" spc="-10" dirty="0">
                <a:latin typeface="Alfios"/>
                <a:cs typeface="Alfios"/>
              </a:rPr>
              <a:t>image </a:t>
            </a:r>
            <a:r>
              <a:rPr sz="2400" spc="-15" dirty="0">
                <a:latin typeface="Alfios"/>
                <a:cs typeface="Alfios"/>
              </a:rPr>
              <a:t>decompression,</a:t>
            </a:r>
            <a:r>
              <a:rPr sz="2400" spc="-40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display).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more </a:t>
            </a:r>
            <a:r>
              <a:rPr sz="2400" spc="-15" dirty="0">
                <a:latin typeface="Alfios"/>
                <a:cs typeface="Alfios"/>
              </a:rPr>
              <a:t>complex </a:t>
            </a:r>
            <a:r>
              <a:rPr sz="2400" spc="5" dirty="0">
                <a:latin typeface="Alfios"/>
                <a:cs typeface="Alfios"/>
              </a:rPr>
              <a:t>real-time </a:t>
            </a:r>
            <a:r>
              <a:rPr sz="2400" spc="-10" dirty="0">
                <a:latin typeface="Alfios"/>
                <a:cs typeface="Alfios"/>
              </a:rPr>
              <a:t>system, </a:t>
            </a:r>
            <a:r>
              <a:rPr sz="2400" spc="-60" dirty="0">
                <a:latin typeface="Alfios"/>
                <a:cs typeface="Alfios"/>
              </a:rPr>
              <a:t>with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larger </a:t>
            </a:r>
            <a:r>
              <a:rPr sz="2400" spc="-40" dirty="0">
                <a:latin typeface="Alfios"/>
                <a:cs typeface="Alfios"/>
              </a:rPr>
              <a:t>(but </a:t>
            </a:r>
            <a:r>
              <a:rPr sz="2400" spc="-25" dirty="0">
                <a:latin typeface="Alfios"/>
                <a:cs typeface="Alfios"/>
              </a:rPr>
              <a:t>still </a:t>
            </a:r>
            <a:r>
              <a:rPr sz="2400" spc="-50" dirty="0">
                <a:latin typeface="Alfios"/>
                <a:cs typeface="Alfios"/>
              </a:rPr>
              <a:t>fixed)  </a:t>
            </a:r>
            <a:r>
              <a:rPr sz="2400" spc="-40" dirty="0">
                <a:latin typeface="Alfios"/>
                <a:cs typeface="Alfios"/>
              </a:rPr>
              <a:t>number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tasks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30" dirty="0">
                <a:latin typeface="Alfios"/>
                <a:cs typeface="Alfios"/>
              </a:rPr>
              <a:t>do </a:t>
            </a:r>
            <a:r>
              <a:rPr sz="2400" spc="-50" dirty="0">
                <a:latin typeface="Alfios"/>
                <a:cs typeface="Alfios"/>
              </a:rPr>
              <a:t>not </a:t>
            </a:r>
            <a:r>
              <a:rPr sz="2400" spc="-45" dirty="0">
                <a:latin typeface="Alfios"/>
                <a:cs typeface="Alfios"/>
              </a:rPr>
              <a:t>function </a:t>
            </a:r>
            <a:r>
              <a:rPr sz="2400" spc="-80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strictly </a:t>
            </a:r>
            <a:r>
              <a:rPr sz="2400" spc="-25" dirty="0">
                <a:latin typeface="Alfios"/>
                <a:cs typeface="Alfios"/>
              </a:rPr>
              <a:t>pipeline </a:t>
            </a:r>
            <a:r>
              <a:rPr sz="2400" spc="-40" dirty="0">
                <a:latin typeface="Alfios"/>
                <a:cs typeface="Alfios"/>
              </a:rPr>
              <a:t>fashion, </a:t>
            </a:r>
            <a:r>
              <a:rPr sz="2400" spc="52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105" dirty="0">
                <a:latin typeface="Alfios"/>
                <a:cs typeface="Alfios"/>
              </a:rPr>
              <a:t>may </a:t>
            </a:r>
            <a:r>
              <a:rPr sz="2400" spc="-15" dirty="0">
                <a:latin typeface="Alfios"/>
                <a:cs typeface="Alfios"/>
              </a:rPr>
              <a:t>be </a:t>
            </a:r>
            <a:r>
              <a:rPr sz="2400" spc="-30" dirty="0">
                <a:latin typeface="Alfios"/>
                <a:cs typeface="Alfios"/>
              </a:rPr>
              <a:t>possible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do </a:t>
            </a:r>
            <a:r>
              <a:rPr sz="2400" i="1" spc="-190" dirty="0">
                <a:latin typeface="Times New Roman"/>
                <a:cs typeface="Times New Roman"/>
              </a:rPr>
              <a:t>static </a:t>
            </a:r>
            <a:r>
              <a:rPr sz="2400" spc="-30" dirty="0">
                <a:latin typeface="Alfios"/>
                <a:cs typeface="Alfios"/>
              </a:rPr>
              <a:t>scheduling. </a:t>
            </a:r>
            <a:r>
              <a:rPr sz="2400" spc="-25" dirty="0">
                <a:latin typeface="Alfios"/>
                <a:cs typeface="Alfios"/>
              </a:rPr>
              <a:t>Based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-25" dirty="0">
                <a:latin typeface="Alfios"/>
                <a:cs typeface="Alfios"/>
              </a:rPr>
              <a:t>the list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tasks  to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-5" dirty="0">
                <a:latin typeface="Alfios"/>
                <a:cs typeface="Alfios"/>
              </a:rPr>
              <a:t>run, </a:t>
            </a:r>
            <a:r>
              <a:rPr sz="2400" spc="-40" dirty="0">
                <a:latin typeface="Alfios"/>
                <a:cs typeface="Alfios"/>
              </a:rPr>
              <a:t>and the </a:t>
            </a:r>
            <a:r>
              <a:rPr sz="2400" spc="20" dirty="0">
                <a:latin typeface="Alfios"/>
                <a:cs typeface="Alfios"/>
              </a:rPr>
              <a:t>expected </a:t>
            </a:r>
            <a:r>
              <a:rPr sz="2400" spc="-30" dirty="0">
                <a:latin typeface="Alfios"/>
                <a:cs typeface="Alfios"/>
              </a:rPr>
              <a:t>completion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dirty="0">
                <a:latin typeface="Alfios"/>
                <a:cs typeface="Alfios"/>
              </a:rPr>
              <a:t>each, </a:t>
            </a:r>
            <a:r>
              <a:rPr sz="2400" spc="-25" dirty="0">
                <a:latin typeface="Alfios"/>
                <a:cs typeface="Alfios"/>
              </a:rPr>
              <a:t>we </a:t>
            </a:r>
            <a:r>
              <a:rPr sz="2400" spc="-40" dirty="0">
                <a:latin typeface="Alfios"/>
                <a:cs typeface="Alfios"/>
              </a:rPr>
              <a:t>can  </a:t>
            </a:r>
            <a:r>
              <a:rPr sz="2400" spc="-10" dirty="0">
                <a:latin typeface="Alfios"/>
                <a:cs typeface="Alfios"/>
              </a:rPr>
              <a:t>define </a:t>
            </a:r>
            <a:r>
              <a:rPr sz="2400" spc="-25" dirty="0">
                <a:latin typeface="Alfios"/>
                <a:cs typeface="Alfios"/>
              </a:rPr>
              <a:t>(at </a:t>
            </a:r>
            <a:r>
              <a:rPr sz="2400" spc="-15" dirty="0">
                <a:latin typeface="Alfios"/>
                <a:cs typeface="Alfios"/>
              </a:rPr>
              <a:t>design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45" dirty="0">
                <a:latin typeface="Alfios"/>
                <a:cs typeface="Alfios"/>
              </a:rPr>
              <a:t>build </a:t>
            </a:r>
            <a:r>
              <a:rPr sz="2400" spc="-15" dirty="0">
                <a:latin typeface="Alfios"/>
                <a:cs typeface="Alfios"/>
              </a:rPr>
              <a:t>time)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fixed </a:t>
            </a:r>
            <a:r>
              <a:rPr sz="2400" spc="-10" dirty="0">
                <a:latin typeface="Alfios"/>
                <a:cs typeface="Alfios"/>
              </a:rPr>
              <a:t>schedule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25" dirty="0">
                <a:latin typeface="Alfios"/>
                <a:cs typeface="Alfios"/>
              </a:rPr>
              <a:t>will </a:t>
            </a:r>
            <a:r>
              <a:rPr sz="2400" spc="-15" dirty="0">
                <a:latin typeface="Alfios"/>
                <a:cs typeface="Alfios"/>
              </a:rPr>
              <a:t>ensure  </a:t>
            </a:r>
            <a:r>
              <a:rPr sz="2400" spc="-45" dirty="0">
                <a:latin typeface="Alfios"/>
                <a:cs typeface="Alfios"/>
              </a:rPr>
              <a:t>timely </a:t>
            </a:r>
            <a:r>
              <a:rPr sz="2400" spc="-15" dirty="0">
                <a:latin typeface="Alfios"/>
                <a:cs typeface="Alfios"/>
              </a:rPr>
              <a:t>execution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all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tasks.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4151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Real-Time </a:t>
            </a:r>
            <a:r>
              <a:rPr sz="4000" b="1" spc="-285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r>
              <a:rPr sz="4000" b="1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320" dirty="0">
                <a:solidFill>
                  <a:srgbClr val="FF0000"/>
                </a:solidFill>
                <a:latin typeface="Arial"/>
                <a:cs typeface="Arial"/>
              </a:rPr>
              <a:t>Algorithms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16825" cy="424434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 marR="5080" indent="914400" algn="just">
              <a:lnSpc>
                <a:spcPct val="80100"/>
              </a:lnSpc>
              <a:spcBef>
                <a:spcPts val="670"/>
              </a:spcBef>
            </a:pPr>
            <a:r>
              <a:rPr sz="2400" spc="-65" dirty="0">
                <a:latin typeface="Alfios"/>
                <a:cs typeface="Alfios"/>
              </a:rPr>
              <a:t>But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90" dirty="0">
                <a:latin typeface="Alfios"/>
                <a:cs typeface="Alfios"/>
              </a:rPr>
              <a:t>many </a:t>
            </a:r>
            <a:r>
              <a:rPr sz="2400" spc="5" dirty="0">
                <a:latin typeface="Alfios"/>
                <a:cs typeface="Alfios"/>
              </a:rPr>
              <a:t>real-time </a:t>
            </a:r>
            <a:r>
              <a:rPr sz="2400" spc="-10" dirty="0">
                <a:latin typeface="Alfios"/>
                <a:cs typeface="Alfios"/>
              </a:rPr>
              <a:t>systems,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work-load </a:t>
            </a:r>
            <a:r>
              <a:rPr sz="2400" spc="-20" dirty="0">
                <a:latin typeface="Alfios"/>
                <a:cs typeface="Alfios"/>
              </a:rPr>
              <a:t>changes </a:t>
            </a:r>
            <a:r>
              <a:rPr sz="2400" spc="-55" dirty="0">
                <a:latin typeface="Alfios"/>
                <a:cs typeface="Alfios"/>
              </a:rPr>
              <a:t>from  </a:t>
            </a:r>
            <a:r>
              <a:rPr sz="2400" spc="-30" dirty="0">
                <a:latin typeface="Alfios"/>
                <a:cs typeface="Alfios"/>
              </a:rPr>
              <a:t>moment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15" dirty="0">
                <a:latin typeface="Alfios"/>
                <a:cs typeface="Alfios"/>
              </a:rPr>
              <a:t>moment, </a:t>
            </a:r>
            <a:r>
              <a:rPr sz="2400" spc="-10" dirty="0">
                <a:latin typeface="Alfios"/>
                <a:cs typeface="Alfios"/>
              </a:rPr>
              <a:t>based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5" dirty="0">
                <a:latin typeface="Alfios"/>
                <a:cs typeface="Alfios"/>
              </a:rPr>
              <a:t>external </a:t>
            </a:r>
            <a:r>
              <a:rPr sz="2400" spc="-15" dirty="0">
                <a:latin typeface="Alfios"/>
                <a:cs typeface="Alfios"/>
              </a:rPr>
              <a:t>events. </a:t>
            </a:r>
            <a:r>
              <a:rPr sz="2400" spc="-40" dirty="0">
                <a:latin typeface="Alfios"/>
                <a:cs typeface="Alfios"/>
              </a:rPr>
              <a:t>These  </a:t>
            </a:r>
            <a:r>
              <a:rPr sz="2400" spc="-20" dirty="0">
                <a:latin typeface="Alfios"/>
                <a:cs typeface="Alfios"/>
              </a:rPr>
              <a:t>require </a:t>
            </a:r>
            <a:r>
              <a:rPr sz="2400" i="1" spc="-250" dirty="0">
                <a:latin typeface="Times New Roman"/>
                <a:cs typeface="Times New Roman"/>
              </a:rPr>
              <a:t>dynamic </a:t>
            </a:r>
            <a:r>
              <a:rPr sz="2400" spc="-30" dirty="0">
                <a:latin typeface="Alfios"/>
                <a:cs typeface="Alfios"/>
              </a:rPr>
              <a:t>scheduling. </a:t>
            </a:r>
            <a:r>
              <a:rPr sz="2400" spc="-120" dirty="0">
                <a:latin typeface="Alfios"/>
                <a:cs typeface="Alfios"/>
              </a:rPr>
              <a:t>For </a:t>
            </a:r>
            <a:r>
              <a:rPr sz="2400" i="1" spc="-250" dirty="0">
                <a:latin typeface="Times New Roman"/>
                <a:cs typeface="Times New Roman"/>
              </a:rPr>
              <a:t>dynamic </a:t>
            </a:r>
            <a:r>
              <a:rPr sz="2400" spc="-25" dirty="0">
                <a:latin typeface="Alfios"/>
                <a:cs typeface="Alfios"/>
              </a:rPr>
              <a:t>scheduling algorithms, </a:t>
            </a:r>
            <a:r>
              <a:rPr sz="2400" spc="-15" dirty="0">
                <a:latin typeface="Alfios"/>
                <a:cs typeface="Alfios"/>
              </a:rPr>
              <a:t>there 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100" dirty="0">
                <a:latin typeface="Alfios"/>
                <a:cs typeface="Alfios"/>
              </a:rPr>
              <a:t>key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questions:</a:t>
            </a:r>
            <a:endParaRPr sz="2400">
              <a:latin typeface="Alfios"/>
              <a:cs typeface="Alfios"/>
            </a:endParaRPr>
          </a:p>
          <a:p>
            <a:pPr marL="527685" indent="-515620" algn="just">
              <a:lnSpc>
                <a:spcPts val="2825"/>
              </a:lnSpc>
              <a:spcBef>
                <a:spcPts val="25"/>
              </a:spcBef>
              <a:buClr>
                <a:srgbClr val="D24716"/>
              </a:buClr>
              <a:buSzPct val="85416"/>
              <a:buAutoNum type="arabicPeriod"/>
              <a:tabLst>
                <a:tab pos="528320" algn="l"/>
              </a:tabLst>
            </a:pPr>
            <a:r>
              <a:rPr sz="2400" spc="-90" dirty="0">
                <a:latin typeface="Alfios"/>
                <a:cs typeface="Alfios"/>
              </a:rPr>
              <a:t>how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20" dirty="0">
                <a:latin typeface="Alfios"/>
                <a:cs typeface="Alfios"/>
              </a:rPr>
              <a:t>choose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dirty="0">
                <a:latin typeface="Alfios"/>
                <a:cs typeface="Alfios"/>
              </a:rPr>
              <a:t>next </a:t>
            </a:r>
            <a:r>
              <a:rPr sz="2400" spc="-35" dirty="0">
                <a:latin typeface="Alfios"/>
                <a:cs typeface="Alfios"/>
              </a:rPr>
              <a:t>(ready) </a:t>
            </a:r>
            <a:r>
              <a:rPr sz="2400" spc="-45" dirty="0">
                <a:latin typeface="Alfios"/>
                <a:cs typeface="Alfios"/>
              </a:rPr>
              <a:t>task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24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run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ts val="2525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10" dirty="0">
                <a:latin typeface="Alfios"/>
                <a:cs typeface="Alfios"/>
              </a:rPr>
              <a:t>shortest </a:t>
            </a:r>
            <a:r>
              <a:rPr sz="2200" spc="-35" dirty="0">
                <a:latin typeface="Alfios"/>
                <a:cs typeface="Alfios"/>
              </a:rPr>
              <a:t>job</a:t>
            </a:r>
            <a:r>
              <a:rPr sz="2200" spc="-130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first</a:t>
            </a:r>
            <a:endParaRPr sz="2200">
              <a:latin typeface="Alfios"/>
              <a:cs typeface="Alfios"/>
            </a:endParaRPr>
          </a:p>
          <a:p>
            <a:pPr marL="561340" lvl="1" indent="-229870">
              <a:lnSpc>
                <a:spcPts val="251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15" dirty="0">
                <a:latin typeface="Alfios"/>
                <a:cs typeface="Alfios"/>
              </a:rPr>
              <a:t>static </a:t>
            </a:r>
            <a:r>
              <a:rPr sz="2200" spc="-35" dirty="0">
                <a:latin typeface="Alfios"/>
                <a:cs typeface="Alfios"/>
              </a:rPr>
              <a:t>priority </a:t>
            </a:r>
            <a:r>
              <a:rPr sz="2200" spc="90" dirty="0">
                <a:latin typeface="Alfios"/>
                <a:cs typeface="Alfios"/>
              </a:rPr>
              <a:t>...</a:t>
            </a:r>
            <a:r>
              <a:rPr sz="2200" spc="-434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highest </a:t>
            </a:r>
            <a:r>
              <a:rPr sz="2200" spc="-35" dirty="0">
                <a:latin typeface="Alfios"/>
                <a:cs typeface="Alfios"/>
              </a:rPr>
              <a:t>priority ready task</a:t>
            </a:r>
            <a:endParaRPr sz="2200">
              <a:latin typeface="Alfios"/>
              <a:cs typeface="Alfios"/>
            </a:endParaRPr>
          </a:p>
          <a:p>
            <a:pPr marL="561340" lvl="1" indent="-229870">
              <a:lnSpc>
                <a:spcPts val="251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15" dirty="0">
                <a:latin typeface="Alfios"/>
                <a:cs typeface="Alfios"/>
              </a:rPr>
              <a:t>soonest </a:t>
            </a:r>
            <a:r>
              <a:rPr sz="2200" spc="15" dirty="0">
                <a:latin typeface="Alfios"/>
                <a:cs typeface="Alfios"/>
              </a:rPr>
              <a:t>start-time </a:t>
            </a:r>
            <a:r>
              <a:rPr sz="2200" spc="-10" dirty="0">
                <a:latin typeface="Alfios"/>
                <a:cs typeface="Alfios"/>
              </a:rPr>
              <a:t>deadline </a:t>
            </a:r>
            <a:r>
              <a:rPr sz="2200" spc="-15" dirty="0">
                <a:latin typeface="Alfios"/>
                <a:cs typeface="Alfios"/>
              </a:rPr>
              <a:t>first</a:t>
            </a:r>
            <a:r>
              <a:rPr sz="2200" spc="-340" dirty="0">
                <a:latin typeface="Alfios"/>
                <a:cs typeface="Alfios"/>
              </a:rPr>
              <a:t> </a:t>
            </a:r>
            <a:r>
              <a:rPr sz="2200" spc="-100" dirty="0">
                <a:latin typeface="Alfios"/>
                <a:cs typeface="Alfios"/>
              </a:rPr>
              <a:t>(ASAP)</a:t>
            </a:r>
            <a:endParaRPr sz="2200">
              <a:latin typeface="Alfios"/>
              <a:cs typeface="Alfios"/>
            </a:endParaRPr>
          </a:p>
          <a:p>
            <a:pPr marL="561340" lvl="1" indent="-229870">
              <a:lnSpc>
                <a:spcPts val="258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15" dirty="0">
                <a:latin typeface="Alfios"/>
                <a:cs typeface="Alfios"/>
              </a:rPr>
              <a:t>soonest </a:t>
            </a:r>
            <a:r>
              <a:rPr sz="2200" spc="-10" dirty="0">
                <a:latin typeface="Alfios"/>
                <a:cs typeface="Alfios"/>
              </a:rPr>
              <a:t>completion-time deadline </a:t>
            </a:r>
            <a:r>
              <a:rPr sz="2200" spc="-15" dirty="0">
                <a:latin typeface="Alfios"/>
                <a:cs typeface="Alfios"/>
              </a:rPr>
              <a:t>first </a:t>
            </a:r>
            <a:r>
              <a:rPr sz="2200" spc="-20" dirty="0">
                <a:latin typeface="Alfios"/>
                <a:cs typeface="Alfios"/>
              </a:rPr>
              <a:t>(slack</a:t>
            </a:r>
            <a:r>
              <a:rPr sz="2200" spc="-32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time)</a:t>
            </a:r>
            <a:endParaRPr sz="2200">
              <a:latin typeface="Alfios"/>
              <a:cs typeface="Alfios"/>
            </a:endParaRPr>
          </a:p>
          <a:p>
            <a:pPr marL="527685" indent="-515620">
              <a:lnSpc>
                <a:spcPts val="2825"/>
              </a:lnSpc>
              <a:spcBef>
                <a:spcPts val="15"/>
              </a:spcBef>
              <a:buClr>
                <a:srgbClr val="D24716"/>
              </a:buClr>
              <a:buSzPct val="85416"/>
              <a:buAutoNum type="arabicPeriod"/>
              <a:tabLst>
                <a:tab pos="527685" algn="l"/>
                <a:tab pos="528320" algn="l"/>
              </a:tabLst>
            </a:pPr>
            <a:r>
              <a:rPr sz="2400" spc="-90" dirty="0">
                <a:latin typeface="Alfios"/>
                <a:cs typeface="Alfios"/>
              </a:rPr>
              <a:t>how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35" dirty="0">
                <a:latin typeface="Alfios"/>
                <a:cs typeface="Alfios"/>
              </a:rPr>
              <a:t>handle </a:t>
            </a:r>
            <a:r>
              <a:rPr sz="2400" spc="-40" dirty="0">
                <a:latin typeface="Alfios"/>
                <a:cs typeface="Alfios"/>
              </a:rPr>
              <a:t>overload </a:t>
            </a:r>
            <a:r>
              <a:rPr sz="2400" spc="-25" dirty="0">
                <a:latin typeface="Alfios"/>
                <a:cs typeface="Alfios"/>
              </a:rPr>
              <a:t>(infeasible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requirements)</a:t>
            </a:r>
            <a:endParaRPr sz="2400">
              <a:latin typeface="Alfios"/>
              <a:cs typeface="Alfios"/>
            </a:endParaRPr>
          </a:p>
          <a:p>
            <a:pPr marL="561340" lvl="1" indent="-229870">
              <a:lnSpc>
                <a:spcPts val="2515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5" dirty="0">
                <a:latin typeface="Alfios"/>
                <a:cs typeface="Alfios"/>
              </a:rPr>
              <a:t>best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effort</a:t>
            </a:r>
            <a:endParaRPr sz="2200">
              <a:latin typeface="Alfios"/>
              <a:cs typeface="Alfios"/>
            </a:endParaRPr>
          </a:p>
          <a:p>
            <a:pPr marL="561340" lvl="1" indent="-229870">
              <a:lnSpc>
                <a:spcPts val="251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25" dirty="0">
                <a:latin typeface="Alfios"/>
                <a:cs typeface="Alfios"/>
              </a:rPr>
              <a:t>periodicity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adjustments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90" dirty="0">
                <a:latin typeface="Alfios"/>
                <a:cs typeface="Alfios"/>
              </a:rPr>
              <a:t>...</a:t>
            </a:r>
            <a:r>
              <a:rPr sz="2200" spc="-17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run </a:t>
            </a:r>
            <a:r>
              <a:rPr sz="2200" spc="-45" dirty="0">
                <a:latin typeface="Alfios"/>
                <a:cs typeface="Alfios"/>
              </a:rPr>
              <a:t>lower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priority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tasks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less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often.</a:t>
            </a:r>
            <a:endParaRPr sz="2200">
              <a:latin typeface="Alfios"/>
              <a:cs typeface="Alfios"/>
            </a:endParaRPr>
          </a:p>
          <a:p>
            <a:pPr marL="561340" lvl="1" indent="-229870">
              <a:lnSpc>
                <a:spcPts val="258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70" dirty="0">
                <a:latin typeface="Alfios"/>
                <a:cs typeface="Alfios"/>
              </a:rPr>
              <a:t>work </a:t>
            </a:r>
            <a:r>
              <a:rPr sz="2200" spc="-25" dirty="0">
                <a:latin typeface="Alfios"/>
                <a:cs typeface="Alfios"/>
              </a:rPr>
              <a:t>shedding </a:t>
            </a:r>
            <a:r>
              <a:rPr sz="2200" spc="90" dirty="0">
                <a:latin typeface="Alfios"/>
                <a:cs typeface="Alfios"/>
              </a:rPr>
              <a:t>...</a:t>
            </a:r>
            <a:r>
              <a:rPr sz="2200" spc="-36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stop </a:t>
            </a:r>
            <a:r>
              <a:rPr sz="2200" spc="-45" dirty="0">
                <a:latin typeface="Alfios"/>
                <a:cs typeface="Alfios"/>
              </a:rPr>
              <a:t>running lower </a:t>
            </a:r>
            <a:r>
              <a:rPr sz="2200" spc="-35" dirty="0">
                <a:latin typeface="Alfios"/>
                <a:cs typeface="Alfios"/>
              </a:rPr>
              <a:t>priority </a:t>
            </a:r>
            <a:r>
              <a:rPr sz="2200" spc="-30" dirty="0">
                <a:latin typeface="Alfios"/>
                <a:cs typeface="Alfios"/>
              </a:rPr>
              <a:t>tasks </a:t>
            </a:r>
            <a:r>
              <a:rPr sz="2200" spc="-45" dirty="0">
                <a:latin typeface="Alfios"/>
                <a:cs typeface="Alfios"/>
              </a:rPr>
              <a:t>entirely.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3897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5" dirty="0">
                <a:solidFill>
                  <a:srgbClr val="FF0000"/>
                </a:solidFill>
                <a:latin typeface="Arial"/>
                <a:cs typeface="Arial"/>
              </a:rPr>
              <a:t>Real-Time </a:t>
            </a:r>
            <a:r>
              <a:rPr sz="4000" b="1" spc="-285" dirty="0">
                <a:solidFill>
                  <a:srgbClr val="FF0000"/>
                </a:solidFill>
                <a:latin typeface="Arial"/>
                <a:cs typeface="Arial"/>
              </a:rPr>
              <a:t>Scheduling</a:t>
            </a:r>
            <a:r>
              <a:rPr sz="4000" b="1" spc="-1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4000" b="1" spc="-320" dirty="0">
                <a:solidFill>
                  <a:srgbClr val="FF0000"/>
                </a:solidFill>
                <a:latin typeface="Arial"/>
                <a:cs typeface="Arial"/>
              </a:rPr>
              <a:t>Algorithms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5715" cy="437261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8890" indent="914400" algn="just">
              <a:lnSpc>
                <a:spcPct val="80000"/>
              </a:lnSpc>
              <a:spcBef>
                <a:spcPts val="635"/>
              </a:spcBef>
            </a:pPr>
            <a:r>
              <a:rPr sz="2200" spc="-30" dirty="0">
                <a:latin typeface="Alfios"/>
                <a:cs typeface="Alfios"/>
              </a:rPr>
              <a:t>Preemption </a:t>
            </a:r>
            <a:r>
              <a:rPr sz="2200" spc="-90" dirty="0">
                <a:latin typeface="Alfios"/>
                <a:cs typeface="Alfios"/>
              </a:rPr>
              <a:t>may </a:t>
            </a:r>
            <a:r>
              <a:rPr sz="2200" spc="-20" dirty="0">
                <a:latin typeface="Alfios"/>
                <a:cs typeface="Alfios"/>
              </a:rPr>
              <a:t>also </a:t>
            </a:r>
            <a:r>
              <a:rPr sz="2200" spc="-5" dirty="0">
                <a:latin typeface="Alfios"/>
                <a:cs typeface="Alfios"/>
              </a:rPr>
              <a:t>be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20" dirty="0">
                <a:latin typeface="Alfios"/>
                <a:cs typeface="Alfios"/>
              </a:rPr>
              <a:t>different </a:t>
            </a:r>
            <a:r>
              <a:rPr sz="2200" spc="-5" dirty="0">
                <a:latin typeface="Alfios"/>
                <a:cs typeface="Alfios"/>
              </a:rPr>
              <a:t>issue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5" dirty="0">
                <a:latin typeface="Alfios"/>
                <a:cs typeface="Alfios"/>
              </a:rPr>
              <a:t>real-time </a:t>
            </a:r>
            <a:r>
              <a:rPr sz="2200" spc="-15" dirty="0">
                <a:latin typeface="Alfios"/>
                <a:cs typeface="Alfios"/>
              </a:rPr>
              <a:t>systems. </a:t>
            </a:r>
            <a:r>
              <a:rPr sz="2200" spc="-90" dirty="0">
                <a:latin typeface="Alfios"/>
                <a:cs typeface="Alfios"/>
              </a:rPr>
              <a:t>In  </a:t>
            </a:r>
            <a:r>
              <a:rPr sz="2200" spc="-45" dirty="0">
                <a:latin typeface="Alfios"/>
                <a:cs typeface="Alfios"/>
              </a:rPr>
              <a:t>ordinary </a:t>
            </a:r>
            <a:r>
              <a:rPr sz="2200" spc="-10" dirty="0">
                <a:latin typeface="Alfios"/>
                <a:cs typeface="Alfios"/>
              </a:rPr>
              <a:t>time-sharing, </a:t>
            </a:r>
            <a:r>
              <a:rPr sz="2200" spc="-25" dirty="0">
                <a:latin typeface="Alfios"/>
                <a:cs typeface="Alfios"/>
              </a:rPr>
              <a:t>preemption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25" dirty="0">
                <a:latin typeface="Alfios"/>
                <a:cs typeface="Alfios"/>
              </a:rPr>
              <a:t>a means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50" dirty="0">
                <a:latin typeface="Alfios"/>
                <a:cs typeface="Alfios"/>
              </a:rPr>
              <a:t>improving </a:t>
            </a:r>
            <a:r>
              <a:rPr sz="2200" spc="-25" dirty="0">
                <a:latin typeface="Alfios"/>
                <a:cs typeface="Alfios"/>
              </a:rPr>
              <a:t>mean </a:t>
            </a:r>
            <a:r>
              <a:rPr sz="2200" spc="-10" dirty="0">
                <a:latin typeface="Alfios"/>
                <a:cs typeface="Alfios"/>
              </a:rPr>
              <a:t>response 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125" dirty="0">
                <a:latin typeface="Alfios"/>
                <a:cs typeface="Alfios"/>
              </a:rPr>
              <a:t>by </a:t>
            </a:r>
            <a:r>
              <a:rPr sz="2200" spc="-45" dirty="0">
                <a:latin typeface="Alfios"/>
                <a:cs typeface="Alfios"/>
              </a:rPr>
              <a:t>breaking up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5" dirty="0">
                <a:latin typeface="Alfios"/>
                <a:cs typeface="Alfios"/>
              </a:rPr>
              <a:t>execution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long-running, </a:t>
            </a:r>
            <a:r>
              <a:rPr sz="2200" spc="-15" dirty="0">
                <a:latin typeface="Alfios"/>
                <a:cs typeface="Alfios"/>
              </a:rPr>
              <a:t>compute-intensive  </a:t>
            </a:r>
            <a:r>
              <a:rPr sz="2200" spc="-20" dirty="0">
                <a:latin typeface="Alfios"/>
                <a:cs typeface="Alfios"/>
              </a:rPr>
              <a:t>tasks. </a:t>
            </a:r>
            <a:r>
              <a:rPr sz="2200" spc="-229" dirty="0">
                <a:latin typeface="Alfios"/>
                <a:cs typeface="Alfios"/>
              </a:rPr>
              <a:t>A </a:t>
            </a:r>
            <a:r>
              <a:rPr sz="2200" spc="-10" dirty="0">
                <a:latin typeface="Alfios"/>
                <a:cs typeface="Alfios"/>
              </a:rPr>
              <a:t>second </a:t>
            </a:r>
            <a:r>
              <a:rPr sz="2200" spc="-25" dirty="0">
                <a:latin typeface="Alfios"/>
                <a:cs typeface="Alfios"/>
              </a:rPr>
              <a:t>advantage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preemptive </a:t>
            </a:r>
            <a:r>
              <a:rPr sz="2200" spc="-15" dirty="0">
                <a:latin typeface="Alfios"/>
                <a:cs typeface="Alfios"/>
              </a:rPr>
              <a:t>scheduling, </a:t>
            </a:r>
            <a:r>
              <a:rPr sz="2200" spc="-30" dirty="0">
                <a:latin typeface="Alfios"/>
                <a:cs typeface="Alfios"/>
              </a:rPr>
              <a:t>particularly important 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5" dirty="0">
                <a:latin typeface="Alfios"/>
                <a:cs typeface="Alfios"/>
              </a:rPr>
              <a:t>general </a:t>
            </a:r>
            <a:r>
              <a:rPr sz="2200" spc="-10" dirty="0">
                <a:latin typeface="Alfios"/>
                <a:cs typeface="Alfios"/>
              </a:rPr>
              <a:t>purpose </a:t>
            </a:r>
            <a:r>
              <a:rPr sz="2200" spc="-30" dirty="0">
                <a:latin typeface="Alfios"/>
                <a:cs typeface="Alfios"/>
              </a:rPr>
              <a:t>timesharing </a:t>
            </a:r>
            <a:r>
              <a:rPr sz="2200" spc="-5" dirty="0">
                <a:latin typeface="Alfios"/>
                <a:cs typeface="Alfios"/>
              </a:rPr>
              <a:t>system,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55" dirty="0">
                <a:latin typeface="Alfios"/>
                <a:cs typeface="Alfios"/>
              </a:rPr>
              <a:t>that </a:t>
            </a:r>
            <a:r>
              <a:rPr sz="2200" spc="-40" dirty="0">
                <a:latin typeface="Alfios"/>
                <a:cs typeface="Alfios"/>
              </a:rPr>
              <a:t>it </a:t>
            </a:r>
            <a:r>
              <a:rPr sz="2200" spc="-25" dirty="0">
                <a:latin typeface="Alfios"/>
                <a:cs typeface="Alfios"/>
              </a:rPr>
              <a:t>prevents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-50" dirty="0">
                <a:latin typeface="Alfios"/>
                <a:cs typeface="Alfios"/>
              </a:rPr>
              <a:t>buggy</a:t>
            </a:r>
            <a:r>
              <a:rPr sz="2200" spc="-36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(infinite  loop) </a:t>
            </a:r>
            <a:r>
              <a:rPr sz="2200" spc="-25" dirty="0">
                <a:latin typeface="Alfios"/>
                <a:cs typeface="Alfios"/>
              </a:rPr>
              <a:t>program </a:t>
            </a:r>
            <a:r>
              <a:rPr sz="2200" spc="-45" dirty="0">
                <a:latin typeface="Alfios"/>
                <a:cs typeface="Alfios"/>
              </a:rPr>
              <a:t>from </a:t>
            </a:r>
            <a:r>
              <a:rPr sz="2200" spc="-50" dirty="0">
                <a:latin typeface="Alfios"/>
                <a:cs typeface="Alfios"/>
              </a:rPr>
              <a:t>taking </a:t>
            </a:r>
            <a:r>
              <a:rPr sz="2200" spc="-55" dirty="0">
                <a:latin typeface="Alfios"/>
                <a:cs typeface="Alfios"/>
              </a:rPr>
              <a:t>over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10" dirty="0">
                <a:latin typeface="Alfios"/>
                <a:cs typeface="Alfios"/>
              </a:rPr>
              <a:t>CPU. </a:t>
            </a:r>
            <a:r>
              <a:rPr sz="2200" spc="-70" dirty="0">
                <a:latin typeface="Alfios"/>
                <a:cs typeface="Alfios"/>
              </a:rPr>
              <a:t>The </a:t>
            </a:r>
            <a:r>
              <a:rPr sz="2200" spc="5" dirty="0">
                <a:latin typeface="Alfios"/>
                <a:cs typeface="Alfios"/>
              </a:rPr>
              <a:t>trade-off, </a:t>
            </a:r>
            <a:r>
              <a:rPr sz="2200" spc="-15" dirty="0">
                <a:latin typeface="Alfios"/>
                <a:cs typeface="Alfios"/>
              </a:rPr>
              <a:t>between  </a:t>
            </a:r>
            <a:r>
              <a:rPr sz="2200" spc="-45" dirty="0">
                <a:latin typeface="Alfios"/>
                <a:cs typeface="Alfios"/>
              </a:rPr>
              <a:t>improved </a:t>
            </a:r>
            <a:r>
              <a:rPr sz="2200" spc="-10" dirty="0">
                <a:latin typeface="Alfios"/>
                <a:cs typeface="Alfios"/>
              </a:rPr>
              <a:t>response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10" dirty="0">
                <a:latin typeface="Alfios"/>
                <a:cs typeface="Alfios"/>
              </a:rPr>
              <a:t>increased </a:t>
            </a:r>
            <a:r>
              <a:rPr sz="2200" spc="-40" dirty="0">
                <a:latin typeface="Alfios"/>
                <a:cs typeface="Alfios"/>
              </a:rPr>
              <a:t>overhead </a:t>
            </a:r>
            <a:r>
              <a:rPr sz="2200" spc="-30" dirty="0">
                <a:latin typeface="Alfios"/>
                <a:cs typeface="Alfios"/>
              </a:rPr>
              <a:t>(for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added </a:t>
            </a:r>
            <a:r>
              <a:rPr sz="2200" spc="-10" dirty="0">
                <a:latin typeface="Alfios"/>
                <a:cs typeface="Alfios"/>
              </a:rPr>
              <a:t>context  </a:t>
            </a:r>
            <a:r>
              <a:rPr sz="2200" spc="-5" dirty="0">
                <a:latin typeface="Alfios"/>
                <a:cs typeface="Alfios"/>
              </a:rPr>
              <a:t>switches), </a:t>
            </a:r>
            <a:r>
              <a:rPr sz="2200" spc="-30" dirty="0">
                <a:latin typeface="Alfios"/>
                <a:cs typeface="Alfios"/>
              </a:rPr>
              <a:t>almost </a:t>
            </a:r>
            <a:r>
              <a:rPr sz="2200" spc="-65" dirty="0">
                <a:latin typeface="Alfios"/>
                <a:cs typeface="Alfios"/>
              </a:rPr>
              <a:t>always </a:t>
            </a:r>
            <a:r>
              <a:rPr sz="2200" spc="-50" dirty="0">
                <a:latin typeface="Alfios"/>
                <a:cs typeface="Alfios"/>
              </a:rPr>
              <a:t>favors </a:t>
            </a:r>
            <a:r>
              <a:rPr sz="2200" spc="-20" dirty="0">
                <a:latin typeface="Alfios"/>
                <a:cs typeface="Alfios"/>
              </a:rPr>
              <a:t>preemptive </a:t>
            </a:r>
            <a:r>
              <a:rPr sz="2200" spc="-30" dirty="0">
                <a:latin typeface="Alfios"/>
                <a:cs typeface="Alfios"/>
              </a:rPr>
              <a:t>scheduling. </a:t>
            </a:r>
            <a:r>
              <a:rPr sz="2200" spc="-85" dirty="0">
                <a:latin typeface="Alfios"/>
                <a:cs typeface="Alfios"/>
              </a:rPr>
              <a:t>This </a:t>
            </a:r>
            <a:r>
              <a:rPr sz="2200" spc="-100" dirty="0">
                <a:latin typeface="Alfios"/>
                <a:cs typeface="Alfios"/>
              </a:rPr>
              <a:t>may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-5" dirty="0">
                <a:latin typeface="Alfios"/>
                <a:cs typeface="Alfios"/>
              </a:rPr>
              <a:t>be  </a:t>
            </a:r>
            <a:r>
              <a:rPr sz="2200" spc="10" dirty="0">
                <a:latin typeface="Alfios"/>
                <a:cs typeface="Alfios"/>
              </a:rPr>
              <a:t>true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10" dirty="0">
                <a:latin typeface="Alfios"/>
                <a:cs typeface="Alfios"/>
              </a:rPr>
              <a:t>real-time</a:t>
            </a:r>
            <a:r>
              <a:rPr sz="2200" spc="-20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systems:</a:t>
            </a:r>
            <a:endParaRPr sz="2200">
              <a:latin typeface="Alfios"/>
              <a:cs typeface="Alfios"/>
            </a:endParaRPr>
          </a:p>
          <a:p>
            <a:pPr marL="561340" indent="-229870" algn="just">
              <a:lnSpc>
                <a:spcPts val="2100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20" dirty="0">
                <a:latin typeface="Alfios"/>
                <a:cs typeface="Alfios"/>
              </a:rPr>
              <a:t>preempting</a:t>
            </a:r>
            <a:r>
              <a:rPr sz="2000" spc="70" dirty="0">
                <a:latin typeface="Alfios"/>
                <a:cs typeface="Alfios"/>
              </a:rPr>
              <a:t> </a:t>
            </a:r>
            <a:r>
              <a:rPr sz="2000" spc="-30" dirty="0">
                <a:latin typeface="Alfios"/>
                <a:cs typeface="Alfios"/>
              </a:rPr>
              <a:t>a</a:t>
            </a:r>
            <a:r>
              <a:rPr sz="2000" spc="45" dirty="0">
                <a:latin typeface="Alfios"/>
                <a:cs typeface="Alfios"/>
              </a:rPr>
              <a:t> </a:t>
            </a:r>
            <a:r>
              <a:rPr sz="2000" spc="-40" dirty="0">
                <a:latin typeface="Alfios"/>
                <a:cs typeface="Alfios"/>
              </a:rPr>
              <a:t>running</a:t>
            </a:r>
            <a:r>
              <a:rPr sz="2000" spc="70" dirty="0">
                <a:latin typeface="Alfios"/>
                <a:cs typeface="Alfios"/>
              </a:rPr>
              <a:t> </a:t>
            </a:r>
            <a:r>
              <a:rPr sz="2000" spc="-45" dirty="0">
                <a:latin typeface="Alfios"/>
                <a:cs typeface="Alfios"/>
              </a:rPr>
              <a:t>task</a:t>
            </a:r>
            <a:r>
              <a:rPr sz="2000" spc="70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will</a:t>
            </a:r>
            <a:r>
              <a:rPr sz="2000" spc="60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almost</a:t>
            </a:r>
            <a:r>
              <a:rPr sz="2000" spc="50" dirty="0">
                <a:latin typeface="Alfios"/>
                <a:cs typeface="Alfios"/>
              </a:rPr>
              <a:t> </a:t>
            </a:r>
            <a:r>
              <a:rPr sz="2000" spc="-40" dirty="0">
                <a:latin typeface="Alfios"/>
                <a:cs typeface="Alfios"/>
              </a:rPr>
              <a:t>surely</a:t>
            </a:r>
            <a:r>
              <a:rPr sz="2000" spc="65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cause</a:t>
            </a:r>
            <a:r>
              <a:rPr sz="2000" spc="60" dirty="0">
                <a:latin typeface="Alfios"/>
                <a:cs typeface="Alfios"/>
              </a:rPr>
              <a:t> </a:t>
            </a:r>
            <a:r>
              <a:rPr sz="2000" spc="-30" dirty="0">
                <a:latin typeface="Alfios"/>
                <a:cs typeface="Alfios"/>
              </a:rPr>
              <a:t>it</a:t>
            </a:r>
            <a:r>
              <a:rPr sz="2000" spc="70" dirty="0">
                <a:latin typeface="Alfios"/>
                <a:cs typeface="Alfios"/>
              </a:rPr>
              <a:t> </a:t>
            </a:r>
            <a:r>
              <a:rPr sz="2000" spc="-35" dirty="0">
                <a:latin typeface="Alfios"/>
                <a:cs typeface="Alfios"/>
              </a:rPr>
              <a:t>to</a:t>
            </a:r>
            <a:r>
              <a:rPr sz="2000" spc="60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miss</a:t>
            </a:r>
            <a:r>
              <a:rPr sz="2000" spc="55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its</a:t>
            </a:r>
            <a:r>
              <a:rPr sz="2000" spc="55" dirty="0">
                <a:latin typeface="Alfios"/>
                <a:cs typeface="Alfios"/>
              </a:rPr>
              <a:t> </a:t>
            </a:r>
            <a:r>
              <a:rPr sz="2000" spc="-35" dirty="0">
                <a:latin typeface="Alfios"/>
                <a:cs typeface="Alfios"/>
              </a:rPr>
              <a:t>completion</a:t>
            </a:r>
            <a:endParaRPr sz="2000">
              <a:latin typeface="Alfios"/>
              <a:cs typeface="Alfios"/>
            </a:endParaRPr>
          </a:p>
          <a:p>
            <a:pPr marL="561340">
              <a:lnSpc>
                <a:spcPts val="2125"/>
              </a:lnSpc>
            </a:pPr>
            <a:r>
              <a:rPr sz="2000" spc="-5" dirty="0">
                <a:latin typeface="Alfios"/>
                <a:cs typeface="Alfios"/>
              </a:rPr>
              <a:t>deadline.</a:t>
            </a:r>
            <a:endParaRPr sz="2000">
              <a:latin typeface="Alfios"/>
              <a:cs typeface="Alfios"/>
            </a:endParaRPr>
          </a:p>
          <a:p>
            <a:pPr marL="561340" marR="5080" indent="-229235" algn="just">
              <a:lnSpc>
                <a:spcPts val="1920"/>
              </a:lnSpc>
              <a:spcBef>
                <a:spcPts val="43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15" dirty="0">
                <a:latin typeface="Alfios"/>
                <a:cs typeface="Alfios"/>
              </a:rPr>
              <a:t>since </a:t>
            </a:r>
            <a:r>
              <a:rPr sz="2000" spc="-30" dirty="0">
                <a:latin typeface="Alfios"/>
                <a:cs typeface="Alfios"/>
              </a:rPr>
              <a:t>we </a:t>
            </a:r>
            <a:r>
              <a:rPr sz="2000" spc="-25" dirty="0">
                <a:latin typeface="Alfios"/>
                <a:cs typeface="Alfios"/>
              </a:rPr>
              <a:t>so often </a:t>
            </a:r>
            <a:r>
              <a:rPr sz="2000" spc="-80" dirty="0">
                <a:latin typeface="Alfios"/>
                <a:cs typeface="Alfios"/>
              </a:rPr>
              <a:t>know </a:t>
            </a:r>
            <a:r>
              <a:rPr sz="2000" spc="-55" dirty="0">
                <a:latin typeface="Alfios"/>
                <a:cs typeface="Alfios"/>
              </a:rPr>
              <a:t>what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15" dirty="0">
                <a:latin typeface="Alfios"/>
                <a:cs typeface="Alfios"/>
              </a:rPr>
              <a:t>expected </a:t>
            </a:r>
            <a:r>
              <a:rPr sz="2000" spc="-10" dirty="0">
                <a:latin typeface="Alfios"/>
                <a:cs typeface="Alfios"/>
              </a:rPr>
              <a:t>execution </a:t>
            </a:r>
            <a:r>
              <a:rPr sz="2000" spc="-15" dirty="0">
                <a:latin typeface="Alfios"/>
                <a:cs typeface="Alfios"/>
              </a:rPr>
              <a:t>time </a:t>
            </a:r>
            <a:r>
              <a:rPr sz="2000" spc="-40" dirty="0">
                <a:latin typeface="Alfios"/>
                <a:cs typeface="Alfios"/>
              </a:rPr>
              <a:t>for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50" dirty="0">
                <a:latin typeface="Alfios"/>
                <a:cs typeface="Alfios"/>
              </a:rPr>
              <a:t>task </a:t>
            </a:r>
            <a:r>
              <a:rPr sz="2000" spc="-25" dirty="0">
                <a:latin typeface="Alfios"/>
                <a:cs typeface="Alfios"/>
              </a:rPr>
              <a:t>will </a:t>
            </a:r>
            <a:r>
              <a:rPr sz="2000" spc="-80" dirty="0">
                <a:latin typeface="Alfios"/>
                <a:cs typeface="Alfios"/>
              </a:rPr>
              <a:t>be,  </a:t>
            </a:r>
            <a:r>
              <a:rPr sz="2000" spc="-30" dirty="0">
                <a:latin typeface="Alfios"/>
                <a:cs typeface="Alfios"/>
              </a:rPr>
              <a:t>we </a:t>
            </a:r>
            <a:r>
              <a:rPr sz="2000" spc="-35" dirty="0">
                <a:latin typeface="Alfios"/>
                <a:cs typeface="Alfios"/>
              </a:rPr>
              <a:t>can </a:t>
            </a:r>
            <a:r>
              <a:rPr sz="2000" spc="-5" dirty="0">
                <a:latin typeface="Alfios"/>
                <a:cs typeface="Alfios"/>
              </a:rPr>
              <a:t>schedule </a:t>
            </a:r>
            <a:r>
              <a:rPr sz="2000" spc="-35" dirty="0">
                <a:latin typeface="Alfios"/>
                <a:cs typeface="Alfios"/>
              </a:rPr>
              <a:t>accordingly </a:t>
            </a:r>
            <a:r>
              <a:rPr sz="2000" spc="-45" dirty="0">
                <a:latin typeface="Alfios"/>
                <a:cs typeface="Alfios"/>
              </a:rPr>
              <a:t>and </a:t>
            </a:r>
            <a:r>
              <a:rPr sz="2000" spc="-40" dirty="0">
                <a:latin typeface="Alfios"/>
                <a:cs typeface="Alfios"/>
              </a:rPr>
              <a:t>should </a:t>
            </a:r>
            <a:r>
              <a:rPr sz="2000" spc="-70" dirty="0">
                <a:latin typeface="Alfios"/>
                <a:cs typeface="Alfios"/>
              </a:rPr>
              <a:t>have </a:t>
            </a:r>
            <a:r>
              <a:rPr sz="2000" spc="-15" dirty="0">
                <a:latin typeface="Alfios"/>
                <a:cs typeface="Alfios"/>
              </a:rPr>
              <a:t>little </a:t>
            </a:r>
            <a:r>
              <a:rPr sz="2000" spc="5" dirty="0">
                <a:latin typeface="Alfios"/>
                <a:cs typeface="Alfios"/>
              </a:rPr>
              <a:t>need </a:t>
            </a:r>
            <a:r>
              <a:rPr sz="2000" spc="-40" dirty="0">
                <a:latin typeface="Alfios"/>
                <a:cs typeface="Alfios"/>
              </a:rPr>
              <a:t>for</a:t>
            </a:r>
            <a:r>
              <a:rPr sz="2000" spc="-110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preemption.</a:t>
            </a:r>
            <a:endParaRPr sz="2000">
              <a:latin typeface="Alfios"/>
              <a:cs typeface="Alfios"/>
            </a:endParaRPr>
          </a:p>
          <a:p>
            <a:pPr marL="561340" marR="10795" indent="-229235" algn="just">
              <a:lnSpc>
                <a:spcPct val="80000"/>
              </a:lnSpc>
              <a:spcBef>
                <a:spcPts val="425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dirty="0">
                <a:latin typeface="Alfios"/>
                <a:cs typeface="Alfios"/>
              </a:rPr>
              <a:t>embedded </a:t>
            </a:r>
            <a:r>
              <a:rPr sz="2000" spc="-45" dirty="0">
                <a:latin typeface="Alfios"/>
                <a:cs typeface="Alfios"/>
              </a:rPr>
              <a:t>and </a:t>
            </a:r>
            <a:r>
              <a:rPr sz="2000" spc="5" dirty="0">
                <a:latin typeface="Alfios"/>
                <a:cs typeface="Alfios"/>
              </a:rPr>
              <a:t>real-time </a:t>
            </a:r>
            <a:r>
              <a:rPr sz="2000" spc="-20" dirty="0">
                <a:latin typeface="Alfios"/>
                <a:cs typeface="Alfios"/>
              </a:rPr>
              <a:t>systems </a:t>
            </a:r>
            <a:r>
              <a:rPr sz="2000" spc="-35" dirty="0">
                <a:latin typeface="Alfios"/>
                <a:cs typeface="Alfios"/>
              </a:rPr>
              <a:t>run </a:t>
            </a:r>
            <a:r>
              <a:rPr sz="2000" spc="-20" dirty="0">
                <a:latin typeface="Alfios"/>
                <a:cs typeface="Alfios"/>
              </a:rPr>
              <a:t>fewer </a:t>
            </a:r>
            <a:r>
              <a:rPr sz="2000" spc="-45" dirty="0">
                <a:latin typeface="Alfios"/>
                <a:cs typeface="Alfios"/>
              </a:rPr>
              <a:t>and </a:t>
            </a:r>
            <a:r>
              <a:rPr sz="2000" spc="-20" dirty="0">
                <a:latin typeface="Alfios"/>
                <a:cs typeface="Alfios"/>
              </a:rPr>
              <a:t>simpler </a:t>
            </a:r>
            <a:r>
              <a:rPr sz="2000" spc="-40" dirty="0">
                <a:latin typeface="Alfios"/>
                <a:cs typeface="Alfios"/>
              </a:rPr>
              <a:t>tasks </a:t>
            </a:r>
            <a:r>
              <a:rPr sz="2000" spc="-60" dirty="0">
                <a:latin typeface="Alfios"/>
                <a:cs typeface="Alfios"/>
              </a:rPr>
              <a:t>than </a:t>
            </a:r>
            <a:r>
              <a:rPr sz="2000" spc="-45" dirty="0">
                <a:latin typeface="Alfios"/>
                <a:cs typeface="Alfios"/>
              </a:rPr>
              <a:t>general  </a:t>
            </a:r>
            <a:r>
              <a:rPr sz="2000" spc="-15" dirty="0">
                <a:latin typeface="Alfios"/>
                <a:cs typeface="Alfios"/>
              </a:rPr>
              <a:t>purpose time </a:t>
            </a:r>
            <a:r>
              <a:rPr sz="2000" spc="-10" dirty="0">
                <a:latin typeface="Alfios"/>
                <a:cs typeface="Alfios"/>
              </a:rPr>
              <a:t>systems, </a:t>
            </a:r>
            <a:r>
              <a:rPr sz="2000" spc="-45" dirty="0">
                <a:latin typeface="Alfios"/>
                <a:cs typeface="Alfios"/>
              </a:rPr>
              <a:t>and </a:t>
            </a:r>
            <a:r>
              <a:rPr sz="2000" spc="-35" dirty="0">
                <a:latin typeface="Alfios"/>
                <a:cs typeface="Alfios"/>
              </a:rPr>
              <a:t>the </a:t>
            </a:r>
            <a:r>
              <a:rPr sz="2000" dirty="0">
                <a:latin typeface="Alfios"/>
                <a:cs typeface="Alfios"/>
              </a:rPr>
              <a:t>code </a:t>
            </a:r>
            <a:r>
              <a:rPr sz="2000" spc="-25" dirty="0">
                <a:latin typeface="Alfios"/>
                <a:cs typeface="Alfios"/>
              </a:rPr>
              <a:t>is often </a:t>
            </a:r>
            <a:r>
              <a:rPr sz="2000" spc="-45" dirty="0">
                <a:latin typeface="Alfios"/>
                <a:cs typeface="Alfios"/>
              </a:rPr>
              <a:t>much </a:t>
            </a:r>
            <a:r>
              <a:rPr sz="2000" spc="-5" dirty="0">
                <a:latin typeface="Alfios"/>
                <a:cs typeface="Alfios"/>
              </a:rPr>
              <a:t>better </a:t>
            </a:r>
            <a:r>
              <a:rPr sz="2000" spc="5" dirty="0">
                <a:latin typeface="Alfios"/>
                <a:cs typeface="Alfios"/>
              </a:rPr>
              <a:t>tested </a:t>
            </a:r>
            <a:r>
              <a:rPr sz="2000" spc="70" dirty="0">
                <a:latin typeface="Alfios"/>
                <a:cs typeface="Alfios"/>
              </a:rPr>
              <a:t>... </a:t>
            </a:r>
            <a:r>
              <a:rPr sz="2000" spc="-25" dirty="0">
                <a:latin typeface="Alfios"/>
                <a:cs typeface="Alfios"/>
              </a:rPr>
              <a:t>so </a:t>
            </a:r>
            <a:r>
              <a:rPr sz="2000" spc="-35" dirty="0">
                <a:latin typeface="Alfios"/>
                <a:cs typeface="Alfios"/>
              </a:rPr>
              <a:t>infinite  </a:t>
            </a:r>
            <a:r>
              <a:rPr sz="2000" spc="-40" dirty="0">
                <a:latin typeface="Alfios"/>
                <a:cs typeface="Alfios"/>
              </a:rPr>
              <a:t>loop </a:t>
            </a:r>
            <a:r>
              <a:rPr sz="2000" spc="-35" dirty="0">
                <a:latin typeface="Alfios"/>
                <a:cs typeface="Alfios"/>
              </a:rPr>
              <a:t>bugs </a:t>
            </a:r>
            <a:r>
              <a:rPr sz="2000" spc="-15" dirty="0">
                <a:latin typeface="Alfios"/>
                <a:cs typeface="Alfios"/>
              </a:rPr>
              <a:t>are extremely</a:t>
            </a:r>
            <a:r>
              <a:rPr sz="2000" spc="-90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rare.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3760" y="2923743"/>
            <a:ext cx="48514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5" dirty="0">
                <a:solidFill>
                  <a:srgbClr val="696363"/>
                </a:solidFill>
                <a:latin typeface="Arial"/>
                <a:cs typeface="Arial"/>
              </a:rPr>
              <a:t>Finished </a:t>
            </a:r>
            <a:r>
              <a:rPr sz="6000" b="1" spc="-385" dirty="0">
                <a:solidFill>
                  <a:srgbClr val="696363"/>
                </a:solidFill>
                <a:latin typeface="Arial"/>
                <a:cs typeface="Arial"/>
              </a:rPr>
              <a:t>Unit</a:t>
            </a:r>
            <a:r>
              <a:rPr sz="6000" b="1" spc="-12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6000" b="1" spc="180" dirty="0">
                <a:solidFill>
                  <a:srgbClr val="696363"/>
                </a:solidFill>
                <a:latin typeface="Arial"/>
                <a:cs typeface="Arial"/>
              </a:rPr>
              <a:t>2</a:t>
            </a:r>
            <a:endParaRPr sz="6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7876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95" dirty="0">
                <a:solidFill>
                  <a:srgbClr val="696363"/>
                </a:solidFill>
                <a:latin typeface="Trebuchet MS"/>
                <a:cs typeface="Trebuchet MS"/>
              </a:rPr>
              <a:t>Role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3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6821805" cy="3653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</a:pPr>
            <a:r>
              <a:rPr sz="2600" b="1" spc="-70" dirty="0">
                <a:latin typeface="Times New Roman"/>
                <a:cs typeface="Times New Roman"/>
              </a:rPr>
              <a:t>The </a:t>
            </a:r>
            <a:r>
              <a:rPr sz="2600" b="1" spc="35" dirty="0">
                <a:latin typeface="Times New Roman"/>
                <a:cs typeface="Times New Roman"/>
              </a:rPr>
              <a:t>following </a:t>
            </a:r>
            <a:r>
              <a:rPr sz="2600" b="1" spc="-55" dirty="0">
                <a:latin typeface="Times New Roman"/>
                <a:cs typeface="Times New Roman"/>
              </a:rPr>
              <a:t>are </a:t>
            </a:r>
            <a:r>
              <a:rPr sz="2600" b="1" spc="30" dirty="0">
                <a:latin typeface="Times New Roman"/>
                <a:cs typeface="Times New Roman"/>
              </a:rPr>
              <a:t>the </a:t>
            </a:r>
            <a:r>
              <a:rPr sz="2600" b="1" spc="-20" dirty="0">
                <a:latin typeface="Times New Roman"/>
                <a:cs typeface="Times New Roman"/>
              </a:rPr>
              <a:t>various </a:t>
            </a:r>
            <a:r>
              <a:rPr sz="2600" b="1" dirty="0">
                <a:latin typeface="Times New Roman"/>
                <a:cs typeface="Times New Roman"/>
              </a:rPr>
              <a:t>information </a:t>
            </a:r>
            <a:r>
              <a:rPr sz="2600" b="1" spc="-25" dirty="0">
                <a:latin typeface="Times New Roman"/>
                <a:cs typeface="Times New Roman"/>
              </a:rPr>
              <a:t>that</a:t>
            </a:r>
            <a:r>
              <a:rPr sz="2600" b="1" spc="-31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is  </a:t>
            </a:r>
            <a:r>
              <a:rPr sz="2600" b="1" spc="25" dirty="0">
                <a:latin typeface="Times New Roman"/>
                <a:cs typeface="Times New Roman"/>
              </a:rPr>
              <a:t>contained </a:t>
            </a:r>
            <a:r>
              <a:rPr sz="2600" b="1" spc="-30" dirty="0">
                <a:latin typeface="Times New Roman"/>
                <a:cs typeface="Times New Roman"/>
              </a:rPr>
              <a:t>by </a:t>
            </a:r>
            <a:r>
              <a:rPr sz="2600" b="1" dirty="0">
                <a:latin typeface="Times New Roman"/>
                <a:cs typeface="Times New Roman"/>
              </a:rPr>
              <a:t>process </a:t>
            </a:r>
            <a:r>
              <a:rPr sz="2600" b="1" spc="35" dirty="0">
                <a:latin typeface="Times New Roman"/>
                <a:cs typeface="Times New Roman"/>
              </a:rPr>
              <a:t>control</a:t>
            </a:r>
            <a:r>
              <a:rPr sz="2600" b="1" spc="-220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block:</a:t>
            </a:r>
            <a:endParaRPr sz="26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Naming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1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0" dirty="0">
                <a:latin typeface="Alfios"/>
                <a:cs typeface="Alfios"/>
              </a:rPr>
              <a:t>State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105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Alfios"/>
                <a:cs typeface="Alfios"/>
              </a:rPr>
              <a:t>Resources </a:t>
            </a:r>
            <a:r>
              <a:rPr sz="2600" spc="-20" dirty="0">
                <a:latin typeface="Alfios"/>
                <a:cs typeface="Alfios"/>
              </a:rPr>
              <a:t>allocated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155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Memory </a:t>
            </a:r>
            <a:r>
              <a:rPr sz="2600" spc="-20" dirty="0">
                <a:latin typeface="Alfios"/>
                <a:cs typeface="Alfios"/>
              </a:rPr>
              <a:t>allocated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9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Scheduling</a:t>
            </a:r>
            <a:r>
              <a:rPr sz="2600" spc="-10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information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0" dirty="0">
                <a:latin typeface="Alfios"/>
                <a:cs typeface="Alfios"/>
              </a:rPr>
              <a:t>Input </a:t>
            </a:r>
            <a:r>
              <a:rPr sz="2600" spc="25" dirty="0">
                <a:latin typeface="Alfios"/>
                <a:cs typeface="Alfios"/>
              </a:rPr>
              <a:t>/ </a:t>
            </a:r>
            <a:r>
              <a:rPr sz="2600" spc="-50" dirty="0">
                <a:latin typeface="Alfios"/>
                <a:cs typeface="Alfios"/>
              </a:rPr>
              <a:t>output </a:t>
            </a:r>
            <a:r>
              <a:rPr sz="2600" spc="-5" dirty="0">
                <a:latin typeface="Alfios"/>
                <a:cs typeface="Alfios"/>
              </a:rPr>
              <a:t>devices </a:t>
            </a:r>
            <a:r>
              <a:rPr sz="2600" spc="-20" dirty="0">
                <a:latin typeface="Alfios"/>
                <a:cs typeface="Alfios"/>
              </a:rPr>
              <a:t>associated </a:t>
            </a:r>
            <a:r>
              <a:rPr sz="2600" spc="-60" dirty="0">
                <a:latin typeface="Alfios"/>
                <a:cs typeface="Alfios"/>
              </a:rPr>
              <a:t>with</a:t>
            </a:r>
            <a:r>
              <a:rPr sz="2600" spc="-13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875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2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25" dirty="0">
                <a:solidFill>
                  <a:srgbClr val="696363"/>
                </a:solidFill>
                <a:latin typeface="Trebuchet MS"/>
                <a:cs typeface="Trebuchet MS"/>
              </a:rPr>
              <a:t>PCB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522845" cy="424180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6385" marR="5080" indent="-274320">
              <a:lnSpc>
                <a:spcPts val="2810"/>
              </a:lnSpc>
              <a:spcBef>
                <a:spcPts val="445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following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various </a:t>
            </a:r>
            <a:r>
              <a:rPr sz="2600" spc="-40" dirty="0">
                <a:latin typeface="Alfios"/>
                <a:cs typeface="Alfios"/>
              </a:rPr>
              <a:t>components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55" dirty="0">
                <a:latin typeface="Alfios"/>
                <a:cs typeface="Alfios"/>
              </a:rPr>
              <a:t>associated 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 </a:t>
            </a:r>
            <a:r>
              <a:rPr sz="2600" spc="-65" dirty="0">
                <a:latin typeface="Alfios"/>
                <a:cs typeface="Alfios"/>
              </a:rPr>
              <a:t>block</a:t>
            </a:r>
            <a:r>
              <a:rPr sz="2600" spc="-105" dirty="0">
                <a:latin typeface="Alfios"/>
                <a:cs typeface="Alfios"/>
              </a:rPr>
              <a:t> </a:t>
            </a:r>
            <a:r>
              <a:rPr sz="2600" spc="-90" dirty="0">
                <a:latin typeface="Alfios"/>
                <a:cs typeface="Alfios"/>
              </a:rPr>
              <a:t>PCB:</a:t>
            </a:r>
            <a:endParaRPr sz="2600">
              <a:latin typeface="Alfios"/>
              <a:cs typeface="Alfios"/>
            </a:endParaRPr>
          </a:p>
          <a:p>
            <a:pPr marL="527685" indent="-515620">
              <a:lnSpc>
                <a:spcPct val="100000"/>
              </a:lnSpc>
              <a:spcBef>
                <a:spcPts val="25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25" dirty="0">
                <a:latin typeface="Times New Roman"/>
                <a:cs typeface="Times New Roman"/>
              </a:rPr>
              <a:t>Process</a:t>
            </a:r>
            <a:r>
              <a:rPr sz="2600" b="1" spc="-70" dirty="0">
                <a:latin typeface="Times New Roman"/>
                <a:cs typeface="Times New Roman"/>
              </a:rPr>
              <a:t> </a:t>
            </a:r>
            <a:r>
              <a:rPr sz="2600" b="1" spc="-100" dirty="0">
                <a:latin typeface="Times New Roman"/>
                <a:cs typeface="Times New Roman"/>
              </a:rPr>
              <a:t>ID: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85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30" dirty="0">
                <a:latin typeface="Times New Roman"/>
                <a:cs typeface="Times New Roman"/>
              </a:rPr>
              <a:t>Process</a:t>
            </a:r>
            <a:r>
              <a:rPr sz="2600" b="1" spc="-70" dirty="0">
                <a:latin typeface="Times New Roman"/>
                <a:cs typeface="Times New Roman"/>
              </a:rPr>
              <a:t> State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60" dirty="0">
                <a:latin typeface="Times New Roman"/>
                <a:cs typeface="Times New Roman"/>
              </a:rPr>
              <a:t>Program</a:t>
            </a:r>
            <a:r>
              <a:rPr sz="2600" b="1" spc="-50" dirty="0">
                <a:latin typeface="Times New Roman"/>
                <a:cs typeface="Times New Roman"/>
              </a:rPr>
              <a:t> </a:t>
            </a:r>
            <a:r>
              <a:rPr sz="2600" b="1" spc="25" dirty="0">
                <a:latin typeface="Times New Roman"/>
                <a:cs typeface="Times New Roman"/>
              </a:rPr>
              <a:t>counter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15" dirty="0">
                <a:latin typeface="Times New Roman"/>
                <a:cs typeface="Times New Roman"/>
              </a:rPr>
              <a:t>Register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spc="-10" dirty="0">
                <a:latin typeface="Times New Roman"/>
                <a:cs typeface="Times New Roman"/>
              </a:rPr>
              <a:t>Information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dirty="0">
                <a:latin typeface="Times New Roman"/>
                <a:cs typeface="Times New Roman"/>
              </a:rPr>
              <a:t>Scheduling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information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15" dirty="0">
                <a:latin typeface="Times New Roman"/>
                <a:cs typeface="Times New Roman"/>
              </a:rPr>
              <a:t>Memory </a:t>
            </a:r>
            <a:r>
              <a:rPr sz="2600" b="1" spc="-5" dirty="0">
                <a:latin typeface="Times New Roman"/>
                <a:cs typeface="Times New Roman"/>
              </a:rPr>
              <a:t>related</a:t>
            </a:r>
            <a:r>
              <a:rPr sz="2600" b="1" spc="-11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information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20" dirty="0">
                <a:latin typeface="Times New Roman"/>
                <a:cs typeface="Times New Roman"/>
              </a:rPr>
              <a:t>Accounting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dirty="0">
                <a:latin typeface="Times New Roman"/>
                <a:cs typeface="Times New Roman"/>
              </a:rPr>
              <a:t>information</a:t>
            </a:r>
            <a:endParaRPr sz="26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90"/>
              </a:spcBef>
              <a:buClr>
                <a:srgbClr val="D24716"/>
              </a:buClr>
              <a:buSzPct val="84615"/>
              <a:buAutoNum type="arabicPeriod"/>
              <a:tabLst>
                <a:tab pos="527685" algn="l"/>
                <a:tab pos="528320" algn="l"/>
              </a:tabLst>
            </a:pPr>
            <a:r>
              <a:rPr sz="2600" b="1" spc="-75" dirty="0">
                <a:latin typeface="Times New Roman"/>
                <a:cs typeface="Times New Roman"/>
              </a:rPr>
              <a:t>Status </a:t>
            </a:r>
            <a:r>
              <a:rPr sz="2600" b="1" dirty="0">
                <a:latin typeface="Times New Roman"/>
                <a:cs typeface="Times New Roman"/>
              </a:rPr>
              <a:t>information </a:t>
            </a:r>
            <a:r>
              <a:rPr sz="2600" b="1" spc="-5" dirty="0">
                <a:latin typeface="Times New Roman"/>
                <a:cs typeface="Times New Roman"/>
              </a:rPr>
              <a:t>related </a:t>
            </a:r>
            <a:r>
              <a:rPr sz="2600" b="1" spc="60" dirty="0">
                <a:latin typeface="Times New Roman"/>
                <a:cs typeface="Times New Roman"/>
              </a:rPr>
              <a:t>to</a:t>
            </a:r>
            <a:r>
              <a:rPr sz="2600" b="1" spc="-105" dirty="0">
                <a:latin typeface="Times New Roman"/>
                <a:cs typeface="Times New Roman"/>
              </a:rPr>
              <a:t> </a:t>
            </a:r>
            <a:r>
              <a:rPr sz="2600" b="1" spc="80" dirty="0">
                <a:latin typeface="Times New Roman"/>
                <a:cs typeface="Times New Roman"/>
              </a:rPr>
              <a:t>input/output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5933" y="1511189"/>
            <a:ext cx="4817639" cy="4437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377430" cy="2799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55" dirty="0">
                <a:latin typeface="Times New Roman"/>
                <a:cs typeface="Times New Roman"/>
              </a:rPr>
              <a:t>1. </a:t>
            </a:r>
            <a:r>
              <a:rPr sz="2600" b="1" spc="-25" dirty="0">
                <a:latin typeface="Times New Roman"/>
                <a:cs typeface="Times New Roman"/>
              </a:rPr>
              <a:t>Process</a:t>
            </a:r>
            <a:r>
              <a:rPr sz="2600" b="1" spc="-170" dirty="0">
                <a:latin typeface="Times New Roman"/>
                <a:cs typeface="Times New Roman"/>
              </a:rPr>
              <a:t> </a:t>
            </a:r>
            <a:r>
              <a:rPr sz="2600" b="1" spc="-100" dirty="0">
                <a:latin typeface="Times New Roman"/>
                <a:cs typeface="Times New Roman"/>
              </a:rPr>
              <a:t>ID:</a:t>
            </a:r>
            <a:endParaRPr sz="2600">
              <a:latin typeface="Times New Roman"/>
              <a:cs typeface="Times New Roman"/>
            </a:endParaRPr>
          </a:p>
          <a:p>
            <a:pPr marL="286385" marR="5080">
              <a:lnSpc>
                <a:spcPct val="100000"/>
              </a:lnSpc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computer system </a:t>
            </a:r>
            <a:r>
              <a:rPr sz="2600" spc="-20" dirty="0">
                <a:latin typeface="Alfios"/>
                <a:cs typeface="Alfios"/>
              </a:rPr>
              <a:t>there are </a:t>
            </a:r>
            <a:r>
              <a:rPr sz="2600" spc="-55" dirty="0">
                <a:latin typeface="Alfios"/>
                <a:cs typeface="Alfios"/>
              </a:rPr>
              <a:t>various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60" dirty="0">
                <a:latin typeface="Alfios"/>
                <a:cs typeface="Alfios"/>
              </a:rPr>
              <a:t>running  </a:t>
            </a:r>
            <a:r>
              <a:rPr sz="2600" spc="-50" dirty="0">
                <a:latin typeface="Alfios"/>
                <a:cs typeface="Alfios"/>
              </a:rPr>
              <a:t>simultaneously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45" dirty="0">
                <a:latin typeface="Alfios"/>
                <a:cs typeface="Alfios"/>
              </a:rPr>
              <a:t>unique </a:t>
            </a:r>
            <a:r>
              <a:rPr sz="2600" spc="-150" dirty="0">
                <a:latin typeface="Alfios"/>
                <a:cs typeface="Alfios"/>
              </a:rPr>
              <a:t>ID.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70" dirty="0">
                <a:latin typeface="Alfios"/>
                <a:cs typeface="Alfios"/>
              </a:rPr>
              <a:t>Id  </a:t>
            </a:r>
            <a:r>
              <a:rPr sz="2600" spc="-35" dirty="0">
                <a:latin typeface="Alfios"/>
                <a:cs typeface="Alfios"/>
              </a:rPr>
              <a:t>helps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scheduling the </a:t>
            </a:r>
            <a:r>
              <a:rPr sz="2600" spc="-20" dirty="0">
                <a:latin typeface="Alfios"/>
                <a:cs typeface="Alfios"/>
              </a:rPr>
              <a:t>processes.This </a:t>
            </a:r>
            <a:r>
              <a:rPr sz="2600" spc="-70" dirty="0">
                <a:latin typeface="Alfios"/>
                <a:cs typeface="Alfios"/>
              </a:rPr>
              <a:t>Id </a:t>
            </a:r>
            <a:r>
              <a:rPr sz="2600" spc="-30" dirty="0">
                <a:latin typeface="Alfios"/>
                <a:cs typeface="Alfios"/>
              </a:rPr>
              <a:t>is</a:t>
            </a:r>
            <a:r>
              <a:rPr sz="2600" spc="-12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provided 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</a:t>
            </a:r>
            <a:r>
              <a:rPr sz="2600" spc="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block.</a:t>
            </a:r>
            <a:endParaRPr sz="2600">
              <a:latin typeface="Alfios"/>
              <a:cs typeface="Alfios"/>
            </a:endParaRPr>
          </a:p>
          <a:p>
            <a:pPr marL="286385" marR="132715">
              <a:lnSpc>
                <a:spcPct val="100000"/>
              </a:lnSpc>
              <a:spcBef>
                <a:spcPts val="5"/>
              </a:spcBef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30" dirty="0">
                <a:latin typeface="Alfios"/>
                <a:cs typeface="Alfios"/>
              </a:rPr>
              <a:t>words,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80" dirty="0">
                <a:latin typeface="Alfios"/>
                <a:cs typeface="Alfios"/>
              </a:rPr>
              <a:t>an </a:t>
            </a:r>
            <a:r>
              <a:rPr sz="2600" spc="-40" dirty="0">
                <a:latin typeface="Alfios"/>
                <a:cs typeface="Alfios"/>
              </a:rPr>
              <a:t>identification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that uniquely  </a:t>
            </a:r>
            <a:r>
              <a:rPr sz="2600" spc="-20" dirty="0">
                <a:latin typeface="Alfios"/>
                <a:cs typeface="Alfios"/>
              </a:rPr>
              <a:t>identifies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processes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computer</a:t>
            </a:r>
            <a:r>
              <a:rPr sz="2600" spc="-10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26350" cy="38227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b="1" spc="-55" dirty="0">
                <a:latin typeface="Times New Roman"/>
                <a:cs typeface="Times New Roman"/>
              </a:rPr>
              <a:t>2. </a:t>
            </a:r>
            <a:r>
              <a:rPr sz="2600" b="1" spc="-25" dirty="0">
                <a:latin typeface="Times New Roman"/>
                <a:cs typeface="Times New Roman"/>
              </a:rPr>
              <a:t>Process</a:t>
            </a:r>
            <a:r>
              <a:rPr sz="2600" b="1" spc="-170" dirty="0">
                <a:latin typeface="Times New Roman"/>
                <a:cs typeface="Times New Roman"/>
              </a:rPr>
              <a:t> </a:t>
            </a:r>
            <a:r>
              <a:rPr sz="2600" b="1" spc="-55" dirty="0">
                <a:latin typeface="Times New Roman"/>
                <a:cs typeface="Times New Roman"/>
              </a:rPr>
              <a:t>state:</a:t>
            </a:r>
            <a:endParaRPr sz="2600">
              <a:latin typeface="Times New Roman"/>
              <a:cs typeface="Times New Roman"/>
            </a:endParaRPr>
          </a:p>
          <a:p>
            <a:pPr marL="286385" marR="5080" algn="just">
              <a:lnSpc>
                <a:spcPct val="100000"/>
              </a:lnSpc>
              <a:spcBef>
                <a:spcPts val="600"/>
              </a:spcBef>
            </a:pPr>
            <a:r>
              <a:rPr sz="2600" spc="-145" dirty="0">
                <a:latin typeface="Alfios"/>
                <a:cs typeface="Alfios"/>
              </a:rPr>
              <a:t>As </a:t>
            </a:r>
            <a:r>
              <a:rPr sz="2600" spc="-30" dirty="0">
                <a:latin typeface="Alfios"/>
                <a:cs typeface="Alfios"/>
              </a:rPr>
              <a:t>we </a:t>
            </a:r>
            <a:r>
              <a:rPr sz="2600" spc="-105" dirty="0">
                <a:latin typeface="Alfios"/>
                <a:cs typeface="Alfios"/>
              </a:rPr>
              <a:t>know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process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20" dirty="0">
                <a:latin typeface="Alfios"/>
                <a:cs typeface="Alfios"/>
              </a:rPr>
              <a:t>any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0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135" dirty="0">
                <a:latin typeface="Alfios"/>
                <a:cs typeface="Alfios"/>
              </a:rPr>
              <a:t>New,  </a:t>
            </a:r>
            <a:r>
              <a:rPr sz="2600" spc="-40" dirty="0">
                <a:latin typeface="Alfios"/>
                <a:cs typeface="Alfios"/>
              </a:rPr>
              <a:t>running, </a:t>
            </a:r>
            <a:r>
              <a:rPr sz="2600" spc="-30" dirty="0">
                <a:latin typeface="Alfios"/>
                <a:cs typeface="Alfios"/>
              </a:rPr>
              <a:t>waiting, </a:t>
            </a:r>
            <a:r>
              <a:rPr sz="2600" spc="-5" dirty="0">
                <a:latin typeface="Alfios"/>
                <a:cs typeface="Alfios"/>
              </a:rPr>
              <a:t>executing, </a:t>
            </a:r>
            <a:r>
              <a:rPr sz="2600" spc="-25" dirty="0">
                <a:latin typeface="Alfios"/>
                <a:cs typeface="Alfios"/>
              </a:rPr>
              <a:t>blocked, </a:t>
            </a:r>
            <a:r>
              <a:rPr sz="2600" spc="-5" dirty="0">
                <a:latin typeface="Alfios"/>
                <a:cs typeface="Alfios"/>
              </a:rPr>
              <a:t>suspended,</a:t>
            </a:r>
            <a:r>
              <a:rPr sz="2600" spc="-459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terminated.  </a:t>
            </a:r>
            <a:r>
              <a:rPr sz="2600" spc="-145" dirty="0">
                <a:latin typeface="Alfios"/>
                <a:cs typeface="Alfios"/>
              </a:rPr>
              <a:t>For </a:t>
            </a:r>
            <a:r>
              <a:rPr sz="2600" spc="-30" dirty="0">
                <a:latin typeface="Alfios"/>
                <a:cs typeface="Alfios"/>
              </a:rPr>
              <a:t>more </a:t>
            </a:r>
            <a:r>
              <a:rPr sz="2600" spc="-15" dirty="0">
                <a:latin typeface="Alfios"/>
                <a:cs typeface="Alfios"/>
              </a:rPr>
              <a:t>details</a:t>
            </a:r>
            <a:r>
              <a:rPr sz="2600" spc="62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regarding </a:t>
            </a:r>
            <a:r>
              <a:rPr sz="2600" spc="-15" dirty="0">
                <a:latin typeface="Alfios"/>
                <a:cs typeface="Alfios"/>
              </a:rPr>
              <a:t>process</a:t>
            </a:r>
            <a:r>
              <a:rPr sz="2600" spc="62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states </a:t>
            </a:r>
            <a:r>
              <a:rPr sz="2600" spc="-105" dirty="0">
                <a:latin typeface="Alfios"/>
                <a:cs typeface="Alfios"/>
              </a:rPr>
              <a:t>you </a:t>
            </a:r>
            <a:r>
              <a:rPr sz="2600" spc="-45" dirty="0">
                <a:latin typeface="Alfios"/>
                <a:cs typeface="Alfios"/>
              </a:rPr>
              <a:t>can  </a:t>
            </a:r>
            <a:r>
              <a:rPr sz="2600" spc="-5" dirty="0">
                <a:latin typeface="Alfios"/>
                <a:cs typeface="Alfios"/>
              </a:rPr>
              <a:t>refer </a:t>
            </a:r>
            <a:r>
              <a:rPr sz="2600" spc="-15" dirty="0">
                <a:latin typeface="Alfios"/>
                <a:cs typeface="Alfios"/>
              </a:rPr>
              <a:t>process  </a:t>
            </a:r>
            <a:r>
              <a:rPr sz="2600" spc="-30" dirty="0">
                <a:latin typeface="Alfios"/>
                <a:cs typeface="Alfios"/>
              </a:rPr>
              <a:t>management </a:t>
            </a:r>
            <a:r>
              <a:rPr sz="2600" spc="-65" dirty="0">
                <a:latin typeface="Alfios"/>
                <a:cs typeface="Alfios"/>
              </a:rPr>
              <a:t>of an </a:t>
            </a:r>
            <a:r>
              <a:rPr sz="2600" spc="-40" dirty="0">
                <a:latin typeface="Alfios"/>
                <a:cs typeface="Alfios"/>
              </a:rPr>
              <a:t>Operating</a:t>
            </a:r>
            <a:r>
              <a:rPr sz="2600" spc="57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System.  </a:t>
            </a:r>
            <a:r>
              <a:rPr sz="2600" spc="-25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control </a:t>
            </a:r>
            <a:r>
              <a:rPr sz="2600" spc="-60" dirty="0">
                <a:latin typeface="Alfios"/>
                <a:cs typeface="Alfios"/>
              </a:rPr>
              <a:t>block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0" dirty="0">
                <a:latin typeface="Alfios"/>
                <a:cs typeface="Alfios"/>
              </a:rPr>
              <a:t>define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5" dirty="0">
                <a:latin typeface="Alfios"/>
                <a:cs typeface="Alfios"/>
              </a:rPr>
              <a:t>state </a:t>
            </a:r>
            <a:r>
              <a:rPr sz="2600" spc="-70" dirty="0">
                <a:latin typeface="Alfios"/>
                <a:cs typeface="Alfios"/>
              </a:rPr>
              <a:t>of  </a:t>
            </a:r>
            <a:r>
              <a:rPr sz="2600" spc="-125" dirty="0">
                <a:latin typeface="Alfios"/>
                <a:cs typeface="Alfios"/>
              </a:rPr>
              <a:t>any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  <a:p>
            <a:pPr marL="286385" marR="16510" algn="just">
              <a:lnSpc>
                <a:spcPct val="100000"/>
              </a:lnSpc>
              <a:spcBef>
                <a:spcPts val="610"/>
              </a:spcBef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20" dirty="0">
                <a:latin typeface="Alfios"/>
                <a:cs typeface="Alfios"/>
              </a:rPr>
              <a:t>words,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0" dirty="0">
                <a:latin typeface="Alfios"/>
                <a:cs typeface="Alfios"/>
              </a:rPr>
              <a:t>control </a:t>
            </a:r>
            <a:r>
              <a:rPr sz="2600" spc="-60" dirty="0">
                <a:latin typeface="Alfios"/>
                <a:cs typeface="Alfios"/>
              </a:rPr>
              <a:t>block </a:t>
            </a:r>
            <a:r>
              <a:rPr sz="2600" dirty="0">
                <a:latin typeface="Alfios"/>
                <a:cs typeface="Alfios"/>
              </a:rPr>
              <a:t>refers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dirty="0">
                <a:latin typeface="Alfios"/>
                <a:cs typeface="Alfios"/>
              </a:rPr>
              <a:t>states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dirty="0">
                <a:latin typeface="Alfios"/>
                <a:cs typeface="Alfios"/>
              </a:rPr>
              <a:t>processes.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29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170815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40" dirty="0">
                <a:solidFill>
                  <a:srgbClr val="696363"/>
                </a:solidFill>
                <a:latin typeface="Trebuchet MS"/>
                <a:cs typeface="Trebuchet MS"/>
              </a:rPr>
              <a:t>P</a:t>
            </a: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4000" spc="40" dirty="0">
                <a:solidFill>
                  <a:srgbClr val="696363"/>
                </a:solidFill>
                <a:latin typeface="Trebuchet MS"/>
                <a:cs typeface="Trebuchet MS"/>
              </a:rPr>
              <a:t>ocess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357746"/>
            <a:ext cx="8534400" cy="4399281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4320" algn="just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lang="en-US" sz="2600" spc="-28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80" dirty="0">
                <a:latin typeface="Alfios"/>
                <a:cs typeface="Alfios"/>
              </a:rPr>
              <a:t>an </a:t>
            </a:r>
            <a:r>
              <a:rPr sz="2600" spc="-30" dirty="0">
                <a:latin typeface="Alfios"/>
                <a:cs typeface="Alfios"/>
              </a:rPr>
              <a:t>instance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60" dirty="0">
                <a:latin typeface="Alfios"/>
                <a:cs typeface="Alfios"/>
              </a:rPr>
              <a:t>running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13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computer.</a:t>
            </a:r>
            <a:endParaRPr sz="2600" dirty="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close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0" dirty="0">
                <a:latin typeface="Alfios"/>
                <a:cs typeface="Alfios"/>
              </a:rPr>
              <a:t>meaning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task,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5" dirty="0">
                <a:latin typeface="Alfios"/>
                <a:cs typeface="Alfios"/>
              </a:rPr>
              <a:t>term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15" dirty="0">
                <a:latin typeface="Alfios"/>
                <a:cs typeface="Alfios"/>
              </a:rPr>
              <a:t>some</a:t>
            </a:r>
            <a:r>
              <a:rPr sz="2600" spc="-39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OS.</a:t>
            </a:r>
            <a:endParaRPr sz="2600" dirty="0">
              <a:latin typeface="Alfios"/>
              <a:cs typeface="Alfios"/>
            </a:endParaRPr>
          </a:p>
          <a:p>
            <a:pPr marL="286385" marR="54229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225" dirty="0">
                <a:latin typeface="Alfios"/>
                <a:cs typeface="Alfios"/>
              </a:rPr>
              <a:t>UNIX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40" dirty="0">
                <a:latin typeface="Alfios"/>
                <a:cs typeface="Alfios"/>
              </a:rPr>
              <a:t>other OS, 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5" dirty="0">
                <a:latin typeface="Alfios"/>
                <a:cs typeface="Alfios"/>
              </a:rPr>
              <a:t>started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415" dirty="0">
                <a:latin typeface="Alfios"/>
                <a:cs typeface="Alfios"/>
              </a:rPr>
              <a:t>a 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initiated </a:t>
            </a:r>
            <a:r>
              <a:rPr sz="2600" spc="-15" dirty="0">
                <a:latin typeface="Alfios"/>
                <a:cs typeface="Alfios"/>
              </a:rPr>
              <a:t>(either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user </a:t>
            </a:r>
            <a:r>
              <a:rPr sz="2600" spc="-15" dirty="0">
                <a:latin typeface="Alfios"/>
                <a:cs typeface="Alfios"/>
              </a:rPr>
              <a:t>entering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shell  </a:t>
            </a:r>
            <a:r>
              <a:rPr sz="2600" spc="-50" dirty="0">
                <a:latin typeface="Alfios"/>
                <a:cs typeface="Alfios"/>
              </a:rPr>
              <a:t>command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55" dirty="0">
                <a:latin typeface="Alfios"/>
                <a:cs typeface="Alfios"/>
              </a:rPr>
              <a:t>another</a:t>
            </a:r>
            <a:r>
              <a:rPr sz="2600" spc="8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program).</a:t>
            </a:r>
            <a:endParaRPr sz="26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10" dirty="0">
                <a:latin typeface="Alfios"/>
                <a:cs typeface="Alfios"/>
              </a:rPr>
              <a:t>itself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70" dirty="0">
                <a:latin typeface="Alfios"/>
                <a:cs typeface="Alfios"/>
              </a:rPr>
              <a:t>not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" dirty="0">
                <a:latin typeface="Alfios"/>
                <a:cs typeface="Alfios"/>
              </a:rPr>
              <a:t>process;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b="1" i="1" spc="-80" dirty="0">
                <a:latin typeface="Times New Roman"/>
                <a:cs typeface="Times New Roman"/>
              </a:rPr>
              <a:t>passive  </a:t>
            </a:r>
            <a:r>
              <a:rPr sz="2600" b="1" i="1" spc="-25" dirty="0">
                <a:latin typeface="Times New Roman"/>
                <a:cs typeface="Times New Roman"/>
              </a:rPr>
              <a:t>entity,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file </a:t>
            </a:r>
            <a:r>
              <a:rPr sz="2600" spc="-55" dirty="0">
                <a:latin typeface="Alfios"/>
                <a:cs typeface="Alfios"/>
              </a:rPr>
              <a:t>containing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list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instructions </a:t>
            </a:r>
            <a:r>
              <a:rPr sz="2600" spc="-15" dirty="0">
                <a:latin typeface="Alfios"/>
                <a:cs typeface="Alfios"/>
              </a:rPr>
              <a:t>stored</a:t>
            </a:r>
            <a:r>
              <a:rPr sz="2600" spc="-470" dirty="0">
                <a:latin typeface="Alfios"/>
                <a:cs typeface="Alfios"/>
              </a:rPr>
              <a:t> </a:t>
            </a:r>
            <a:r>
              <a:rPr sz="2600" spc="-85" dirty="0">
                <a:latin typeface="Alfios"/>
                <a:cs typeface="Alfios"/>
              </a:rPr>
              <a:t>on  </a:t>
            </a:r>
            <a:r>
              <a:rPr sz="2600" spc="-30" dirty="0">
                <a:latin typeface="Alfios"/>
                <a:cs typeface="Alfios"/>
              </a:rPr>
              <a:t>disks. (often </a:t>
            </a:r>
            <a:r>
              <a:rPr sz="2600" spc="-5" dirty="0">
                <a:latin typeface="Alfios"/>
                <a:cs typeface="Alfios"/>
              </a:rPr>
              <a:t>called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10" dirty="0">
                <a:latin typeface="Alfios"/>
                <a:cs typeface="Alfios"/>
              </a:rPr>
              <a:t>executable</a:t>
            </a:r>
            <a:r>
              <a:rPr sz="2600" spc="-22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file)</a:t>
            </a:r>
            <a:endParaRPr sz="2600" dirty="0">
              <a:latin typeface="Alfios"/>
              <a:cs typeface="Alfios"/>
            </a:endParaRPr>
          </a:p>
          <a:p>
            <a:pPr marL="286385" marR="5892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10" dirty="0">
                <a:latin typeface="Alfios"/>
                <a:cs typeface="Alfios"/>
              </a:rPr>
              <a:t>becomes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10" dirty="0">
                <a:latin typeface="Alfios"/>
                <a:cs typeface="Alfios"/>
              </a:rPr>
              <a:t>executable </a:t>
            </a:r>
            <a:r>
              <a:rPr sz="2600" spc="-15" dirty="0">
                <a:latin typeface="Alfios"/>
                <a:cs typeface="Alfios"/>
              </a:rPr>
              <a:t>file </a:t>
            </a:r>
            <a:r>
              <a:rPr sz="2600" spc="-200" dirty="0">
                <a:latin typeface="Alfios"/>
                <a:cs typeface="Alfios"/>
              </a:rPr>
              <a:t>is  </a:t>
            </a:r>
            <a:r>
              <a:rPr sz="2600" spc="-20" dirty="0">
                <a:latin typeface="Alfios"/>
                <a:cs typeface="Alfios"/>
              </a:rPr>
              <a:t>loaded </a:t>
            </a:r>
            <a:r>
              <a:rPr sz="2600" spc="-55" dirty="0">
                <a:latin typeface="Alfios"/>
                <a:cs typeface="Alfios"/>
              </a:rPr>
              <a:t>into </a:t>
            </a:r>
            <a:r>
              <a:rPr sz="2600" spc="-50" dirty="0">
                <a:latin typeface="Alfios"/>
                <a:cs typeface="Alfios"/>
              </a:rPr>
              <a:t>memory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20" dirty="0">
                <a:latin typeface="Alfios"/>
                <a:cs typeface="Alfios"/>
              </a:rPr>
              <a:t>executed.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28890" cy="38989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50" dirty="0">
                <a:latin typeface="Times New Roman"/>
                <a:cs typeface="Times New Roman"/>
              </a:rPr>
              <a:t>3. </a:t>
            </a:r>
            <a:r>
              <a:rPr sz="2600" b="1" spc="-60" dirty="0">
                <a:latin typeface="Times New Roman"/>
                <a:cs typeface="Times New Roman"/>
              </a:rPr>
              <a:t>Program</a:t>
            </a:r>
            <a:r>
              <a:rPr sz="2600" b="1" spc="-165" dirty="0">
                <a:latin typeface="Times New Roman"/>
                <a:cs typeface="Times New Roman"/>
              </a:rPr>
              <a:t> </a:t>
            </a:r>
            <a:r>
              <a:rPr sz="2600" b="1" spc="5" dirty="0">
                <a:latin typeface="Times New Roman"/>
                <a:cs typeface="Times New Roman"/>
              </a:rPr>
              <a:t>counter:</a:t>
            </a:r>
            <a:endParaRPr sz="2600">
              <a:latin typeface="Times New Roman"/>
              <a:cs typeface="Times New Roman"/>
            </a:endParaRPr>
          </a:p>
          <a:p>
            <a:pPr marL="286385" marR="20955" algn="just">
              <a:lnSpc>
                <a:spcPct val="100000"/>
              </a:lnSpc>
              <a:spcBef>
                <a:spcPts val="600"/>
              </a:spcBef>
            </a:pPr>
            <a:r>
              <a:rPr sz="2600" spc="-50" dirty="0">
                <a:latin typeface="Alfios"/>
                <a:cs typeface="Alfios"/>
              </a:rPr>
              <a:t>Program </a:t>
            </a:r>
            <a:r>
              <a:rPr sz="2600" spc="-30" dirty="0">
                <a:latin typeface="Alfios"/>
                <a:cs typeface="Alfios"/>
              </a:rPr>
              <a:t>counter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5" dirty="0">
                <a:latin typeface="Alfios"/>
                <a:cs typeface="Alfios"/>
              </a:rPr>
              <a:t>point </a:t>
            </a:r>
            <a:r>
              <a:rPr sz="2600" spc="-30" dirty="0">
                <a:latin typeface="Alfios"/>
                <a:cs typeface="Alfios"/>
              </a:rPr>
              <a:t>to the </a:t>
            </a:r>
            <a:r>
              <a:rPr sz="2600" spc="-10" dirty="0">
                <a:latin typeface="Alfios"/>
                <a:cs typeface="Alfios"/>
              </a:rPr>
              <a:t>address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next  </a:t>
            </a:r>
            <a:r>
              <a:rPr sz="2600" spc="-35" dirty="0">
                <a:latin typeface="Alfios"/>
                <a:cs typeface="Alfios"/>
              </a:rPr>
              <a:t>instruction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15" dirty="0">
                <a:latin typeface="Alfios"/>
                <a:cs typeface="Alfios"/>
              </a:rPr>
              <a:t>executed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5" dirty="0">
                <a:latin typeface="Alfios"/>
                <a:cs typeface="Alfios"/>
              </a:rPr>
              <a:t>process.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also  </a:t>
            </a:r>
            <a:r>
              <a:rPr sz="2600" spc="-30" dirty="0">
                <a:latin typeface="Alfios"/>
                <a:cs typeface="Alfios"/>
              </a:rPr>
              <a:t>managed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</a:t>
            </a:r>
            <a:r>
              <a:rPr sz="2600" spc="3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block.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50" dirty="0">
                <a:latin typeface="Times New Roman"/>
                <a:cs typeface="Times New Roman"/>
              </a:rPr>
              <a:t>4. </a:t>
            </a:r>
            <a:r>
              <a:rPr sz="2600" b="1" spc="-15" dirty="0">
                <a:latin typeface="Times New Roman"/>
                <a:cs typeface="Times New Roman"/>
              </a:rPr>
              <a:t>Register</a:t>
            </a:r>
            <a:r>
              <a:rPr sz="2600" b="1" spc="-145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Information:</a:t>
            </a:r>
            <a:endParaRPr sz="2600">
              <a:latin typeface="Times New Roman"/>
              <a:cs typeface="Times New Roman"/>
            </a:endParaRPr>
          </a:p>
          <a:p>
            <a:pPr marL="286385" marR="5080" algn="just">
              <a:lnSpc>
                <a:spcPct val="100000"/>
              </a:lnSpc>
              <a:spcBef>
                <a:spcPts val="600"/>
              </a:spcBef>
            </a:pP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50" dirty="0">
                <a:latin typeface="Alfios"/>
                <a:cs typeface="Alfios"/>
              </a:rPr>
              <a:t>information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comprising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various </a:t>
            </a:r>
            <a:r>
              <a:rPr sz="2600" spc="20" dirty="0">
                <a:latin typeface="Alfios"/>
                <a:cs typeface="Alfios"/>
              </a:rPr>
              <a:t>registers, 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15" dirty="0">
                <a:latin typeface="Alfios"/>
                <a:cs typeface="Alfios"/>
              </a:rPr>
              <a:t>index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stack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20" dirty="0">
                <a:latin typeface="Alfios"/>
                <a:cs typeface="Alfios"/>
              </a:rPr>
              <a:t>associated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process. 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50" dirty="0">
                <a:latin typeface="Alfios"/>
                <a:cs typeface="Alfios"/>
              </a:rPr>
              <a:t>information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also </a:t>
            </a:r>
            <a:r>
              <a:rPr sz="2600" spc="-25" dirty="0">
                <a:latin typeface="Alfios"/>
                <a:cs typeface="Alfios"/>
              </a:rPr>
              <a:t>managed </a:t>
            </a:r>
            <a:r>
              <a:rPr sz="2600" spc="-14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control  </a:t>
            </a:r>
            <a:r>
              <a:rPr sz="2600" spc="-35" dirty="0">
                <a:latin typeface="Alfios"/>
                <a:cs typeface="Alfios"/>
              </a:rPr>
              <a:t>block.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614920" cy="334962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b="1" spc="-50" dirty="0">
                <a:latin typeface="Times New Roman"/>
                <a:cs typeface="Times New Roman"/>
              </a:rPr>
              <a:t>5. </a:t>
            </a:r>
            <a:r>
              <a:rPr sz="2600" b="1" dirty="0">
                <a:latin typeface="Times New Roman"/>
                <a:cs typeface="Times New Roman"/>
              </a:rPr>
              <a:t>Scheduling</a:t>
            </a:r>
            <a:r>
              <a:rPr sz="2600" b="1" spc="-18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information:</a:t>
            </a:r>
            <a:endParaRPr sz="2600">
              <a:latin typeface="Times New Roman"/>
              <a:cs typeface="Times New Roman"/>
            </a:endParaRPr>
          </a:p>
          <a:p>
            <a:pPr marL="286385" marR="5080" algn="just">
              <a:lnSpc>
                <a:spcPct val="100000"/>
              </a:lnSpc>
              <a:spcBef>
                <a:spcPts val="600"/>
              </a:spcBef>
            </a:pPr>
            <a:r>
              <a:rPr sz="2600" spc="-35" dirty="0">
                <a:latin typeface="Alfios"/>
                <a:cs typeface="Alfios"/>
              </a:rPr>
              <a:t>Scheduling </a:t>
            </a:r>
            <a:r>
              <a:rPr sz="2600" spc="-50" dirty="0">
                <a:latin typeface="Alfios"/>
                <a:cs typeface="Alfios"/>
              </a:rPr>
              <a:t>information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used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15" dirty="0">
                <a:latin typeface="Alfios"/>
                <a:cs typeface="Alfios"/>
              </a:rPr>
              <a:t>set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priority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25" dirty="0">
                <a:latin typeface="Alfios"/>
                <a:cs typeface="Alfios"/>
              </a:rPr>
              <a:t>different  </a:t>
            </a:r>
            <a:r>
              <a:rPr sz="2600" dirty="0">
                <a:latin typeface="Alfios"/>
                <a:cs typeface="Alfios"/>
              </a:rPr>
              <a:t>processes.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very </a:t>
            </a:r>
            <a:r>
              <a:rPr sz="2600" spc="-20" dirty="0">
                <a:latin typeface="Alfios"/>
                <a:cs typeface="Alfios"/>
              </a:rPr>
              <a:t>useful </a:t>
            </a:r>
            <a:r>
              <a:rPr sz="2600" spc="-50" dirty="0">
                <a:latin typeface="Alfios"/>
                <a:cs typeface="Alfios"/>
              </a:rPr>
              <a:t>information </a:t>
            </a:r>
            <a:r>
              <a:rPr sz="2600" spc="-60" dirty="0">
                <a:latin typeface="Alfios"/>
                <a:cs typeface="Alfios"/>
              </a:rPr>
              <a:t>which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15" dirty="0">
                <a:latin typeface="Alfios"/>
                <a:cs typeface="Alfios"/>
              </a:rPr>
              <a:t>set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0" dirty="0">
                <a:latin typeface="Alfios"/>
                <a:cs typeface="Alfios"/>
              </a:rPr>
              <a:t>control </a:t>
            </a:r>
            <a:r>
              <a:rPr sz="2600" spc="-35" dirty="0">
                <a:latin typeface="Alfios"/>
                <a:cs typeface="Alfios"/>
              </a:rPr>
              <a:t>block. </a:t>
            </a:r>
            <a:r>
              <a:rPr sz="2600" spc="-10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computer system </a:t>
            </a:r>
            <a:r>
              <a:rPr sz="2600" spc="-20" dirty="0">
                <a:latin typeface="Alfios"/>
                <a:cs typeface="Alfios"/>
              </a:rPr>
              <a:t>there </a:t>
            </a:r>
            <a:r>
              <a:rPr sz="2600" spc="-10" dirty="0">
                <a:latin typeface="Alfios"/>
                <a:cs typeface="Alfios"/>
              </a:rPr>
              <a:t>were </a:t>
            </a:r>
            <a:r>
              <a:rPr sz="2600" spc="-105" dirty="0">
                <a:latin typeface="Alfios"/>
                <a:cs typeface="Alfios"/>
              </a:rPr>
              <a:t>many 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55" dirty="0">
                <a:latin typeface="Alfios"/>
                <a:cs typeface="Alfios"/>
              </a:rPr>
              <a:t>running </a:t>
            </a:r>
            <a:r>
              <a:rPr sz="2600" spc="-45" dirty="0">
                <a:latin typeface="Alfios"/>
                <a:cs typeface="Alfios"/>
              </a:rPr>
              <a:t>simultaneously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15" dirty="0">
                <a:latin typeface="Alfios"/>
                <a:cs typeface="Alfios"/>
              </a:rPr>
              <a:t>each process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20" dirty="0">
                <a:latin typeface="Alfios"/>
                <a:cs typeface="Alfios"/>
              </a:rPr>
              <a:t>its  </a:t>
            </a:r>
            <a:r>
              <a:rPr sz="2600" spc="-55" dirty="0">
                <a:latin typeface="Alfios"/>
                <a:cs typeface="Alfios"/>
              </a:rPr>
              <a:t>priority.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priority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0" dirty="0">
                <a:latin typeface="Alfios"/>
                <a:cs typeface="Alfios"/>
              </a:rPr>
              <a:t>primary </a:t>
            </a:r>
            <a:r>
              <a:rPr sz="2600" spc="-20" dirty="0">
                <a:latin typeface="Alfios"/>
                <a:cs typeface="Alfios"/>
              </a:rPr>
              <a:t>feature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0" dirty="0">
                <a:latin typeface="Alfios"/>
                <a:cs typeface="Alfios"/>
              </a:rPr>
              <a:t>RAM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higher 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35" dirty="0">
                <a:latin typeface="Alfios"/>
                <a:cs typeface="Alfios"/>
              </a:rPr>
              <a:t>other </a:t>
            </a:r>
            <a:r>
              <a:rPr sz="2600" spc="-30" dirty="0">
                <a:latin typeface="Alfios"/>
                <a:cs typeface="Alfios"/>
              </a:rPr>
              <a:t>secondary </a:t>
            </a:r>
            <a:r>
              <a:rPr sz="2600" spc="-5" dirty="0">
                <a:latin typeface="Alfios"/>
                <a:cs typeface="Alfios"/>
              </a:rPr>
              <a:t>features. </a:t>
            </a:r>
            <a:r>
              <a:rPr sz="2600" spc="-35" dirty="0">
                <a:latin typeface="Alfios"/>
                <a:cs typeface="Alfios"/>
              </a:rPr>
              <a:t>Scheduling </a:t>
            </a:r>
            <a:r>
              <a:rPr sz="2600" spc="-50" dirty="0">
                <a:latin typeface="Alfios"/>
                <a:cs typeface="Alfios"/>
              </a:rPr>
              <a:t>information </a:t>
            </a:r>
            <a:r>
              <a:rPr sz="2600" spc="-25" dirty="0">
                <a:latin typeface="Alfios"/>
                <a:cs typeface="Alfios"/>
              </a:rPr>
              <a:t>is</a:t>
            </a:r>
            <a:r>
              <a:rPr sz="2600" spc="-15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very  </a:t>
            </a:r>
            <a:r>
              <a:rPr sz="2600" spc="-25" dirty="0">
                <a:latin typeface="Alfios"/>
                <a:cs typeface="Alfios"/>
              </a:rPr>
              <a:t>useful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5" dirty="0">
                <a:latin typeface="Alfios"/>
                <a:cs typeface="Alfios"/>
              </a:rPr>
              <a:t>managing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30" dirty="0">
                <a:latin typeface="Alfios"/>
                <a:cs typeface="Alfios"/>
              </a:rPr>
              <a:t>computer</a:t>
            </a:r>
            <a:r>
              <a:rPr sz="2600" spc="11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system.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54215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65" dirty="0">
                <a:solidFill>
                  <a:srgbClr val="696363"/>
                </a:solidFill>
                <a:latin typeface="Trebuchet MS"/>
                <a:cs typeface="Trebuchet MS"/>
              </a:rPr>
              <a:t>Components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51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75" dirty="0">
                <a:solidFill>
                  <a:srgbClr val="696363"/>
                </a:solidFill>
                <a:latin typeface="Trebuchet MS"/>
                <a:cs typeface="Trebuchet MS"/>
              </a:rPr>
              <a:t>PCB..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1473"/>
            <a:ext cx="7621270" cy="44354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414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40" dirty="0">
                <a:latin typeface="Times New Roman"/>
                <a:cs typeface="Times New Roman"/>
              </a:rPr>
              <a:t>6. </a:t>
            </a:r>
            <a:r>
              <a:rPr sz="2400" b="1" spc="-10" dirty="0">
                <a:latin typeface="Times New Roman"/>
                <a:cs typeface="Times New Roman"/>
              </a:rPr>
              <a:t>Memory </a:t>
            </a:r>
            <a:r>
              <a:rPr sz="2400" b="1" spc="-5" dirty="0">
                <a:latin typeface="Times New Roman"/>
                <a:cs typeface="Times New Roman"/>
              </a:rPr>
              <a:t>related</a:t>
            </a:r>
            <a:r>
              <a:rPr sz="2400" b="1" spc="-24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information:</a:t>
            </a:r>
            <a:endParaRPr sz="2400">
              <a:latin typeface="Times New Roman"/>
              <a:cs typeface="Times New Roman"/>
            </a:endParaRPr>
          </a:p>
          <a:p>
            <a:pPr marL="286385" marR="5080" algn="just">
              <a:lnSpc>
                <a:spcPct val="90100"/>
              </a:lnSpc>
              <a:spcBef>
                <a:spcPts val="595"/>
              </a:spcBef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20" dirty="0">
                <a:latin typeface="Alfios"/>
                <a:cs typeface="Alfios"/>
              </a:rPr>
              <a:t>section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control </a:t>
            </a:r>
            <a:r>
              <a:rPr sz="2400" spc="-55" dirty="0">
                <a:latin typeface="Alfios"/>
                <a:cs typeface="Alfios"/>
              </a:rPr>
              <a:t>block </a:t>
            </a:r>
            <a:r>
              <a:rPr sz="2400" spc="-15" dirty="0">
                <a:latin typeface="Alfios"/>
                <a:cs typeface="Alfios"/>
              </a:rPr>
              <a:t>comprises </a:t>
            </a:r>
            <a:r>
              <a:rPr sz="2400" spc="-60" dirty="0">
                <a:latin typeface="Alfios"/>
                <a:cs typeface="Alfios"/>
              </a:rPr>
              <a:t>of </a:t>
            </a:r>
            <a:r>
              <a:rPr sz="2400" spc="-5" dirty="0">
                <a:latin typeface="Alfios"/>
                <a:cs typeface="Alfios"/>
              </a:rPr>
              <a:t>page </a:t>
            </a:r>
            <a:r>
              <a:rPr sz="2400" spc="-40" dirty="0">
                <a:latin typeface="Alfios"/>
                <a:cs typeface="Alfios"/>
              </a:rPr>
              <a:t>and  </a:t>
            </a:r>
            <a:r>
              <a:rPr sz="2400" dirty="0">
                <a:latin typeface="Alfios"/>
                <a:cs typeface="Alfios"/>
              </a:rPr>
              <a:t>segment </a:t>
            </a:r>
            <a:r>
              <a:rPr sz="2400" spc="-10" dirty="0">
                <a:latin typeface="Alfios"/>
                <a:cs typeface="Alfios"/>
              </a:rPr>
              <a:t>tables. </a:t>
            </a: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also </a:t>
            </a:r>
            <a:r>
              <a:rPr sz="2400" spc="-15" dirty="0">
                <a:latin typeface="Alfios"/>
                <a:cs typeface="Alfios"/>
              </a:rPr>
              <a:t>stores </a:t>
            </a:r>
            <a:r>
              <a:rPr sz="2400" spc="-30" dirty="0">
                <a:latin typeface="Alfios"/>
                <a:cs typeface="Alfios"/>
              </a:rPr>
              <a:t>the data contained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5" dirty="0">
                <a:latin typeface="Alfios"/>
                <a:cs typeface="Alfios"/>
              </a:rPr>
              <a:t>base </a:t>
            </a:r>
            <a:r>
              <a:rPr sz="2400" spc="-40" dirty="0">
                <a:latin typeface="Alfios"/>
                <a:cs typeface="Alfios"/>
              </a:rPr>
              <a:t>and limit </a:t>
            </a:r>
            <a:r>
              <a:rPr sz="2400" spc="52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registers.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40" dirty="0">
                <a:latin typeface="Times New Roman"/>
                <a:cs typeface="Times New Roman"/>
              </a:rPr>
              <a:t>7. </a:t>
            </a:r>
            <a:r>
              <a:rPr sz="2400" b="1" spc="15" dirty="0">
                <a:latin typeface="Times New Roman"/>
                <a:cs typeface="Times New Roman"/>
              </a:rPr>
              <a:t>Accounting</a:t>
            </a:r>
            <a:r>
              <a:rPr sz="2400" b="1" spc="-25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information:</a:t>
            </a:r>
            <a:endParaRPr sz="2400">
              <a:latin typeface="Times New Roman"/>
              <a:cs typeface="Times New Roman"/>
            </a:endParaRPr>
          </a:p>
          <a:p>
            <a:pPr marL="286385" marR="6350" algn="just">
              <a:lnSpc>
                <a:spcPts val="2590"/>
              </a:lnSpc>
              <a:spcBef>
                <a:spcPts val="640"/>
              </a:spcBef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20" dirty="0">
                <a:latin typeface="Alfios"/>
                <a:cs typeface="Alfios"/>
              </a:rPr>
              <a:t>section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5" dirty="0">
                <a:latin typeface="Alfios"/>
                <a:cs typeface="Alfios"/>
              </a:rPr>
              <a:t>control </a:t>
            </a:r>
            <a:r>
              <a:rPr sz="2400" spc="-55" dirty="0">
                <a:latin typeface="Alfios"/>
                <a:cs typeface="Alfios"/>
              </a:rPr>
              <a:t>block </a:t>
            </a:r>
            <a:r>
              <a:rPr sz="2400" spc="-15" dirty="0">
                <a:latin typeface="Alfios"/>
                <a:cs typeface="Alfios"/>
              </a:rPr>
              <a:t>stores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details </a:t>
            </a:r>
            <a:r>
              <a:rPr sz="2400" spc="-10" dirty="0">
                <a:latin typeface="Alfios"/>
                <a:cs typeface="Alfios"/>
              </a:rPr>
              <a:t>relate </a:t>
            </a:r>
            <a:r>
              <a:rPr sz="2400" spc="-35" dirty="0">
                <a:latin typeface="Alfios"/>
                <a:cs typeface="Alfios"/>
              </a:rPr>
              <a:t>to  </a:t>
            </a:r>
            <a:r>
              <a:rPr sz="2400" spc="-20" dirty="0">
                <a:latin typeface="Alfios"/>
                <a:cs typeface="Alfios"/>
              </a:rPr>
              <a:t>central </a:t>
            </a:r>
            <a:r>
              <a:rPr sz="2400" spc="-25" dirty="0">
                <a:latin typeface="Alfios"/>
                <a:cs typeface="Alfios"/>
              </a:rPr>
              <a:t>processing </a:t>
            </a:r>
            <a:r>
              <a:rPr sz="2400" spc="-50" dirty="0">
                <a:latin typeface="Alfios"/>
                <a:cs typeface="Alfios"/>
              </a:rPr>
              <a:t>unit </a:t>
            </a:r>
            <a:r>
              <a:rPr sz="2400" spc="-100" dirty="0">
                <a:latin typeface="Alfios"/>
                <a:cs typeface="Alfios"/>
              </a:rPr>
              <a:t>(CPU) </a:t>
            </a:r>
            <a:r>
              <a:rPr sz="2400" spc="-50" dirty="0">
                <a:latin typeface="Alfios"/>
                <a:cs typeface="Alfios"/>
              </a:rPr>
              <a:t>utilization and </a:t>
            </a:r>
            <a:r>
              <a:rPr sz="2400" spc="-15" dirty="0">
                <a:latin typeface="Alfios"/>
                <a:cs typeface="Alfios"/>
              </a:rPr>
              <a:t>execution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a 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40" dirty="0">
                <a:latin typeface="Times New Roman"/>
                <a:cs typeface="Times New Roman"/>
              </a:rPr>
              <a:t>8. </a:t>
            </a:r>
            <a:r>
              <a:rPr sz="2400" b="1" spc="-65" dirty="0">
                <a:latin typeface="Times New Roman"/>
                <a:cs typeface="Times New Roman"/>
              </a:rPr>
              <a:t>Status </a:t>
            </a:r>
            <a:r>
              <a:rPr sz="2400" b="1" dirty="0">
                <a:latin typeface="Times New Roman"/>
                <a:cs typeface="Times New Roman"/>
              </a:rPr>
              <a:t>information </a:t>
            </a:r>
            <a:r>
              <a:rPr sz="2400" b="1" spc="-5" dirty="0">
                <a:latin typeface="Times New Roman"/>
                <a:cs typeface="Times New Roman"/>
              </a:rPr>
              <a:t>related </a:t>
            </a:r>
            <a:r>
              <a:rPr sz="2400" b="1" spc="55" dirty="0">
                <a:latin typeface="Times New Roman"/>
                <a:cs typeface="Times New Roman"/>
              </a:rPr>
              <a:t>to </a:t>
            </a:r>
            <a:r>
              <a:rPr sz="2400" b="1" spc="15" dirty="0">
                <a:latin typeface="Times New Roman"/>
                <a:cs typeface="Times New Roman"/>
              </a:rPr>
              <a:t>input </a:t>
            </a:r>
            <a:r>
              <a:rPr sz="2400" b="1" spc="605" dirty="0">
                <a:latin typeface="Times New Roman"/>
                <a:cs typeface="Times New Roman"/>
              </a:rPr>
              <a:t>/</a:t>
            </a:r>
            <a:r>
              <a:rPr sz="2400" b="1" spc="-43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output:</a:t>
            </a:r>
            <a:endParaRPr sz="2400">
              <a:latin typeface="Times New Roman"/>
              <a:cs typeface="Times New Roman"/>
            </a:endParaRPr>
          </a:p>
          <a:p>
            <a:pPr marL="286385" marR="6985" algn="just">
              <a:lnSpc>
                <a:spcPct val="90000"/>
              </a:lnSpc>
              <a:spcBef>
                <a:spcPts val="605"/>
              </a:spcBef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20" dirty="0">
                <a:latin typeface="Alfios"/>
                <a:cs typeface="Alfios"/>
              </a:rPr>
              <a:t>section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control </a:t>
            </a:r>
            <a:r>
              <a:rPr sz="2400" spc="-55" dirty="0">
                <a:latin typeface="Alfios"/>
                <a:cs typeface="Alfios"/>
              </a:rPr>
              <a:t>block </a:t>
            </a:r>
            <a:r>
              <a:rPr sz="2400" spc="-15" dirty="0">
                <a:latin typeface="Alfios"/>
                <a:cs typeface="Alfios"/>
              </a:rPr>
              <a:t>stores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details </a:t>
            </a:r>
            <a:r>
              <a:rPr sz="2400" spc="-25" dirty="0">
                <a:latin typeface="Alfios"/>
                <a:cs typeface="Alfios"/>
              </a:rPr>
              <a:t>pertaining 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10" dirty="0">
                <a:latin typeface="Alfios"/>
                <a:cs typeface="Alfios"/>
              </a:rPr>
              <a:t>resource </a:t>
            </a:r>
            <a:r>
              <a:rPr sz="2400" spc="-50" dirty="0">
                <a:latin typeface="Alfios"/>
                <a:cs typeface="Alfios"/>
              </a:rPr>
              <a:t>utilization and </a:t>
            </a:r>
            <a:r>
              <a:rPr sz="2400" spc="-20" dirty="0">
                <a:latin typeface="Alfios"/>
                <a:cs typeface="Alfios"/>
              </a:rPr>
              <a:t>file </a:t>
            </a:r>
            <a:r>
              <a:rPr sz="2400" spc="-10" dirty="0">
                <a:latin typeface="Alfios"/>
                <a:cs typeface="Alfios"/>
              </a:rPr>
              <a:t>opened </a:t>
            </a:r>
            <a:r>
              <a:rPr sz="2400" spc="-30" dirty="0">
                <a:latin typeface="Alfios"/>
                <a:cs typeface="Alfios"/>
              </a:rPr>
              <a:t>during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 </a:t>
            </a:r>
            <a:r>
              <a:rPr sz="2400" dirty="0">
                <a:latin typeface="Alfios"/>
                <a:cs typeface="Alfios"/>
              </a:rPr>
              <a:t>execution.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9679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15" dirty="0">
                <a:solidFill>
                  <a:srgbClr val="696363"/>
                </a:solidFill>
                <a:latin typeface="Trebuchet MS"/>
                <a:cs typeface="Trebuchet MS"/>
              </a:rPr>
              <a:t>Table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7627620" cy="44958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86385" marR="5080" indent="-274320" algn="just">
              <a:lnSpc>
                <a:spcPct val="90000"/>
              </a:lnSpc>
              <a:spcBef>
                <a:spcPts val="38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operating system </a:t>
            </a:r>
            <a:r>
              <a:rPr sz="2400" spc="-50" dirty="0">
                <a:latin typeface="Alfios"/>
                <a:cs typeface="Alfios"/>
              </a:rPr>
              <a:t>maintains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table </a:t>
            </a:r>
            <a:r>
              <a:rPr sz="2400" spc="-5" dirty="0">
                <a:latin typeface="Alfios"/>
                <a:cs typeface="Alfios"/>
              </a:rPr>
              <a:t>called </a:t>
            </a:r>
            <a:r>
              <a:rPr sz="2400" b="1" dirty="0">
                <a:latin typeface="Times New Roman"/>
                <a:cs typeface="Times New Roman"/>
              </a:rPr>
              <a:t>process </a:t>
            </a:r>
            <a:r>
              <a:rPr sz="2400" b="1" spc="-55" dirty="0">
                <a:latin typeface="Times New Roman"/>
                <a:cs typeface="Times New Roman"/>
              </a:rPr>
              <a:t>table</a:t>
            </a:r>
            <a:r>
              <a:rPr sz="2400" spc="-55" dirty="0">
                <a:latin typeface="Alfios"/>
                <a:cs typeface="Alfios"/>
              </a:rPr>
              <a:t>,  </a:t>
            </a:r>
            <a:r>
              <a:rPr sz="2400" spc="-60" dirty="0">
                <a:latin typeface="Alfios"/>
                <a:cs typeface="Alfios"/>
              </a:rPr>
              <a:t>which </a:t>
            </a:r>
            <a:r>
              <a:rPr sz="2400" spc="-15" dirty="0">
                <a:latin typeface="Alfios"/>
                <a:cs typeface="Alfios"/>
              </a:rPr>
              <a:t>stores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control  </a:t>
            </a:r>
            <a:r>
              <a:rPr sz="2400" spc="-45" dirty="0">
                <a:latin typeface="Alfios"/>
                <a:cs typeface="Alfios"/>
              </a:rPr>
              <a:t>blocks </a:t>
            </a:r>
            <a:r>
              <a:rPr sz="2400" spc="-5" dirty="0">
                <a:latin typeface="Alfios"/>
                <a:cs typeface="Alfios"/>
              </a:rPr>
              <a:t>related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spc="-35" dirty="0">
                <a:latin typeface="Alfios"/>
                <a:cs typeface="Alfios"/>
              </a:rPr>
              <a:t>the  </a:t>
            </a:r>
            <a:r>
              <a:rPr sz="2400" dirty="0">
                <a:latin typeface="Alfios"/>
                <a:cs typeface="Alfios"/>
              </a:rPr>
              <a:t>processes.</a:t>
            </a:r>
            <a:endParaRPr sz="2400">
              <a:latin typeface="Alfios"/>
              <a:cs typeface="Alfios"/>
            </a:endParaRPr>
          </a:p>
          <a:p>
            <a:pPr marL="286385" marR="13970" indent="-274320" algn="just">
              <a:lnSpc>
                <a:spcPct val="9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b="1" spc="5" dirty="0">
                <a:latin typeface="Times New Roman"/>
                <a:cs typeface="Times New Roman"/>
              </a:rPr>
              <a:t>process </a:t>
            </a:r>
            <a:r>
              <a:rPr sz="2400" b="1" spc="-20" dirty="0">
                <a:latin typeface="Times New Roman"/>
                <a:cs typeface="Times New Roman"/>
              </a:rPr>
              <a:t>table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a data </a:t>
            </a:r>
            <a:r>
              <a:rPr sz="2400" spc="-15" dirty="0">
                <a:latin typeface="Alfios"/>
                <a:cs typeface="Alfios"/>
              </a:rPr>
              <a:t>structure </a:t>
            </a:r>
            <a:r>
              <a:rPr sz="2400" spc="-35" dirty="0">
                <a:latin typeface="Alfios"/>
                <a:cs typeface="Alfios"/>
              </a:rPr>
              <a:t>maintained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65" dirty="0">
                <a:latin typeface="Alfios"/>
                <a:cs typeface="Alfios"/>
              </a:rPr>
              <a:t>operating  </a:t>
            </a:r>
            <a:r>
              <a:rPr sz="2400" spc="-25" dirty="0">
                <a:latin typeface="Alfios"/>
                <a:cs typeface="Alfios"/>
              </a:rPr>
              <a:t>system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0" dirty="0">
                <a:latin typeface="Alfios"/>
                <a:cs typeface="Alfios"/>
              </a:rPr>
              <a:t>facilitate </a:t>
            </a:r>
            <a:r>
              <a:rPr sz="2400" spc="-10" dirty="0">
                <a:latin typeface="Alfios"/>
                <a:cs typeface="Alfios"/>
              </a:rPr>
              <a:t>context </a:t>
            </a:r>
            <a:r>
              <a:rPr sz="2400" spc="-40" dirty="0">
                <a:latin typeface="Alfios"/>
                <a:cs typeface="Alfios"/>
              </a:rPr>
              <a:t>switching and </a:t>
            </a:r>
            <a:r>
              <a:rPr sz="2400" spc="-15" dirty="0">
                <a:latin typeface="Alfios"/>
                <a:cs typeface="Alfios"/>
              </a:rPr>
              <a:t>scheduling,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other  </a:t>
            </a:r>
            <a:r>
              <a:rPr sz="2400" spc="-20" dirty="0">
                <a:latin typeface="Alfios"/>
                <a:cs typeface="Alfios"/>
              </a:rPr>
              <a:t>activities </a:t>
            </a:r>
            <a:r>
              <a:rPr sz="2400" spc="-5" dirty="0">
                <a:latin typeface="Alfios"/>
                <a:cs typeface="Alfios"/>
              </a:rPr>
              <a:t>discussed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later.</a:t>
            </a:r>
            <a:endParaRPr sz="2400">
              <a:latin typeface="Alfios"/>
              <a:cs typeface="Alfios"/>
            </a:endParaRPr>
          </a:p>
          <a:p>
            <a:pPr marL="286385" marR="12065" indent="-274320" algn="just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70" dirty="0">
                <a:latin typeface="Alfios"/>
                <a:cs typeface="Alfios"/>
              </a:rPr>
              <a:t>Each </a:t>
            </a:r>
            <a:r>
              <a:rPr sz="2400" spc="-40" dirty="0">
                <a:latin typeface="Alfios"/>
                <a:cs typeface="Alfios"/>
              </a:rPr>
              <a:t>entry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table, </a:t>
            </a:r>
            <a:r>
              <a:rPr sz="2400" spc="-30" dirty="0">
                <a:latin typeface="Alfios"/>
                <a:cs typeface="Alfios"/>
              </a:rPr>
              <a:t>often </a:t>
            </a:r>
            <a:r>
              <a:rPr sz="2400" spc="-5" dirty="0">
                <a:latin typeface="Alfios"/>
                <a:cs typeface="Alfios"/>
              </a:rPr>
              <a:t>called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b="1" spc="50" dirty="0">
                <a:latin typeface="Times New Roman"/>
                <a:cs typeface="Times New Roman"/>
              </a:rPr>
              <a:t>context </a:t>
            </a:r>
            <a:r>
              <a:rPr sz="2400" b="1" spc="40" dirty="0">
                <a:latin typeface="Times New Roman"/>
                <a:cs typeface="Times New Roman"/>
              </a:rPr>
              <a:t>block</a:t>
            </a:r>
            <a:r>
              <a:rPr sz="2400" spc="40" dirty="0">
                <a:latin typeface="Alfios"/>
                <a:cs typeface="Alfios"/>
              </a:rPr>
              <a:t>, </a:t>
            </a:r>
            <a:r>
              <a:rPr sz="2400" spc="-75" dirty="0">
                <a:latin typeface="Alfios"/>
                <a:cs typeface="Alfios"/>
              </a:rPr>
              <a:t>contains  </a:t>
            </a:r>
            <a:r>
              <a:rPr sz="2400" spc="-45" dirty="0">
                <a:latin typeface="Alfios"/>
                <a:cs typeface="Alfios"/>
              </a:rPr>
              <a:t>information about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5" dirty="0">
                <a:latin typeface="Alfios"/>
                <a:cs typeface="Alfios"/>
              </a:rPr>
              <a:t>such </a:t>
            </a:r>
            <a:r>
              <a:rPr sz="2400" spc="-10" dirty="0">
                <a:latin typeface="Alfios"/>
                <a:cs typeface="Alfios"/>
              </a:rPr>
              <a:t>as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name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5" dirty="0">
                <a:latin typeface="Alfios"/>
                <a:cs typeface="Alfios"/>
              </a:rPr>
              <a:t>state  (discussed </a:t>
            </a:r>
            <a:r>
              <a:rPr sz="2400" spc="-25" dirty="0">
                <a:latin typeface="Alfios"/>
                <a:cs typeface="Alfios"/>
              </a:rPr>
              <a:t>above), </a:t>
            </a:r>
            <a:r>
              <a:rPr sz="2400" spc="-40" dirty="0">
                <a:latin typeface="Alfios"/>
                <a:cs typeface="Alfios"/>
              </a:rPr>
              <a:t>priority </a:t>
            </a:r>
            <a:r>
              <a:rPr sz="2400" spc="-5" dirty="0">
                <a:latin typeface="Alfios"/>
                <a:cs typeface="Alfios"/>
              </a:rPr>
              <a:t>(discussed </a:t>
            </a:r>
            <a:r>
              <a:rPr sz="2400" spc="-25" dirty="0">
                <a:latin typeface="Alfios"/>
                <a:cs typeface="Alfios"/>
              </a:rPr>
              <a:t>above), </a:t>
            </a:r>
            <a:r>
              <a:rPr sz="2400" spc="15" dirty="0">
                <a:latin typeface="Alfios"/>
                <a:cs typeface="Alfios"/>
              </a:rPr>
              <a:t>registers,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5" dirty="0">
                <a:latin typeface="Alfios"/>
                <a:cs typeface="Alfios"/>
              </a:rPr>
              <a:t>a  </a:t>
            </a:r>
            <a:r>
              <a:rPr sz="2400" spc="-30" dirty="0">
                <a:latin typeface="Alfios"/>
                <a:cs typeface="Alfios"/>
              </a:rPr>
              <a:t>semaphore it </a:t>
            </a:r>
            <a:r>
              <a:rPr sz="2400" spc="-114" dirty="0">
                <a:latin typeface="Alfios"/>
                <a:cs typeface="Alfios"/>
              </a:rPr>
              <a:t>may </a:t>
            </a:r>
            <a:r>
              <a:rPr sz="2400" spc="-5" dirty="0">
                <a:latin typeface="Alfios"/>
                <a:cs typeface="Alfios"/>
              </a:rPr>
              <a:t>be </a:t>
            </a:r>
            <a:r>
              <a:rPr sz="2400" spc="-40" dirty="0">
                <a:latin typeface="Alfios"/>
                <a:cs typeface="Alfios"/>
              </a:rPr>
              <a:t>waiting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95" dirty="0">
                <a:latin typeface="Alfios"/>
                <a:cs typeface="Alfios"/>
              </a:rPr>
              <a:t>. </a:t>
            </a: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10" dirty="0">
                <a:latin typeface="Alfios"/>
                <a:cs typeface="Alfios"/>
              </a:rPr>
              <a:t>exact </a:t>
            </a:r>
            <a:r>
              <a:rPr sz="2400" spc="-25" dirty="0">
                <a:latin typeface="Alfios"/>
                <a:cs typeface="Alfios"/>
              </a:rPr>
              <a:t>contents </a:t>
            </a:r>
            <a:r>
              <a:rPr sz="2400" spc="-6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context  </a:t>
            </a:r>
            <a:r>
              <a:rPr sz="2400" spc="-55" dirty="0">
                <a:latin typeface="Alfios"/>
                <a:cs typeface="Alfios"/>
              </a:rPr>
              <a:t>block </a:t>
            </a:r>
            <a:r>
              <a:rPr sz="2400" spc="-5" dirty="0">
                <a:latin typeface="Alfios"/>
                <a:cs typeface="Alfios"/>
              </a:rPr>
              <a:t>depends </a:t>
            </a:r>
            <a:r>
              <a:rPr sz="2400" spc="-70" dirty="0">
                <a:latin typeface="Alfios"/>
                <a:cs typeface="Alfios"/>
              </a:rPr>
              <a:t>on </a:t>
            </a:r>
            <a:r>
              <a:rPr sz="2400" spc="-30" dirty="0">
                <a:latin typeface="Alfios"/>
                <a:cs typeface="Alfios"/>
              </a:rPr>
              <a:t>the operating </a:t>
            </a:r>
            <a:r>
              <a:rPr sz="2400" spc="-10" dirty="0">
                <a:latin typeface="Alfios"/>
                <a:cs typeface="Alfios"/>
              </a:rPr>
              <a:t>system. </a:t>
            </a:r>
            <a:r>
              <a:rPr sz="2400" spc="-120" dirty="0">
                <a:latin typeface="Alfios"/>
                <a:cs typeface="Alfios"/>
              </a:rPr>
              <a:t>For </a:t>
            </a:r>
            <a:r>
              <a:rPr sz="2400" spc="-15" dirty="0">
                <a:latin typeface="Alfios"/>
                <a:cs typeface="Alfios"/>
              </a:rPr>
              <a:t>instance,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25" dirty="0">
                <a:latin typeface="Alfios"/>
                <a:cs typeface="Alfios"/>
              </a:rPr>
              <a:t>OS  </a:t>
            </a:r>
            <a:r>
              <a:rPr sz="2400" spc="-20" dirty="0">
                <a:latin typeface="Alfios"/>
                <a:cs typeface="Alfios"/>
              </a:rPr>
              <a:t>supports </a:t>
            </a:r>
            <a:r>
              <a:rPr sz="2400" spc="-15" dirty="0">
                <a:latin typeface="Alfios"/>
                <a:cs typeface="Alfios"/>
              </a:rPr>
              <a:t>paging, </a:t>
            </a:r>
            <a:r>
              <a:rPr sz="2400" spc="-40" dirty="0">
                <a:latin typeface="Alfios"/>
                <a:cs typeface="Alfios"/>
              </a:rPr>
              <a:t>then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context </a:t>
            </a:r>
            <a:r>
              <a:rPr sz="2400" spc="-55" dirty="0">
                <a:latin typeface="Alfios"/>
                <a:cs typeface="Alfios"/>
              </a:rPr>
              <a:t>block </a:t>
            </a:r>
            <a:r>
              <a:rPr sz="2400" spc="-40" dirty="0">
                <a:latin typeface="Alfios"/>
                <a:cs typeface="Alfios"/>
              </a:rPr>
              <a:t>contains </a:t>
            </a:r>
            <a:r>
              <a:rPr sz="2400" spc="-55" dirty="0">
                <a:latin typeface="Alfios"/>
                <a:cs typeface="Alfios"/>
              </a:rPr>
              <a:t>an </a:t>
            </a:r>
            <a:r>
              <a:rPr sz="2400" spc="-45" dirty="0">
                <a:latin typeface="Alfios"/>
                <a:cs typeface="Alfios"/>
              </a:rPr>
              <a:t>entry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the  </a:t>
            </a:r>
            <a:r>
              <a:rPr sz="2400" dirty="0">
                <a:latin typeface="Alfios"/>
                <a:cs typeface="Alfios"/>
              </a:rPr>
              <a:t>page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table.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15208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40" dirty="0">
                <a:solidFill>
                  <a:srgbClr val="696363"/>
                </a:solidFill>
                <a:latin typeface="Trebuchet MS"/>
                <a:cs typeface="Trebuchet MS"/>
              </a:rPr>
              <a:t>Thread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6825" cy="421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143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thread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smallest </a:t>
            </a:r>
            <a:r>
              <a:rPr sz="2600" spc="-55" dirty="0">
                <a:latin typeface="Alfios"/>
                <a:cs typeface="Alfios"/>
              </a:rPr>
              <a:t>unit </a:t>
            </a:r>
            <a:r>
              <a:rPr sz="2600" spc="-65" dirty="0">
                <a:latin typeface="Alfios"/>
                <a:cs typeface="Alfios"/>
              </a:rPr>
              <a:t>of  </a:t>
            </a:r>
            <a:r>
              <a:rPr sz="2600" spc="-25" dirty="0">
                <a:latin typeface="Alfios"/>
                <a:cs typeface="Alfios"/>
              </a:rPr>
              <a:t>processing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90" dirty="0">
                <a:latin typeface="Alfios"/>
                <a:cs typeface="Alfios"/>
              </a:rPr>
              <a:t>be  </a:t>
            </a:r>
            <a:r>
              <a:rPr sz="2600" spc="-20" dirty="0">
                <a:latin typeface="Alfios"/>
                <a:cs typeface="Alfios"/>
              </a:rPr>
              <a:t>performed </a:t>
            </a:r>
            <a:r>
              <a:rPr sz="2600" spc="-75" dirty="0">
                <a:latin typeface="Alfios"/>
                <a:cs typeface="Alfios"/>
              </a:rPr>
              <a:t>in an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OS.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most </a:t>
            </a:r>
            <a:r>
              <a:rPr sz="2600" spc="-20" dirty="0">
                <a:latin typeface="Alfios"/>
                <a:cs typeface="Alfios"/>
              </a:rPr>
              <a:t>modern </a:t>
            </a:r>
            <a:r>
              <a:rPr sz="2600" spc="-30" dirty="0">
                <a:latin typeface="Alfios"/>
                <a:cs typeface="Alfios"/>
              </a:rPr>
              <a:t>operating </a:t>
            </a:r>
            <a:r>
              <a:rPr sz="2600" spc="-10" dirty="0">
                <a:latin typeface="Alfios"/>
                <a:cs typeface="Alfios"/>
              </a:rPr>
              <a:t>systems,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5" dirty="0">
                <a:latin typeface="Alfios"/>
                <a:cs typeface="Alfios"/>
              </a:rPr>
              <a:t>exists </a:t>
            </a:r>
            <a:r>
              <a:rPr sz="2600" spc="-60" dirty="0">
                <a:latin typeface="Alfios"/>
                <a:cs typeface="Alfios"/>
              </a:rPr>
              <a:t>within </a:t>
            </a:r>
            <a:r>
              <a:rPr sz="2600" spc="-385" dirty="0">
                <a:latin typeface="Alfios"/>
                <a:cs typeface="Alfios"/>
              </a:rPr>
              <a:t>a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170" dirty="0">
                <a:latin typeface="Alfios"/>
                <a:cs typeface="Alfios"/>
              </a:rPr>
              <a:t>-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15" dirty="0">
                <a:latin typeface="Alfios"/>
                <a:cs typeface="Alfios"/>
              </a:rPr>
              <a:t>is,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single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50" dirty="0">
                <a:latin typeface="Alfios"/>
                <a:cs typeface="Alfios"/>
              </a:rPr>
              <a:t>contain </a:t>
            </a:r>
            <a:r>
              <a:rPr sz="2600" spc="-30" dirty="0">
                <a:latin typeface="Alfios"/>
                <a:cs typeface="Alfios"/>
              </a:rPr>
              <a:t>multiple  </a:t>
            </a:r>
            <a:r>
              <a:rPr sz="2600" spc="-25" dirty="0">
                <a:latin typeface="Alfios"/>
                <a:cs typeface="Alfios"/>
              </a:rPr>
              <a:t>threads.</a:t>
            </a:r>
            <a:endParaRPr sz="2600">
              <a:latin typeface="Alfios"/>
              <a:cs typeface="Alfios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basic </a:t>
            </a:r>
            <a:r>
              <a:rPr sz="2600" spc="-65" dirty="0">
                <a:latin typeface="Alfios"/>
                <a:cs typeface="Alfios"/>
              </a:rPr>
              <a:t>unit of </a:t>
            </a:r>
            <a:r>
              <a:rPr sz="2600" spc="-175" dirty="0">
                <a:latin typeface="Alfios"/>
                <a:cs typeface="Alfios"/>
              </a:rPr>
              <a:t>CPU </a:t>
            </a:r>
            <a:r>
              <a:rPr sz="2600" spc="-45" dirty="0">
                <a:latin typeface="Alfios"/>
                <a:cs typeface="Alfios"/>
              </a:rPr>
              <a:t>utilization,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15" dirty="0">
                <a:latin typeface="Alfios"/>
                <a:cs typeface="Alfios"/>
              </a:rPr>
              <a:t>comprises </a:t>
            </a:r>
            <a:r>
              <a:rPr sz="2600" spc="-375" dirty="0">
                <a:latin typeface="Alfios"/>
                <a:cs typeface="Alfios"/>
              </a:rPr>
              <a:t>a 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150" dirty="0">
                <a:latin typeface="Alfios"/>
                <a:cs typeface="Alfios"/>
              </a:rPr>
              <a:t>ID,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counter,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dirty="0">
                <a:latin typeface="Alfios"/>
                <a:cs typeface="Alfios"/>
              </a:rPr>
              <a:t>register </a:t>
            </a:r>
            <a:r>
              <a:rPr sz="2600" spc="40" dirty="0">
                <a:latin typeface="Alfios"/>
                <a:cs typeface="Alfios"/>
              </a:rPr>
              <a:t>set,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34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stack.</a:t>
            </a:r>
            <a:endParaRPr sz="2600">
              <a:latin typeface="Alfios"/>
              <a:cs typeface="Alfios"/>
            </a:endParaRPr>
          </a:p>
          <a:p>
            <a:pPr marL="286385" marR="762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35" dirty="0">
                <a:latin typeface="Alfios"/>
                <a:cs typeface="Alfios"/>
              </a:rPr>
              <a:t>shares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30" dirty="0">
                <a:latin typeface="Alfios"/>
                <a:cs typeface="Alfios"/>
              </a:rPr>
              <a:t>threads belonging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same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35" dirty="0">
                <a:latin typeface="Alfios"/>
                <a:cs typeface="Alfios"/>
              </a:rPr>
              <a:t>its  </a:t>
            </a:r>
            <a:r>
              <a:rPr sz="2600" spc="-5" dirty="0">
                <a:latin typeface="Alfios"/>
                <a:cs typeface="Alfios"/>
              </a:rPr>
              <a:t>code section, </a:t>
            </a:r>
            <a:r>
              <a:rPr sz="2600" spc="-30" dirty="0">
                <a:latin typeface="Alfios"/>
                <a:cs typeface="Alfios"/>
              </a:rPr>
              <a:t>data </a:t>
            </a:r>
            <a:r>
              <a:rPr sz="2600" spc="-5" dirty="0">
                <a:latin typeface="Alfios"/>
                <a:cs typeface="Alfios"/>
              </a:rPr>
              <a:t>section,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other operating </a:t>
            </a:r>
            <a:r>
              <a:rPr sz="2600" spc="-30" dirty="0">
                <a:latin typeface="Alfios"/>
                <a:cs typeface="Alfios"/>
              </a:rPr>
              <a:t>system  </a:t>
            </a:r>
            <a:r>
              <a:rPr sz="2600" dirty="0">
                <a:latin typeface="Alfios"/>
                <a:cs typeface="Alfios"/>
              </a:rPr>
              <a:t>resources,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open </a:t>
            </a:r>
            <a:r>
              <a:rPr sz="2600" spc="-15" dirty="0">
                <a:latin typeface="Alfios"/>
                <a:cs typeface="Alfios"/>
              </a:rPr>
              <a:t>files </a:t>
            </a:r>
            <a:r>
              <a:rPr sz="2600" spc="-60" dirty="0">
                <a:latin typeface="Alfios"/>
                <a:cs typeface="Alfios"/>
              </a:rPr>
              <a:t>and</a:t>
            </a:r>
            <a:r>
              <a:rPr sz="2600" spc="-254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signals.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0104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0" dirty="0">
                <a:solidFill>
                  <a:srgbClr val="696363"/>
                </a:solidFill>
                <a:latin typeface="Trebuchet MS"/>
                <a:cs typeface="Trebuchet MS"/>
              </a:rPr>
              <a:t>Thre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a</a:t>
            </a:r>
            <a:r>
              <a:rPr sz="4000" spc="95" dirty="0">
                <a:solidFill>
                  <a:srgbClr val="696363"/>
                </a:solidFill>
                <a:latin typeface="Trebuchet MS"/>
                <a:cs typeface="Trebuchet MS"/>
              </a:rPr>
              <a:t>d</a:t>
            </a:r>
            <a:r>
              <a:rPr sz="4000" spc="55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4000" spc="-470" dirty="0">
                <a:solidFill>
                  <a:srgbClr val="696363"/>
                </a:solidFill>
                <a:latin typeface="Trebuchet MS"/>
                <a:cs typeface="Trebuchet MS"/>
              </a:rPr>
              <a:t>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476" y="1435430"/>
            <a:ext cx="8373618" cy="255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40" dirty="0">
                <a:latin typeface="Alfios"/>
                <a:cs typeface="Alfios"/>
              </a:rPr>
              <a:t>traditional </a:t>
            </a:r>
            <a:r>
              <a:rPr sz="2600" spc="-5" dirty="0">
                <a:latin typeface="Alfios"/>
                <a:cs typeface="Alfios"/>
              </a:rPr>
              <a:t>(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90" dirty="0">
                <a:latin typeface="Alfios"/>
                <a:cs typeface="Alfios"/>
              </a:rPr>
              <a:t>heavy </a:t>
            </a:r>
            <a:r>
              <a:rPr sz="2600" spc="-35" dirty="0">
                <a:latin typeface="Alfios"/>
                <a:cs typeface="Alfios"/>
              </a:rPr>
              <a:t>weight)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single </a:t>
            </a:r>
            <a:r>
              <a:rPr sz="2600" spc="-40" dirty="0">
                <a:latin typeface="Alfios"/>
                <a:cs typeface="Alfios"/>
              </a:rPr>
              <a:t>thread </a:t>
            </a:r>
            <a:r>
              <a:rPr sz="2600" spc="-240" dirty="0">
                <a:latin typeface="Alfios"/>
                <a:cs typeface="Alfios"/>
              </a:rPr>
              <a:t>of  </a:t>
            </a:r>
            <a:r>
              <a:rPr sz="2600" spc="-30" dirty="0">
                <a:latin typeface="Alfios"/>
                <a:cs typeface="Alfios"/>
              </a:rPr>
              <a:t>control.</a:t>
            </a:r>
            <a:endParaRPr sz="2600" dirty="0">
              <a:latin typeface="Alfios"/>
              <a:cs typeface="Alfios"/>
            </a:endParaRPr>
          </a:p>
          <a:p>
            <a:pPr marL="286385" marR="571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2329815" algn="l"/>
                <a:tab pos="3457575" algn="l"/>
                <a:tab pos="4342130" algn="l"/>
              </a:tabLst>
            </a:pPr>
            <a:r>
              <a:rPr sz="2600" spc="-95" dirty="0">
                <a:latin typeface="Alfios"/>
                <a:cs typeface="Alfios"/>
              </a:rPr>
              <a:t>If 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24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process</a:t>
            </a:r>
            <a:r>
              <a:rPr sz="2600" spc="355" dirty="0">
                <a:latin typeface="Alfios"/>
                <a:cs typeface="Alfios"/>
              </a:rPr>
              <a:t> </a:t>
            </a:r>
            <a:r>
              <a:rPr sz="2600" spc="-70" dirty="0">
                <a:latin typeface="Alfios"/>
                <a:cs typeface="Alfios"/>
              </a:rPr>
              <a:t>has</a:t>
            </a:r>
            <a:r>
              <a:rPr lang="en-US" sz="2600" spc="-7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multiple</a:t>
            </a:r>
            <a:r>
              <a:rPr lang="en-US" sz="2600" spc="-30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thread	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5" dirty="0">
                <a:latin typeface="Alfios"/>
                <a:cs typeface="Alfios"/>
              </a:rPr>
              <a:t>control, </a:t>
            </a:r>
            <a:r>
              <a:rPr sz="2600" spc="-30" dirty="0">
                <a:latin typeface="Alfios"/>
                <a:cs typeface="Alfios"/>
              </a:rPr>
              <a:t>it can </a:t>
            </a:r>
            <a:r>
              <a:rPr sz="2600" spc="-25" dirty="0">
                <a:latin typeface="Alfios"/>
                <a:cs typeface="Alfios"/>
              </a:rPr>
              <a:t>perform  </a:t>
            </a:r>
            <a:r>
              <a:rPr sz="2600" spc="-35" dirty="0">
                <a:latin typeface="Alfios"/>
                <a:cs typeface="Alfios"/>
              </a:rPr>
              <a:t>more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55" dirty="0">
                <a:latin typeface="Alfios"/>
                <a:cs typeface="Alfios"/>
              </a:rPr>
              <a:t>task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 dirty="0">
              <a:latin typeface="Alfios"/>
              <a:cs typeface="Alfios"/>
            </a:endParaRPr>
          </a:p>
          <a:p>
            <a:pPr marL="286385" marR="571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777875" algn="l"/>
                <a:tab pos="1625600" algn="l"/>
                <a:tab pos="2802890" algn="l"/>
                <a:tab pos="3305810" algn="l"/>
                <a:tab pos="4619625" algn="l"/>
                <a:tab pos="5751195" algn="l"/>
              </a:tabLst>
            </a:pPr>
            <a:r>
              <a:rPr sz="2600" spc="-95" dirty="0">
                <a:latin typeface="Alfios"/>
                <a:cs typeface="Alfios"/>
              </a:rPr>
              <a:t>Fig	</a:t>
            </a:r>
            <a:r>
              <a:rPr sz="2600" spc="-40" dirty="0">
                <a:latin typeface="Alfios"/>
                <a:cs typeface="Alfios"/>
              </a:rPr>
              <a:t>below	</a:t>
            </a:r>
            <a:r>
              <a:rPr sz="2600" spc="-20" dirty="0">
                <a:latin typeface="Alfios"/>
                <a:cs typeface="Alfios"/>
              </a:rPr>
              <a:t>illustrate	</a:t>
            </a:r>
            <a:r>
              <a:rPr sz="2600" spc="-35" dirty="0">
                <a:latin typeface="Alfios"/>
                <a:cs typeface="Alfios"/>
              </a:rPr>
              <a:t>the	</a:t>
            </a:r>
            <a:r>
              <a:rPr sz="2600" spc="-15" dirty="0">
                <a:latin typeface="Alfios"/>
                <a:cs typeface="Alfios"/>
              </a:rPr>
              <a:t>difference</a:t>
            </a:r>
            <a:r>
              <a:rPr lang="en-US" sz="2600" spc="-1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between</a:t>
            </a:r>
            <a:r>
              <a:rPr lang="en-US" sz="2600" spc="-1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single </a:t>
            </a:r>
            <a:r>
              <a:rPr sz="2600" spc="-20" dirty="0">
                <a:latin typeface="Alfios"/>
                <a:cs typeface="Alfios"/>
              </a:rPr>
              <a:t>threaded  process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multithreaded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688924"/>
            <a:ext cx="20104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0" dirty="0">
                <a:solidFill>
                  <a:srgbClr val="696363"/>
                </a:solidFill>
                <a:latin typeface="Trebuchet MS"/>
                <a:cs typeface="Trebuchet MS"/>
              </a:rPr>
              <a:t>Thre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a</a:t>
            </a:r>
            <a:r>
              <a:rPr sz="4000" spc="95" dirty="0">
                <a:solidFill>
                  <a:srgbClr val="696363"/>
                </a:solidFill>
                <a:latin typeface="Trebuchet MS"/>
                <a:cs typeface="Trebuchet MS"/>
              </a:rPr>
              <a:t>d</a:t>
            </a:r>
            <a:r>
              <a:rPr sz="4000" spc="55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4000" spc="-470" dirty="0">
                <a:solidFill>
                  <a:srgbClr val="696363"/>
                </a:solidFill>
                <a:latin typeface="Trebuchet MS"/>
                <a:cs typeface="Trebuchet MS"/>
              </a:rPr>
              <a:t>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869896"/>
            <a:ext cx="7767262" cy="3123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08175" y="5488330"/>
            <a:ext cx="3354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indent="-250190">
              <a:lnSpc>
                <a:spcPct val="100000"/>
              </a:lnSpc>
              <a:spcBef>
                <a:spcPts val="100"/>
              </a:spcBef>
              <a:buAutoNum type="alphaLcParenBoth"/>
              <a:tabLst>
                <a:tab pos="262890" algn="l"/>
              </a:tabLst>
            </a:pPr>
            <a:r>
              <a:rPr sz="1800" spc="-40" dirty="0">
                <a:latin typeface="Alfios"/>
                <a:cs typeface="Alfios"/>
              </a:rPr>
              <a:t>Three </a:t>
            </a:r>
            <a:r>
              <a:rPr sz="1800" spc="-10" dirty="0">
                <a:latin typeface="Alfios"/>
                <a:cs typeface="Alfios"/>
              </a:rPr>
              <a:t>processes </a:t>
            </a:r>
            <a:r>
              <a:rPr sz="1800" spc="-15" dirty="0">
                <a:latin typeface="Alfios"/>
                <a:cs typeface="Alfios"/>
              </a:rPr>
              <a:t>each </a:t>
            </a:r>
            <a:r>
              <a:rPr sz="1800" spc="-40" dirty="0">
                <a:latin typeface="Alfios"/>
                <a:cs typeface="Alfios"/>
              </a:rPr>
              <a:t>with </a:t>
            </a:r>
            <a:r>
              <a:rPr sz="1800" spc="-25" dirty="0">
                <a:latin typeface="Alfios"/>
                <a:cs typeface="Alfios"/>
              </a:rPr>
              <a:t>one</a:t>
            </a:r>
            <a:r>
              <a:rPr sz="1800" spc="-140" dirty="0">
                <a:latin typeface="Alfios"/>
                <a:cs typeface="Alfios"/>
              </a:rPr>
              <a:t> </a:t>
            </a:r>
            <a:r>
              <a:rPr sz="1800" spc="-30" dirty="0">
                <a:latin typeface="Alfios"/>
                <a:cs typeface="Alfios"/>
              </a:rPr>
              <a:t>thread</a:t>
            </a:r>
            <a:endParaRPr sz="1800">
              <a:latin typeface="Alfios"/>
              <a:cs typeface="Alfios"/>
            </a:endParaRPr>
          </a:p>
          <a:p>
            <a:pPr marL="307340" indent="-295275">
              <a:lnSpc>
                <a:spcPct val="100000"/>
              </a:lnSpc>
              <a:buAutoNum type="alphaLcParenBoth"/>
              <a:tabLst>
                <a:tab pos="307975" algn="l"/>
              </a:tabLst>
            </a:pPr>
            <a:r>
              <a:rPr sz="1800" spc="-45" dirty="0">
                <a:latin typeface="Alfios"/>
                <a:cs typeface="Alfios"/>
              </a:rPr>
              <a:t>One </a:t>
            </a:r>
            <a:r>
              <a:rPr sz="1800" spc="-15" dirty="0">
                <a:latin typeface="Alfios"/>
                <a:cs typeface="Alfios"/>
              </a:rPr>
              <a:t>process </a:t>
            </a:r>
            <a:r>
              <a:rPr sz="1800" spc="-40" dirty="0">
                <a:latin typeface="Alfios"/>
                <a:cs typeface="Alfios"/>
              </a:rPr>
              <a:t>with </a:t>
            </a:r>
            <a:r>
              <a:rPr sz="1800" spc="-15" dirty="0">
                <a:latin typeface="Alfios"/>
                <a:cs typeface="Alfios"/>
              </a:rPr>
              <a:t>three</a:t>
            </a:r>
            <a:r>
              <a:rPr sz="1800" spc="-114" dirty="0">
                <a:latin typeface="Alfios"/>
                <a:cs typeface="Alfios"/>
              </a:rPr>
              <a:t> </a:t>
            </a:r>
            <a:r>
              <a:rPr sz="1800" spc="-25" dirty="0">
                <a:latin typeface="Alfios"/>
                <a:cs typeface="Alfios"/>
              </a:rPr>
              <a:t>threads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17576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5" dirty="0">
                <a:solidFill>
                  <a:srgbClr val="696363"/>
                </a:solidFill>
                <a:latin typeface="Trebuchet MS"/>
                <a:cs typeface="Trebuchet MS"/>
              </a:rPr>
              <a:t>Threads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1098" y="1947862"/>
            <a:ext cx="6276975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0104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0" dirty="0">
                <a:solidFill>
                  <a:srgbClr val="696363"/>
                </a:solidFill>
                <a:latin typeface="Trebuchet MS"/>
                <a:cs typeface="Trebuchet MS"/>
              </a:rPr>
              <a:t>Thre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a</a:t>
            </a:r>
            <a:r>
              <a:rPr sz="4000" spc="95" dirty="0">
                <a:solidFill>
                  <a:srgbClr val="696363"/>
                </a:solidFill>
                <a:latin typeface="Trebuchet MS"/>
                <a:cs typeface="Trebuchet MS"/>
              </a:rPr>
              <a:t>d</a:t>
            </a:r>
            <a:r>
              <a:rPr sz="4000" spc="55" dirty="0">
                <a:solidFill>
                  <a:srgbClr val="696363"/>
                </a:solidFill>
                <a:latin typeface="Trebuchet MS"/>
                <a:cs typeface="Trebuchet MS"/>
              </a:rPr>
              <a:t>s</a:t>
            </a:r>
            <a:r>
              <a:rPr sz="4000" spc="-470" dirty="0">
                <a:solidFill>
                  <a:srgbClr val="696363"/>
                </a:solidFill>
                <a:latin typeface="Trebuchet MS"/>
                <a:cs typeface="Trebuchet MS"/>
              </a:rPr>
              <a:t>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1600" y="1602127"/>
            <a:ext cx="6858000" cy="379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54704" y="5576112"/>
            <a:ext cx="241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lfios"/>
                <a:cs typeface="Alfios"/>
              </a:rPr>
              <a:t>Each </a:t>
            </a:r>
            <a:r>
              <a:rPr sz="1800" spc="-30" dirty="0">
                <a:latin typeface="Alfios"/>
                <a:cs typeface="Alfios"/>
              </a:rPr>
              <a:t>thread </a:t>
            </a:r>
            <a:r>
              <a:rPr sz="1800" spc="-45" dirty="0">
                <a:latin typeface="Alfios"/>
                <a:cs typeface="Alfios"/>
              </a:rPr>
              <a:t>has </a:t>
            </a:r>
            <a:r>
              <a:rPr sz="1800" spc="-15" dirty="0">
                <a:latin typeface="Alfios"/>
                <a:cs typeface="Alfios"/>
              </a:rPr>
              <a:t>its </a:t>
            </a:r>
            <a:r>
              <a:rPr sz="1800" spc="-60" dirty="0">
                <a:latin typeface="Alfios"/>
                <a:cs typeface="Alfios"/>
              </a:rPr>
              <a:t>own</a:t>
            </a:r>
            <a:r>
              <a:rPr sz="1800" spc="-140" dirty="0">
                <a:latin typeface="Alfios"/>
                <a:cs typeface="Alfios"/>
              </a:rPr>
              <a:t> </a:t>
            </a:r>
            <a:r>
              <a:rPr sz="1800" spc="-20" dirty="0">
                <a:latin typeface="Alfios"/>
                <a:cs typeface="Alfios"/>
              </a:rPr>
              <a:t>stack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9022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40" dirty="0">
                <a:solidFill>
                  <a:srgbClr val="696363"/>
                </a:solidFill>
                <a:latin typeface="Trebuchet MS"/>
                <a:cs typeface="Trebuchet MS"/>
              </a:rPr>
              <a:t>Thread </a:t>
            </a: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Usage</a:t>
            </a:r>
            <a:r>
              <a:rPr sz="4000" spc="-36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45" dirty="0">
                <a:solidFill>
                  <a:srgbClr val="696363"/>
                </a:solidFill>
                <a:latin typeface="Trebuchet MS"/>
                <a:cs typeface="Trebuchet MS"/>
              </a:rPr>
              <a:t>example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9172" y="1896267"/>
            <a:ext cx="6537618" cy="3953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39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688924"/>
            <a:ext cx="19602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0" dirty="0">
                <a:solidFill>
                  <a:srgbClr val="696363"/>
                </a:solidFill>
                <a:latin typeface="Trebuchet MS"/>
                <a:cs typeface="Trebuchet MS"/>
              </a:rPr>
              <a:t>Process..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321" y="1435430"/>
            <a:ext cx="8245679" cy="8124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 </a:t>
            </a:r>
            <a:r>
              <a:rPr lang="en-US" sz="2200" spc="-570" dirty="0">
                <a:solidFill>
                  <a:srgbClr val="D24716"/>
                </a:solidFill>
                <a:latin typeface="Arial"/>
                <a:cs typeface="Arial"/>
              </a:rPr>
              <a:t>   </a:t>
            </a: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loaded </a:t>
            </a:r>
            <a:r>
              <a:rPr sz="2600" spc="-55" dirty="0">
                <a:latin typeface="Alfios"/>
                <a:cs typeface="Alfios"/>
              </a:rPr>
              <a:t>into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0" dirty="0">
                <a:latin typeface="Alfios"/>
                <a:cs typeface="Alfios"/>
              </a:rPr>
              <a:t>memory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15" dirty="0">
                <a:latin typeface="Alfios"/>
                <a:cs typeface="Alfios"/>
              </a:rPr>
              <a:t>become </a:t>
            </a:r>
            <a:r>
              <a:rPr sz="2600" spc="-380" dirty="0">
                <a:latin typeface="Alfios"/>
                <a:cs typeface="Alfios"/>
              </a:rPr>
              <a:t>a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100" dirty="0">
                <a:latin typeface="Alfios"/>
                <a:cs typeface="Alfios"/>
              </a:rPr>
              <a:t>,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40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25" dirty="0">
                <a:latin typeface="Alfios"/>
                <a:cs typeface="Alfios"/>
              </a:rPr>
              <a:t>divided </a:t>
            </a:r>
            <a:r>
              <a:rPr sz="2600" spc="-55" dirty="0">
                <a:latin typeface="Alfios"/>
                <a:cs typeface="Alfios"/>
              </a:rPr>
              <a:t>into </a:t>
            </a:r>
            <a:r>
              <a:rPr sz="2600" spc="-60" dirty="0">
                <a:latin typeface="Alfios"/>
                <a:cs typeface="Alfios"/>
              </a:rPr>
              <a:t>four </a:t>
            </a:r>
            <a:r>
              <a:rPr sz="2600" spc="-20" dirty="0">
                <a:latin typeface="Alfios"/>
                <a:cs typeface="Alfios"/>
              </a:rPr>
              <a:t>sections</a:t>
            </a:r>
            <a:r>
              <a:rPr sz="2600" spc="-420" dirty="0">
                <a:latin typeface="Alfios"/>
                <a:cs typeface="Alfios"/>
              </a:rPr>
              <a:t> </a:t>
            </a:r>
            <a:r>
              <a:rPr sz="2600" spc="100" dirty="0">
                <a:latin typeface="Alfios"/>
                <a:cs typeface="Alfios"/>
              </a:rPr>
              <a:t>: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24200" y="2438400"/>
            <a:ext cx="2813939" cy="4089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249377"/>
            <a:ext cx="3781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3600" spc="5" dirty="0">
                <a:solidFill>
                  <a:srgbClr val="696363"/>
                </a:solidFill>
                <a:latin typeface="Trebuchet MS"/>
                <a:cs typeface="Trebuchet MS"/>
              </a:rPr>
              <a:t>Vs</a:t>
            </a:r>
            <a:r>
              <a:rPr sz="3600" spc="-3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600" spc="-80" dirty="0">
                <a:solidFill>
                  <a:srgbClr val="696363"/>
                </a:solidFill>
                <a:latin typeface="Trebuchet MS"/>
                <a:cs typeface="Trebuchet MS"/>
              </a:rPr>
              <a:t>Threads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3250" y="953769"/>
          <a:ext cx="8229600" cy="5838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71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BASIS 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COMPARISON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THREAD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Basic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Program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in</a:t>
                      </a:r>
                      <a:r>
                        <a:rPr sz="1800" spc="-5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execution.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45" dirty="0">
                          <a:latin typeface="Alfios"/>
                          <a:cs typeface="Alfios"/>
                        </a:rPr>
                        <a:t>Lightweight 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800" spc="-35" dirty="0">
                          <a:latin typeface="Alfios"/>
                          <a:cs typeface="Alfios"/>
                        </a:rPr>
                        <a:t>or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part</a:t>
                      </a:r>
                      <a:r>
                        <a:rPr sz="1800" spc="-6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of</a:t>
                      </a:r>
                      <a:endParaRPr sz="1800">
                        <a:latin typeface="Alfios"/>
                        <a:cs typeface="Alfios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spc="10" dirty="0">
                          <a:latin typeface="Alfios"/>
                          <a:cs typeface="Alfios"/>
                        </a:rPr>
                        <a:t>it.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latin typeface="Alfios"/>
                          <a:cs typeface="Alfios"/>
                        </a:rPr>
                        <a:t>Memory</a:t>
                      </a:r>
                      <a:r>
                        <a:rPr sz="1800" spc="-6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35" dirty="0">
                          <a:latin typeface="Alfios"/>
                          <a:cs typeface="Alfios"/>
                        </a:rPr>
                        <a:t>sharing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Completely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isolated 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and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do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not</a:t>
                      </a:r>
                      <a:endParaRPr sz="1800">
                        <a:latin typeface="Alfios"/>
                        <a:cs typeface="Alfios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800" spc="-30" dirty="0">
                          <a:latin typeface="Alfios"/>
                          <a:cs typeface="Alfios"/>
                        </a:rPr>
                        <a:t>share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memory.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Shares memory 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with</a:t>
                      </a:r>
                      <a:r>
                        <a:rPr sz="1800" spc="-7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each</a:t>
                      </a:r>
                      <a:endParaRPr sz="1800">
                        <a:latin typeface="Alfios"/>
                        <a:cs typeface="Alfios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other.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0" dirty="0">
                          <a:latin typeface="Alfios"/>
                          <a:cs typeface="Alfios"/>
                        </a:rPr>
                        <a:t>Resource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 consumption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More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Alfios"/>
                          <a:cs typeface="Alfios"/>
                        </a:rPr>
                        <a:t>Less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5" dirty="0">
                          <a:latin typeface="Alfios"/>
                          <a:cs typeface="Alfios"/>
                        </a:rPr>
                        <a:t>Efficiency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 marR="292735" algn="just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Alfios"/>
                          <a:cs typeface="Alfios"/>
                        </a:rPr>
                        <a:t>Less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efficient as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compared to 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the 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in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the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context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of 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communication.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4273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5" dirty="0">
                          <a:latin typeface="Alfios"/>
                          <a:cs typeface="Alfios"/>
                        </a:rPr>
                        <a:t>Enhances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efficiency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in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the 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context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of</a:t>
                      </a:r>
                      <a:r>
                        <a:rPr sz="1800" spc="-15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communication.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required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for</a:t>
                      </a:r>
                      <a:r>
                        <a:rPr sz="1800" spc="-5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creation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More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25" dirty="0">
                          <a:latin typeface="Alfios"/>
                          <a:cs typeface="Alfios"/>
                        </a:rPr>
                        <a:t>Less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Context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switching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time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90" dirty="0">
                          <a:latin typeface="Alfios"/>
                          <a:cs typeface="Alfios"/>
                        </a:rPr>
                        <a:t>Takes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more</a:t>
                      </a:r>
                      <a:r>
                        <a:rPr sz="1800" spc="1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5" dirty="0">
                          <a:latin typeface="Alfios"/>
                          <a:cs typeface="Alfios"/>
                        </a:rPr>
                        <a:t>time.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Consumes </a:t>
                      </a:r>
                      <a:r>
                        <a:rPr sz="1800" dirty="0">
                          <a:latin typeface="Alfios"/>
                          <a:cs typeface="Alfios"/>
                        </a:rPr>
                        <a:t>less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5" dirty="0">
                          <a:latin typeface="Alfios"/>
                          <a:cs typeface="Alfios"/>
                        </a:rPr>
                        <a:t>time.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30" dirty="0">
                          <a:latin typeface="Alfios"/>
                          <a:cs typeface="Alfios"/>
                        </a:rPr>
                        <a:t>Uncertain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termination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5" dirty="0">
                          <a:latin typeface="Alfios"/>
                          <a:cs typeface="Alfios"/>
                        </a:rPr>
                        <a:t>Results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in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loss 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of</a:t>
                      </a:r>
                      <a:r>
                        <a:rPr sz="1800" spc="-8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process.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90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thread can </a:t>
                      </a:r>
                      <a:r>
                        <a:rPr sz="1800" dirty="0">
                          <a:latin typeface="Alfios"/>
                          <a:cs typeface="Alfios"/>
                        </a:rPr>
                        <a:t>be</a:t>
                      </a:r>
                      <a:r>
                        <a:rPr sz="1800" spc="-22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5" dirty="0">
                          <a:latin typeface="Alfios"/>
                          <a:cs typeface="Alfios"/>
                        </a:rPr>
                        <a:t>reclaimed.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1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Time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required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for</a:t>
                      </a:r>
                      <a:r>
                        <a:rPr sz="1800" spc="-6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termination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More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404950"/>
            <a:ext cx="7623809" cy="429387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286385" marR="12700" indent="-274320" algn="just">
              <a:lnSpc>
                <a:spcPts val="2810"/>
              </a:lnSpc>
              <a:spcBef>
                <a:spcPts val="44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0" dirty="0">
                <a:latin typeface="Alfios"/>
                <a:cs typeface="Alfios"/>
              </a:rPr>
              <a:t>All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program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40" dirty="0">
                <a:latin typeface="Alfios"/>
                <a:cs typeface="Alfios"/>
              </a:rPr>
              <a:t>logically </a:t>
            </a:r>
            <a:r>
              <a:rPr sz="2600" spc="-30" dirty="0">
                <a:latin typeface="Alfios"/>
                <a:cs typeface="Alfios"/>
              </a:rPr>
              <a:t>contained </a:t>
            </a:r>
            <a:r>
              <a:rPr sz="2600" spc="-65" dirty="0">
                <a:latin typeface="Alfios"/>
                <a:cs typeface="Alfios"/>
              </a:rPr>
              <a:t>within </a:t>
            </a:r>
            <a:r>
              <a:rPr sz="2600" spc="-370" dirty="0">
                <a:latin typeface="Alfios"/>
                <a:cs typeface="Alfios"/>
              </a:rPr>
              <a:t>a 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 dirty="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25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90" dirty="0">
                <a:latin typeface="Alfios"/>
                <a:cs typeface="Alfios"/>
              </a:rPr>
              <a:t>heavy </a:t>
            </a:r>
            <a:r>
              <a:rPr sz="2600" spc="-15" dirty="0">
                <a:latin typeface="Alfios"/>
                <a:cs typeface="Alfios"/>
              </a:rPr>
              <a:t>weighted, </a:t>
            </a:r>
            <a:r>
              <a:rPr sz="2600" spc="-65" dirty="0">
                <a:latin typeface="Alfios"/>
                <a:cs typeface="Alfios"/>
              </a:rPr>
              <a:t>but </a:t>
            </a:r>
            <a:r>
              <a:rPr sz="2600" spc="-40" dirty="0">
                <a:latin typeface="Alfios"/>
                <a:cs typeface="Alfios"/>
              </a:rPr>
              <a:t>a thread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light</a:t>
            </a:r>
            <a:r>
              <a:rPr sz="2600" spc="-33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weighted.</a:t>
            </a:r>
            <a:endParaRPr sz="2600" dirty="0">
              <a:latin typeface="Alfios"/>
              <a:cs typeface="Alfios"/>
            </a:endParaRPr>
          </a:p>
          <a:p>
            <a:pPr marL="286385" marR="19685" indent="-274320" algn="just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40" dirty="0">
                <a:latin typeface="Alfios"/>
                <a:cs typeface="Alfios"/>
              </a:rPr>
              <a:t>program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20" dirty="0">
                <a:latin typeface="Alfios"/>
                <a:cs typeface="Alfios"/>
              </a:rPr>
              <a:t>isolated </a:t>
            </a:r>
            <a:r>
              <a:rPr sz="2600" spc="-15" dirty="0">
                <a:latin typeface="Alfios"/>
                <a:cs typeface="Alfios"/>
              </a:rPr>
              <a:t>execution </a:t>
            </a:r>
            <a:r>
              <a:rPr sz="2600" spc="-65" dirty="0">
                <a:latin typeface="Alfios"/>
                <a:cs typeface="Alfios"/>
              </a:rPr>
              <a:t>unit </a:t>
            </a:r>
            <a:r>
              <a:rPr sz="2600" spc="-20" dirty="0">
                <a:latin typeface="Alfios"/>
                <a:cs typeface="Alfios"/>
              </a:rPr>
              <a:t>whereas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80" dirty="0">
                <a:latin typeface="Alfios"/>
                <a:cs typeface="Alfios"/>
              </a:rPr>
              <a:t>not  </a:t>
            </a:r>
            <a:r>
              <a:rPr sz="2600" spc="-20" dirty="0">
                <a:latin typeface="Alfios"/>
                <a:cs typeface="Alfios"/>
              </a:rPr>
              <a:t>isolated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shares </a:t>
            </a:r>
            <a:r>
              <a:rPr sz="2600" spc="-65" dirty="0">
                <a:latin typeface="Alfios"/>
                <a:cs typeface="Alfios"/>
              </a:rPr>
              <a:t>memory.</a:t>
            </a:r>
            <a:endParaRPr sz="26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thread </a:t>
            </a:r>
            <a:r>
              <a:rPr sz="2600" spc="-55" dirty="0">
                <a:latin typeface="Alfios"/>
                <a:cs typeface="Alfios"/>
              </a:rPr>
              <a:t>cannot </a:t>
            </a:r>
            <a:r>
              <a:rPr sz="2600" spc="-80" dirty="0">
                <a:latin typeface="Alfios"/>
                <a:cs typeface="Alfios"/>
              </a:rPr>
              <a:t>have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45" dirty="0">
                <a:latin typeface="Alfios"/>
                <a:cs typeface="Alfios"/>
              </a:rPr>
              <a:t>individual </a:t>
            </a:r>
            <a:r>
              <a:rPr sz="2600" spc="20" dirty="0">
                <a:latin typeface="Alfios"/>
                <a:cs typeface="Alfios"/>
              </a:rPr>
              <a:t>existence;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attached </a:t>
            </a:r>
            <a:r>
              <a:rPr sz="2600" spc="-145" dirty="0">
                <a:latin typeface="Alfios"/>
                <a:cs typeface="Alfios"/>
              </a:rPr>
              <a:t>to 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0" dirty="0">
                <a:latin typeface="Alfios"/>
                <a:cs typeface="Alfios"/>
              </a:rPr>
              <a:t>process. </a:t>
            </a:r>
            <a:r>
              <a:rPr sz="2600" spc="-125" dirty="0">
                <a:latin typeface="Alfios"/>
                <a:cs typeface="Alfios"/>
              </a:rPr>
              <a:t>On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50" dirty="0">
                <a:latin typeface="Alfios"/>
                <a:cs typeface="Alfios"/>
              </a:rPr>
              <a:t>hand,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5" dirty="0">
                <a:latin typeface="Alfios"/>
                <a:cs typeface="Alfios"/>
              </a:rPr>
              <a:t>exist</a:t>
            </a:r>
            <a:r>
              <a:rPr sz="2600" spc="-260" dirty="0">
                <a:latin typeface="Alfios"/>
                <a:cs typeface="Alfios"/>
              </a:rPr>
              <a:t> </a:t>
            </a:r>
            <a:r>
              <a:rPr sz="2600" spc="-70" dirty="0">
                <a:latin typeface="Alfios"/>
                <a:cs typeface="Alfios"/>
              </a:rPr>
              <a:t>individually.</a:t>
            </a:r>
            <a:endParaRPr sz="2600" dirty="0">
              <a:latin typeface="Alfios"/>
              <a:cs typeface="Alfios"/>
            </a:endParaRPr>
          </a:p>
          <a:p>
            <a:pPr marL="286385" marR="10795" indent="-274320" algn="just">
              <a:lnSpc>
                <a:spcPct val="90100"/>
              </a:lnSpc>
              <a:spcBef>
                <a:spcPts val="55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0" dirty="0">
                <a:latin typeface="Alfios"/>
                <a:cs typeface="Alfios"/>
              </a:rPr>
              <a:t>At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expiration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thread, its associated </a:t>
            </a:r>
            <a:r>
              <a:rPr sz="2600" spc="-90" dirty="0">
                <a:latin typeface="Alfios"/>
                <a:cs typeface="Alfios"/>
              </a:rPr>
              <a:t>stack  </a:t>
            </a:r>
            <a:r>
              <a:rPr sz="2600" spc="-30" dirty="0">
                <a:latin typeface="Alfios"/>
                <a:cs typeface="Alfios"/>
              </a:rPr>
              <a:t>could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20" dirty="0">
                <a:latin typeface="Alfios"/>
                <a:cs typeface="Alfios"/>
              </a:rPr>
              <a:t>recovered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every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80" dirty="0">
                <a:latin typeface="Alfios"/>
                <a:cs typeface="Alfios"/>
              </a:rPr>
              <a:t>own </a:t>
            </a:r>
            <a:r>
              <a:rPr sz="2600" spc="-10" dirty="0">
                <a:latin typeface="Alfios"/>
                <a:cs typeface="Alfios"/>
              </a:rPr>
              <a:t>stack. </a:t>
            </a:r>
            <a:r>
              <a:rPr sz="2600" spc="-120" dirty="0">
                <a:latin typeface="Alfios"/>
                <a:cs typeface="Alfios"/>
              </a:rPr>
              <a:t>In  </a:t>
            </a:r>
            <a:r>
              <a:rPr sz="2600" spc="-20" dirty="0">
                <a:latin typeface="Alfios"/>
                <a:cs typeface="Alfios"/>
              </a:rPr>
              <a:t>contrast,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25" dirty="0">
                <a:latin typeface="Alfios"/>
                <a:cs typeface="Alfios"/>
              </a:rPr>
              <a:t>dies, </a:t>
            </a:r>
            <a:r>
              <a:rPr sz="2600" spc="-35" dirty="0">
                <a:latin typeface="Alfios"/>
                <a:cs typeface="Alfios"/>
              </a:rPr>
              <a:t>all </a:t>
            </a:r>
            <a:r>
              <a:rPr sz="2600" spc="-30" dirty="0">
                <a:latin typeface="Alfios"/>
                <a:cs typeface="Alfios"/>
              </a:rPr>
              <a:t>threads </a:t>
            </a:r>
            <a:r>
              <a:rPr sz="2600" spc="-5" dirty="0">
                <a:latin typeface="Alfios"/>
                <a:cs typeface="Alfios"/>
              </a:rPr>
              <a:t>die </a:t>
            </a:r>
            <a:r>
              <a:rPr sz="2600" spc="-40" dirty="0">
                <a:latin typeface="Alfios"/>
                <a:cs typeface="Alfios"/>
              </a:rPr>
              <a:t>including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73361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3600" spc="-114" dirty="0">
                <a:solidFill>
                  <a:srgbClr val="696363"/>
                </a:solidFill>
                <a:latin typeface="Trebuchet MS"/>
                <a:cs typeface="Trebuchet MS"/>
              </a:rPr>
              <a:t>Key </a:t>
            </a:r>
            <a:r>
              <a:rPr lang="en-US" sz="3600" spc="-500" dirty="0">
                <a:solidFill>
                  <a:srgbClr val="696363"/>
                </a:solidFill>
                <a:latin typeface="Trebuchet MS"/>
                <a:cs typeface="Trebuchet MS"/>
              </a:rPr>
              <a:t>Differences  between  Process  Vs  Thread </a:t>
            </a:r>
            <a:endParaRPr sz="3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9110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0" dirty="0">
                <a:solidFill>
                  <a:srgbClr val="696363"/>
                </a:solidFill>
                <a:latin typeface="Trebuchet MS"/>
                <a:cs typeface="Trebuchet MS"/>
              </a:rPr>
              <a:t>Properties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 </a:t>
            </a:r>
            <a:r>
              <a:rPr sz="4000" spc="15" dirty="0">
                <a:solidFill>
                  <a:srgbClr val="696363"/>
                </a:solidFill>
                <a:latin typeface="Trebuchet MS"/>
                <a:cs typeface="Trebuchet MS"/>
              </a:rPr>
              <a:t>a</a:t>
            </a:r>
            <a:r>
              <a:rPr sz="4000" spc="-49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85" dirty="0">
                <a:solidFill>
                  <a:srgbClr val="696363"/>
                </a:solidFill>
                <a:latin typeface="Trebuchet MS"/>
                <a:cs typeface="Trebuchet MS"/>
              </a:rPr>
              <a:t>Thread: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308215" cy="429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63436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20" dirty="0">
                <a:latin typeface="Alfios"/>
                <a:cs typeface="Alfios"/>
              </a:rPr>
              <a:t>Only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20" dirty="0">
                <a:latin typeface="Alfios"/>
                <a:cs typeface="Alfios"/>
              </a:rPr>
              <a:t>call </a:t>
            </a:r>
            <a:r>
              <a:rPr sz="2600" spc="-40" dirty="0">
                <a:latin typeface="Alfios"/>
                <a:cs typeface="Alfios"/>
              </a:rPr>
              <a:t>can </a:t>
            </a:r>
            <a:r>
              <a:rPr sz="2600" dirty="0">
                <a:latin typeface="Alfios"/>
                <a:cs typeface="Alfios"/>
              </a:rPr>
              <a:t>create </a:t>
            </a:r>
            <a:r>
              <a:rPr sz="2600" spc="-35" dirty="0">
                <a:latin typeface="Alfios"/>
                <a:cs typeface="Alfios"/>
              </a:rPr>
              <a:t>more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105" dirty="0">
                <a:latin typeface="Alfios"/>
                <a:cs typeface="Alfios"/>
              </a:rPr>
              <a:t>thread  </a:t>
            </a:r>
            <a:r>
              <a:rPr sz="2600" spc="-55" dirty="0">
                <a:latin typeface="Alfios"/>
                <a:cs typeface="Alfios"/>
              </a:rPr>
              <a:t>(Lightweight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process).</a:t>
            </a:r>
            <a:endParaRPr sz="26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Threads </a:t>
            </a:r>
            <a:r>
              <a:rPr sz="2600" spc="-45" dirty="0">
                <a:latin typeface="Alfios"/>
                <a:cs typeface="Alfios"/>
              </a:rPr>
              <a:t>share </a:t>
            </a:r>
            <a:r>
              <a:rPr sz="2600" spc="-35" dirty="0">
                <a:latin typeface="Alfios"/>
                <a:cs typeface="Alfios"/>
              </a:rPr>
              <a:t>data </a:t>
            </a:r>
            <a:r>
              <a:rPr sz="2600" spc="-60" dirty="0">
                <a:latin typeface="Alfios"/>
                <a:cs typeface="Alfios"/>
              </a:rPr>
              <a:t>and</a:t>
            </a:r>
            <a:r>
              <a:rPr sz="2600" spc="-2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information.</a:t>
            </a:r>
            <a:endParaRPr sz="2600">
              <a:latin typeface="Alfios"/>
              <a:cs typeface="Alfios"/>
            </a:endParaRPr>
          </a:p>
          <a:p>
            <a:pPr marL="286385" marR="5397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Threads </a:t>
            </a:r>
            <a:r>
              <a:rPr sz="2600" spc="-35" dirty="0">
                <a:latin typeface="Alfios"/>
                <a:cs typeface="Alfios"/>
              </a:rPr>
              <a:t>shares </a:t>
            </a:r>
            <a:r>
              <a:rPr sz="2600" spc="-30" dirty="0">
                <a:latin typeface="Alfios"/>
                <a:cs typeface="Alfios"/>
              </a:rPr>
              <a:t>instruction, </a:t>
            </a:r>
            <a:r>
              <a:rPr sz="2600" spc="-40" dirty="0">
                <a:latin typeface="Alfios"/>
                <a:cs typeface="Alfios"/>
              </a:rPr>
              <a:t>global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0" dirty="0">
                <a:latin typeface="Alfios"/>
                <a:cs typeface="Alfios"/>
              </a:rPr>
              <a:t>heap </a:t>
            </a:r>
            <a:r>
              <a:rPr sz="2600" spc="-25" dirty="0">
                <a:latin typeface="Alfios"/>
                <a:cs typeface="Alfios"/>
              </a:rPr>
              <a:t>regions </a:t>
            </a:r>
            <a:r>
              <a:rPr sz="2600" spc="-70" dirty="0">
                <a:latin typeface="Alfios"/>
                <a:cs typeface="Alfios"/>
              </a:rPr>
              <a:t>but </a:t>
            </a:r>
            <a:r>
              <a:rPr sz="2600" spc="-190" dirty="0">
                <a:latin typeface="Alfios"/>
                <a:cs typeface="Alfios"/>
              </a:rPr>
              <a:t>has 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90" dirty="0">
                <a:latin typeface="Alfios"/>
                <a:cs typeface="Alfios"/>
              </a:rPr>
              <a:t>own </a:t>
            </a:r>
            <a:r>
              <a:rPr sz="2600" spc="-55" dirty="0">
                <a:latin typeface="Alfios"/>
                <a:cs typeface="Alfios"/>
              </a:rPr>
              <a:t>individual </a:t>
            </a:r>
            <a:r>
              <a:rPr sz="2600" spc="-30" dirty="0">
                <a:latin typeface="Alfios"/>
                <a:cs typeface="Alfios"/>
              </a:rPr>
              <a:t>stack </a:t>
            </a:r>
            <a:r>
              <a:rPr sz="2600" spc="-60" dirty="0">
                <a:latin typeface="Alfios"/>
                <a:cs typeface="Alfios"/>
              </a:rPr>
              <a:t>and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registers.</a:t>
            </a:r>
            <a:endParaRPr sz="2600">
              <a:latin typeface="Alfios"/>
              <a:cs typeface="Alfios"/>
            </a:endParaRPr>
          </a:p>
          <a:p>
            <a:pPr marL="286385" marR="3937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Thread </a:t>
            </a:r>
            <a:r>
              <a:rPr sz="2600" spc="-30" dirty="0">
                <a:latin typeface="Alfios"/>
                <a:cs typeface="Alfios"/>
              </a:rPr>
              <a:t>management consumes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30" dirty="0">
                <a:latin typeface="Alfios"/>
                <a:cs typeface="Alfios"/>
              </a:rPr>
              <a:t>fewer system </a:t>
            </a:r>
            <a:r>
              <a:rPr sz="2600" spc="-15" dirty="0">
                <a:latin typeface="Alfios"/>
                <a:cs typeface="Alfios"/>
              </a:rPr>
              <a:t>calls </a:t>
            </a:r>
            <a:r>
              <a:rPr sz="2600" spc="-204" dirty="0">
                <a:latin typeface="Alfios"/>
                <a:cs typeface="Alfios"/>
              </a:rPr>
              <a:t>as 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communication </a:t>
            </a:r>
            <a:r>
              <a:rPr sz="2600" spc="-20" dirty="0">
                <a:latin typeface="Alfios"/>
                <a:cs typeface="Alfios"/>
              </a:rPr>
              <a:t>between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30" dirty="0">
                <a:latin typeface="Alfios"/>
                <a:cs typeface="Alfios"/>
              </a:rPr>
              <a:t>achieved </a:t>
            </a:r>
            <a:r>
              <a:rPr sz="2600" spc="-45" dirty="0">
                <a:latin typeface="Alfios"/>
                <a:cs typeface="Alfios"/>
              </a:rPr>
              <a:t>using  </a:t>
            </a:r>
            <a:r>
              <a:rPr sz="2600" spc="-40" dirty="0">
                <a:latin typeface="Alfios"/>
                <a:cs typeface="Alfios"/>
              </a:rPr>
              <a:t>shared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70" dirty="0">
                <a:latin typeface="Alfios"/>
                <a:cs typeface="Alfios"/>
              </a:rPr>
              <a:t>memory.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isolation </a:t>
            </a:r>
            <a:r>
              <a:rPr sz="2600" spc="-40" dirty="0">
                <a:latin typeface="Alfios"/>
                <a:cs typeface="Alfios"/>
              </a:rPr>
              <a:t>property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5" dirty="0">
                <a:latin typeface="Alfios"/>
                <a:cs typeface="Alfios"/>
              </a:rPr>
              <a:t>increases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95" dirty="0">
                <a:latin typeface="Alfios"/>
                <a:cs typeface="Alfios"/>
              </a:rPr>
              <a:t>overhead 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5" dirty="0">
                <a:latin typeface="Alfios"/>
                <a:cs typeface="Alfios"/>
              </a:rPr>
              <a:t>terms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5" dirty="0">
                <a:latin typeface="Alfios"/>
                <a:cs typeface="Alfios"/>
              </a:rPr>
              <a:t>resource</a:t>
            </a:r>
            <a:r>
              <a:rPr sz="2600" spc="-8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consumption.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991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420" dirty="0">
                <a:solidFill>
                  <a:srgbClr val="696363"/>
                </a:solidFill>
                <a:latin typeface="Arial"/>
                <a:cs typeface="Arial"/>
              </a:rPr>
              <a:t>Types </a:t>
            </a: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of</a:t>
            </a:r>
            <a:r>
              <a:rPr sz="4000" b="1" spc="3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Thread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4595"/>
            <a:ext cx="3736975" cy="131889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65" dirty="0">
                <a:latin typeface="Alfios"/>
                <a:cs typeface="Alfios"/>
              </a:rPr>
              <a:t>two </a:t>
            </a:r>
            <a:r>
              <a:rPr sz="2600" spc="-35" dirty="0">
                <a:latin typeface="Alfios"/>
                <a:cs typeface="Alfios"/>
              </a:rPr>
              <a:t>types </a:t>
            </a:r>
            <a:r>
              <a:rPr sz="2600" spc="-65" dirty="0">
                <a:latin typeface="Alfios"/>
                <a:cs typeface="Alfios"/>
              </a:rPr>
              <a:t>of</a:t>
            </a:r>
            <a:r>
              <a:rPr sz="2600" spc="-11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threads:</a:t>
            </a:r>
            <a:endParaRPr sz="26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44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5" dirty="0">
                <a:latin typeface="Alfios"/>
                <a:cs typeface="Alfios"/>
              </a:rPr>
              <a:t>User</a:t>
            </a:r>
            <a:r>
              <a:rPr sz="2400" spc="-37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Threads</a:t>
            </a:r>
            <a:endParaRPr sz="24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0" dirty="0">
                <a:latin typeface="Alfios"/>
                <a:cs typeface="Alfios"/>
              </a:rPr>
              <a:t>Kernel</a:t>
            </a:r>
            <a:r>
              <a:rPr sz="2400" spc="-37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Threads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9733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90" dirty="0">
                <a:solidFill>
                  <a:srgbClr val="696363"/>
                </a:solidFill>
                <a:latin typeface="Arial"/>
                <a:cs typeface="Arial"/>
              </a:rPr>
              <a:t>User Level </a:t>
            </a:r>
            <a:r>
              <a:rPr sz="4000" b="1" spc="-185" dirty="0">
                <a:solidFill>
                  <a:srgbClr val="696363"/>
                </a:solidFill>
                <a:latin typeface="Arial"/>
                <a:cs typeface="Arial"/>
              </a:rPr>
              <a:t>thread</a:t>
            </a:r>
            <a:r>
              <a:rPr sz="4000" b="1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400" dirty="0">
                <a:solidFill>
                  <a:srgbClr val="696363"/>
                </a:solidFill>
                <a:latin typeface="Arial"/>
                <a:cs typeface="Arial"/>
              </a:rPr>
              <a:t>(ULT)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1270" cy="419227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marR="5080" indent="914400" algn="just">
              <a:lnSpc>
                <a:spcPct val="80000"/>
              </a:lnSpc>
              <a:spcBef>
                <a:spcPts val="635"/>
              </a:spcBef>
            </a:pPr>
            <a:r>
              <a:rPr sz="2200" spc="-50" dirty="0">
                <a:latin typeface="Alfios"/>
                <a:cs typeface="Alfios"/>
              </a:rPr>
              <a:t>Is </a:t>
            </a:r>
            <a:r>
              <a:rPr sz="2200" spc="-15" dirty="0">
                <a:latin typeface="Alfios"/>
                <a:cs typeface="Alfios"/>
              </a:rPr>
              <a:t>implemented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10" dirty="0">
                <a:latin typeface="Alfios"/>
                <a:cs typeface="Alfios"/>
              </a:rPr>
              <a:t>user </a:t>
            </a:r>
            <a:r>
              <a:rPr sz="2200" spc="-20" dirty="0">
                <a:latin typeface="Alfios"/>
                <a:cs typeface="Alfios"/>
              </a:rPr>
              <a:t>level </a:t>
            </a:r>
            <a:r>
              <a:rPr sz="2200" spc="-60" dirty="0">
                <a:latin typeface="Alfios"/>
                <a:cs typeface="Alfios"/>
              </a:rPr>
              <a:t>library, they </a:t>
            </a:r>
            <a:r>
              <a:rPr sz="2200" spc="-5" dirty="0">
                <a:latin typeface="Alfios"/>
                <a:cs typeface="Alfios"/>
              </a:rPr>
              <a:t>are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-5" dirty="0">
                <a:latin typeface="Alfios"/>
                <a:cs typeface="Alfios"/>
              </a:rPr>
              <a:t>created </a:t>
            </a:r>
            <a:r>
              <a:rPr sz="2200" spc="-30" dirty="0">
                <a:latin typeface="Alfios"/>
                <a:cs typeface="Alfios"/>
              </a:rPr>
              <a:t>using 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system </a:t>
            </a:r>
            <a:r>
              <a:rPr sz="2200" dirty="0">
                <a:latin typeface="Alfios"/>
                <a:cs typeface="Alfios"/>
              </a:rPr>
              <a:t>calls. </a:t>
            </a:r>
            <a:r>
              <a:rPr sz="2200" spc="-55" dirty="0">
                <a:latin typeface="Alfios"/>
                <a:cs typeface="Alfios"/>
              </a:rPr>
              <a:t>Thread </a:t>
            </a:r>
            <a:r>
              <a:rPr sz="2200" spc="-35" dirty="0">
                <a:latin typeface="Alfios"/>
                <a:cs typeface="Alfios"/>
              </a:rPr>
              <a:t>switching </a:t>
            </a:r>
            <a:r>
              <a:rPr sz="2200" dirty="0">
                <a:latin typeface="Alfios"/>
                <a:cs typeface="Alfios"/>
              </a:rPr>
              <a:t>does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5" dirty="0">
                <a:latin typeface="Alfios"/>
                <a:cs typeface="Alfios"/>
              </a:rPr>
              <a:t>need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15" dirty="0">
                <a:latin typeface="Alfios"/>
                <a:cs typeface="Alfios"/>
              </a:rPr>
              <a:t>call </a:t>
            </a:r>
            <a:r>
              <a:rPr sz="2200" spc="-90" dirty="0">
                <a:latin typeface="Alfios"/>
                <a:cs typeface="Alfios"/>
              </a:rPr>
              <a:t>OS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5" dirty="0">
                <a:latin typeface="Alfios"/>
                <a:cs typeface="Alfios"/>
              </a:rPr>
              <a:t>cause  </a:t>
            </a:r>
            <a:r>
              <a:rPr sz="2200" spc="-15" dirty="0">
                <a:latin typeface="Alfios"/>
                <a:cs typeface="Alfios"/>
              </a:rPr>
              <a:t>interrupt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5" dirty="0">
                <a:latin typeface="Alfios"/>
                <a:cs typeface="Alfios"/>
              </a:rPr>
              <a:t>Kernel. </a:t>
            </a:r>
            <a:r>
              <a:rPr sz="2200" spc="-15" dirty="0">
                <a:latin typeface="Alfios"/>
                <a:cs typeface="Alfios"/>
              </a:rPr>
              <a:t>Kernel </a:t>
            </a:r>
            <a:r>
              <a:rPr sz="2200" spc="-20" dirty="0">
                <a:latin typeface="Alfios"/>
                <a:cs typeface="Alfios"/>
              </a:rPr>
              <a:t>doesn’t </a:t>
            </a:r>
            <a:r>
              <a:rPr sz="2200" spc="-85" dirty="0">
                <a:latin typeface="Alfios"/>
                <a:cs typeface="Alfios"/>
              </a:rPr>
              <a:t>know </a:t>
            </a:r>
            <a:r>
              <a:rPr sz="2200" spc="-35" dirty="0">
                <a:latin typeface="Alfios"/>
                <a:cs typeface="Alfios"/>
              </a:rPr>
              <a:t>about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user </a:t>
            </a:r>
            <a:r>
              <a:rPr sz="2200" spc="-25" dirty="0">
                <a:latin typeface="Alfios"/>
                <a:cs typeface="Alfios"/>
              </a:rPr>
              <a:t>level thread </a:t>
            </a:r>
            <a:r>
              <a:rPr sz="2200" spc="-35" dirty="0">
                <a:latin typeface="Alfios"/>
                <a:cs typeface="Alfios"/>
              </a:rPr>
              <a:t>and  </a:t>
            </a:r>
            <a:r>
              <a:rPr sz="2200" spc="-15" dirty="0">
                <a:latin typeface="Alfios"/>
                <a:cs typeface="Alfios"/>
              </a:rPr>
              <a:t>manages </a:t>
            </a:r>
            <a:r>
              <a:rPr sz="2200" spc="-30" dirty="0">
                <a:latin typeface="Alfios"/>
                <a:cs typeface="Alfios"/>
              </a:rPr>
              <a:t>them </a:t>
            </a:r>
            <a:r>
              <a:rPr sz="2200" spc="-10" dirty="0">
                <a:latin typeface="Alfios"/>
                <a:cs typeface="Alfios"/>
              </a:rPr>
              <a:t>as </a:t>
            </a:r>
            <a:r>
              <a:rPr sz="2200" spc="-45" dirty="0">
                <a:latin typeface="Alfios"/>
                <a:cs typeface="Alfios"/>
              </a:rPr>
              <a:t>if </a:t>
            </a:r>
            <a:r>
              <a:rPr sz="2200" spc="-60" dirty="0">
                <a:latin typeface="Alfios"/>
                <a:cs typeface="Alfios"/>
              </a:rPr>
              <a:t>they </a:t>
            </a:r>
            <a:r>
              <a:rPr sz="2200" spc="-10" dirty="0">
                <a:latin typeface="Alfios"/>
                <a:cs typeface="Alfios"/>
              </a:rPr>
              <a:t>were </a:t>
            </a:r>
            <a:r>
              <a:rPr sz="2200" spc="-5" dirty="0">
                <a:latin typeface="Alfios"/>
                <a:cs typeface="Alfios"/>
              </a:rPr>
              <a:t>single-threaded</a:t>
            </a:r>
            <a:r>
              <a:rPr sz="2200" spc="-34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processes.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b="1" spc="-25" dirty="0">
                <a:latin typeface="Times New Roman"/>
                <a:cs typeface="Times New Roman"/>
              </a:rPr>
              <a:t>Advantages </a:t>
            </a:r>
            <a:r>
              <a:rPr sz="2200" b="1" spc="25" dirty="0">
                <a:latin typeface="Times New Roman"/>
                <a:cs typeface="Times New Roman"/>
              </a:rPr>
              <a:t>of </a:t>
            </a:r>
            <a:r>
              <a:rPr sz="2200" b="1" spc="-245" dirty="0">
                <a:latin typeface="Times New Roman"/>
                <a:cs typeface="Times New Roman"/>
              </a:rPr>
              <a:t>ULT</a:t>
            </a:r>
            <a:r>
              <a:rPr sz="2200" b="1" spc="-225" dirty="0">
                <a:latin typeface="Times New Roman"/>
                <a:cs typeface="Times New Roman"/>
              </a:rPr>
              <a:t> </a:t>
            </a:r>
            <a:r>
              <a:rPr sz="2200" b="1" spc="-12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80" dirty="0">
                <a:latin typeface="Alfios"/>
                <a:cs typeface="Alfios"/>
              </a:rPr>
              <a:t>Can </a:t>
            </a:r>
            <a:r>
              <a:rPr sz="2200" dirty="0">
                <a:latin typeface="Alfios"/>
                <a:cs typeface="Alfios"/>
              </a:rPr>
              <a:t>be </a:t>
            </a:r>
            <a:r>
              <a:rPr sz="2200" spc="-15" dirty="0">
                <a:latin typeface="Alfios"/>
                <a:cs typeface="Alfios"/>
              </a:rPr>
              <a:t>implemented </a:t>
            </a:r>
            <a:r>
              <a:rPr sz="2200" spc="-60" dirty="0">
                <a:latin typeface="Alfios"/>
                <a:cs typeface="Alfios"/>
              </a:rPr>
              <a:t>on </a:t>
            </a:r>
            <a:r>
              <a:rPr sz="2200" spc="-50" dirty="0">
                <a:latin typeface="Alfios"/>
                <a:cs typeface="Alfios"/>
              </a:rPr>
              <a:t>an </a:t>
            </a:r>
            <a:r>
              <a:rPr sz="2200" spc="-90" dirty="0">
                <a:latin typeface="Alfios"/>
                <a:cs typeface="Alfios"/>
              </a:rPr>
              <a:t>OS </a:t>
            </a:r>
            <a:r>
              <a:rPr sz="2200" spc="-45" dirty="0">
                <a:latin typeface="Alfios"/>
                <a:cs typeface="Alfios"/>
              </a:rPr>
              <a:t>that </a:t>
            </a:r>
            <a:r>
              <a:rPr sz="2200" spc="-15" dirty="0">
                <a:latin typeface="Alfios"/>
                <a:cs typeface="Alfios"/>
              </a:rPr>
              <a:t>doesn't </a:t>
            </a:r>
            <a:r>
              <a:rPr sz="2200" spc="-20" dirty="0">
                <a:latin typeface="Alfios"/>
                <a:cs typeface="Alfios"/>
              </a:rPr>
              <a:t>support</a:t>
            </a:r>
            <a:r>
              <a:rPr sz="2200" spc="-210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multithreading.</a:t>
            </a:r>
            <a:endParaRPr sz="2200">
              <a:latin typeface="Alfios"/>
              <a:cs typeface="Alfios"/>
            </a:endParaRPr>
          </a:p>
          <a:p>
            <a:pPr marL="286385" marR="320040" indent="-274320">
              <a:lnSpc>
                <a:spcPct val="80000"/>
              </a:lnSpc>
              <a:spcBef>
                <a:spcPts val="60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25" dirty="0">
                <a:latin typeface="Alfios"/>
                <a:cs typeface="Alfios"/>
              </a:rPr>
              <a:t>Simple </a:t>
            </a:r>
            <a:r>
              <a:rPr sz="2200" spc="-20" dirty="0">
                <a:latin typeface="Alfios"/>
                <a:cs typeface="Alfios"/>
              </a:rPr>
              <a:t>representation </a:t>
            </a:r>
            <a:r>
              <a:rPr sz="2200" spc="-10" dirty="0">
                <a:latin typeface="Alfios"/>
                <a:cs typeface="Alfios"/>
              </a:rPr>
              <a:t>since </a:t>
            </a:r>
            <a:r>
              <a:rPr sz="2200" spc="-25" dirty="0">
                <a:latin typeface="Alfios"/>
                <a:cs typeface="Alfios"/>
              </a:rPr>
              <a:t>thread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spc="-80" dirty="0">
                <a:latin typeface="Alfios"/>
                <a:cs typeface="Alfios"/>
              </a:rPr>
              <a:t>only </a:t>
            </a:r>
            <a:r>
              <a:rPr sz="2200" spc="-25" dirty="0">
                <a:latin typeface="Alfios"/>
                <a:cs typeface="Alfios"/>
              </a:rPr>
              <a:t>program </a:t>
            </a:r>
            <a:r>
              <a:rPr sz="2200" spc="-30" dirty="0">
                <a:latin typeface="Alfios"/>
                <a:cs typeface="Alfios"/>
              </a:rPr>
              <a:t>counter,</a:t>
            </a:r>
            <a:r>
              <a:rPr sz="2200" spc="-409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register  </a:t>
            </a:r>
            <a:r>
              <a:rPr sz="2200" spc="35" dirty="0">
                <a:latin typeface="Alfios"/>
                <a:cs typeface="Alfios"/>
              </a:rPr>
              <a:t>set, </a:t>
            </a:r>
            <a:r>
              <a:rPr sz="2200" spc="-20" dirty="0">
                <a:latin typeface="Alfios"/>
                <a:cs typeface="Alfios"/>
              </a:rPr>
              <a:t>stack</a:t>
            </a:r>
            <a:r>
              <a:rPr sz="2200" spc="-28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space.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25" dirty="0">
                <a:latin typeface="Alfios"/>
                <a:cs typeface="Alfios"/>
              </a:rPr>
              <a:t>Simple to </a:t>
            </a:r>
            <a:r>
              <a:rPr sz="2200" dirty="0">
                <a:latin typeface="Alfios"/>
                <a:cs typeface="Alfios"/>
              </a:rPr>
              <a:t>create </a:t>
            </a:r>
            <a:r>
              <a:rPr sz="2200" spc="-10" dirty="0">
                <a:latin typeface="Alfios"/>
                <a:cs typeface="Alfios"/>
              </a:rPr>
              <a:t>since </a:t>
            </a:r>
            <a:r>
              <a:rPr sz="2200" spc="-60" dirty="0">
                <a:latin typeface="Alfios"/>
                <a:cs typeface="Alfios"/>
              </a:rPr>
              <a:t>no </a:t>
            </a:r>
            <a:r>
              <a:rPr sz="2200" spc="-25" dirty="0">
                <a:latin typeface="Alfios"/>
                <a:cs typeface="Alfios"/>
              </a:rPr>
              <a:t>intervention </a:t>
            </a:r>
            <a:r>
              <a:rPr sz="2200" spc="-40" dirty="0">
                <a:latin typeface="Alfios"/>
                <a:cs typeface="Alfios"/>
              </a:rPr>
              <a:t>of</a:t>
            </a:r>
            <a:r>
              <a:rPr sz="2200" spc="-29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kernel.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50" dirty="0">
                <a:latin typeface="Alfios"/>
                <a:cs typeface="Alfios"/>
              </a:rPr>
              <a:t>Thread </a:t>
            </a:r>
            <a:r>
              <a:rPr sz="2200" spc="-35" dirty="0">
                <a:latin typeface="Alfios"/>
                <a:cs typeface="Alfios"/>
              </a:rPr>
              <a:t>switching </a:t>
            </a:r>
            <a:r>
              <a:rPr sz="2200" spc="-20" dirty="0">
                <a:latin typeface="Alfios"/>
                <a:cs typeface="Alfios"/>
              </a:rPr>
              <a:t>is fast </a:t>
            </a:r>
            <a:r>
              <a:rPr sz="2200" spc="-10" dirty="0">
                <a:latin typeface="Alfios"/>
                <a:cs typeface="Alfios"/>
              </a:rPr>
              <a:t>since </a:t>
            </a:r>
            <a:r>
              <a:rPr sz="2200" spc="-60" dirty="0">
                <a:latin typeface="Alfios"/>
                <a:cs typeface="Alfios"/>
              </a:rPr>
              <a:t>no </a:t>
            </a:r>
            <a:r>
              <a:rPr sz="2200" spc="-90" dirty="0">
                <a:latin typeface="Alfios"/>
                <a:cs typeface="Alfios"/>
              </a:rPr>
              <a:t>OS </a:t>
            </a:r>
            <a:r>
              <a:rPr sz="2200" spc="-15" dirty="0">
                <a:latin typeface="Alfios"/>
                <a:cs typeface="Alfios"/>
              </a:rPr>
              <a:t>calls </a:t>
            </a:r>
            <a:r>
              <a:rPr sz="2200" spc="5" dirty="0">
                <a:latin typeface="Alfios"/>
                <a:cs typeface="Alfios"/>
              </a:rPr>
              <a:t>need</a:t>
            </a:r>
            <a:r>
              <a:rPr sz="2200" spc="-40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dirty="0">
                <a:latin typeface="Alfios"/>
                <a:cs typeface="Alfios"/>
              </a:rPr>
              <a:t>be made.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b="1" spc="-20" dirty="0">
                <a:latin typeface="Times New Roman"/>
                <a:cs typeface="Times New Roman"/>
              </a:rPr>
              <a:t>Disadvantages </a:t>
            </a:r>
            <a:r>
              <a:rPr sz="2200" b="1" spc="25" dirty="0">
                <a:latin typeface="Times New Roman"/>
                <a:cs typeface="Times New Roman"/>
              </a:rPr>
              <a:t>of </a:t>
            </a:r>
            <a:r>
              <a:rPr sz="2200" b="1" spc="-240" dirty="0">
                <a:latin typeface="Times New Roman"/>
                <a:cs typeface="Times New Roman"/>
              </a:rPr>
              <a:t>ULT</a:t>
            </a:r>
            <a:r>
              <a:rPr sz="2200" b="1" spc="-245" dirty="0">
                <a:latin typeface="Times New Roman"/>
                <a:cs typeface="Times New Roman"/>
              </a:rPr>
              <a:t> </a:t>
            </a:r>
            <a:r>
              <a:rPr sz="2200" b="1" spc="-120" dirty="0">
                <a:latin typeface="Arial"/>
                <a:cs typeface="Arial"/>
              </a:rPr>
              <a:t>–</a:t>
            </a:r>
            <a:endParaRPr sz="2200">
              <a:latin typeface="Arial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155" dirty="0">
                <a:latin typeface="Alfios"/>
                <a:cs typeface="Alfios"/>
              </a:rPr>
              <a:t>No </a:t>
            </a:r>
            <a:r>
              <a:rPr sz="2200" spc="-35" dirty="0">
                <a:latin typeface="Alfios"/>
                <a:cs typeface="Alfios"/>
              </a:rPr>
              <a:t>or </a:t>
            </a:r>
            <a:r>
              <a:rPr sz="2200" spc="5" dirty="0">
                <a:latin typeface="Alfios"/>
                <a:cs typeface="Alfios"/>
              </a:rPr>
              <a:t>less </a:t>
            </a:r>
            <a:r>
              <a:rPr sz="2200" spc="-20" dirty="0">
                <a:latin typeface="Alfios"/>
                <a:cs typeface="Alfios"/>
              </a:rPr>
              <a:t>co-ordination </a:t>
            </a:r>
            <a:r>
              <a:rPr sz="2200" spc="-35" dirty="0">
                <a:latin typeface="Alfios"/>
                <a:cs typeface="Alfios"/>
              </a:rPr>
              <a:t>among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20" dirty="0">
                <a:latin typeface="Alfios"/>
                <a:cs typeface="Alfios"/>
              </a:rPr>
              <a:t>threads </a:t>
            </a:r>
            <a:r>
              <a:rPr sz="2200" spc="-35" dirty="0">
                <a:latin typeface="Alfios"/>
                <a:cs typeface="Alfios"/>
              </a:rPr>
              <a:t>and</a:t>
            </a:r>
            <a:r>
              <a:rPr sz="2200" spc="-260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Kernel.</a:t>
            </a:r>
            <a:endParaRPr sz="22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200" spc="-75" dirty="0">
                <a:latin typeface="Alfios"/>
                <a:cs typeface="Alfios"/>
              </a:rPr>
              <a:t>If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one</a:t>
            </a:r>
            <a:r>
              <a:rPr sz="2200" spc="-6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thread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causes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a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page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fault,</a:t>
            </a:r>
            <a:r>
              <a:rPr sz="2200" spc="-16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9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entire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process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blocks.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9194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35" dirty="0">
                <a:solidFill>
                  <a:srgbClr val="696363"/>
                </a:solidFill>
                <a:latin typeface="Arial"/>
                <a:cs typeface="Arial"/>
              </a:rPr>
              <a:t>Kernel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Level </a:t>
            </a:r>
            <a:r>
              <a:rPr sz="4000" b="1" spc="-250" dirty="0">
                <a:solidFill>
                  <a:srgbClr val="696363"/>
                </a:solidFill>
                <a:latin typeface="Arial"/>
                <a:cs typeface="Arial"/>
              </a:rPr>
              <a:t>Thread </a:t>
            </a:r>
            <a:r>
              <a:rPr sz="4000" b="1" spc="-380" dirty="0">
                <a:solidFill>
                  <a:srgbClr val="696363"/>
                </a:solidFill>
                <a:latin typeface="Arial"/>
                <a:cs typeface="Arial"/>
              </a:rPr>
              <a:t>(KLT)</a:t>
            </a:r>
            <a:r>
              <a:rPr sz="4000" b="1" spc="2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125" dirty="0">
                <a:solidFill>
                  <a:srgbClr val="696363"/>
                </a:solidFill>
                <a:latin typeface="Arial"/>
                <a:cs typeface="Arial"/>
              </a:rPr>
              <a:t>–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20000" cy="44088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 indent="914400" algn="just">
              <a:lnSpc>
                <a:spcPct val="80000"/>
              </a:lnSpc>
              <a:spcBef>
                <a:spcPts val="675"/>
              </a:spcBef>
            </a:pPr>
            <a:r>
              <a:rPr sz="2400" spc="-20" dirty="0">
                <a:latin typeface="Alfios"/>
                <a:cs typeface="Alfios"/>
              </a:rPr>
              <a:t>Kernel </a:t>
            </a:r>
            <a:r>
              <a:rPr sz="2400" spc="-80" dirty="0">
                <a:latin typeface="Alfios"/>
                <a:cs typeface="Alfios"/>
              </a:rPr>
              <a:t>knows </a:t>
            </a:r>
            <a:r>
              <a:rPr sz="2400" spc="-50" dirty="0">
                <a:latin typeface="Alfios"/>
                <a:cs typeface="Alfios"/>
              </a:rPr>
              <a:t>and </a:t>
            </a:r>
            <a:r>
              <a:rPr sz="2400" spc="-25" dirty="0">
                <a:latin typeface="Alfios"/>
                <a:cs typeface="Alfios"/>
              </a:rPr>
              <a:t>manages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threads. </a:t>
            </a:r>
            <a:r>
              <a:rPr sz="2400" spc="-30" dirty="0">
                <a:latin typeface="Alfios"/>
                <a:cs typeface="Alfios"/>
              </a:rPr>
              <a:t>Instead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thread  </a:t>
            </a:r>
            <a:r>
              <a:rPr sz="2400" spc="-25" dirty="0">
                <a:latin typeface="Alfios"/>
                <a:cs typeface="Alfios"/>
              </a:rPr>
              <a:t>table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5" dirty="0">
                <a:latin typeface="Alfios"/>
                <a:cs typeface="Alfios"/>
              </a:rPr>
              <a:t>each </a:t>
            </a:r>
            <a:r>
              <a:rPr sz="2400" dirty="0">
                <a:latin typeface="Alfios"/>
                <a:cs typeface="Alfios"/>
              </a:rPr>
              <a:t>process,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0" dirty="0">
                <a:latin typeface="Alfios"/>
                <a:cs typeface="Alfios"/>
              </a:rPr>
              <a:t>kernel </a:t>
            </a:r>
            <a:r>
              <a:rPr sz="2400" spc="-15" dirty="0">
                <a:latin typeface="Alfios"/>
                <a:cs typeface="Alfios"/>
              </a:rPr>
              <a:t>itself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-35" dirty="0">
                <a:latin typeface="Alfios"/>
                <a:cs typeface="Alfios"/>
              </a:rPr>
              <a:t>thread </a:t>
            </a:r>
            <a:r>
              <a:rPr sz="2400" spc="-25" dirty="0">
                <a:latin typeface="Alfios"/>
                <a:cs typeface="Alfios"/>
              </a:rPr>
              <a:t>table </a:t>
            </a:r>
            <a:r>
              <a:rPr sz="2400" spc="-20" dirty="0">
                <a:latin typeface="Alfios"/>
                <a:cs typeface="Alfios"/>
              </a:rPr>
              <a:t>(a </a:t>
            </a:r>
            <a:r>
              <a:rPr sz="2400" spc="-15" dirty="0">
                <a:latin typeface="Alfios"/>
                <a:cs typeface="Alfios"/>
              </a:rPr>
              <a:t>master one) 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25" dirty="0">
                <a:latin typeface="Alfios"/>
                <a:cs typeface="Alfios"/>
              </a:rPr>
              <a:t>keeps </a:t>
            </a:r>
            <a:r>
              <a:rPr sz="2400" spc="-35" dirty="0">
                <a:latin typeface="Alfios"/>
                <a:cs typeface="Alfios"/>
              </a:rPr>
              <a:t>track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all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threads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system. </a:t>
            </a: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40" dirty="0">
                <a:latin typeface="Alfios"/>
                <a:cs typeface="Alfios"/>
              </a:rPr>
              <a:t>addition </a:t>
            </a:r>
            <a:r>
              <a:rPr sz="2400" spc="-25" dirty="0">
                <a:latin typeface="Alfios"/>
                <a:cs typeface="Alfios"/>
              </a:rPr>
              <a:t>kernel  </a:t>
            </a:r>
            <a:r>
              <a:rPr sz="2400" spc="-30" dirty="0">
                <a:latin typeface="Alfios"/>
                <a:cs typeface="Alfios"/>
              </a:rPr>
              <a:t>also </a:t>
            </a:r>
            <a:r>
              <a:rPr sz="2400" spc="-45" dirty="0">
                <a:latin typeface="Alfios"/>
                <a:cs typeface="Alfios"/>
              </a:rPr>
              <a:t>maintains </a:t>
            </a:r>
            <a:r>
              <a:rPr sz="2400" spc="-35" dirty="0">
                <a:latin typeface="Alfios"/>
                <a:cs typeface="Alfios"/>
              </a:rPr>
              <a:t>the traditional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table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keep </a:t>
            </a:r>
            <a:r>
              <a:rPr sz="2400" spc="-35" dirty="0">
                <a:latin typeface="Alfios"/>
                <a:cs typeface="Alfios"/>
              </a:rPr>
              <a:t>track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the  </a:t>
            </a:r>
            <a:r>
              <a:rPr sz="2400" dirty="0">
                <a:latin typeface="Alfios"/>
                <a:cs typeface="Alfios"/>
              </a:rPr>
              <a:t>processes. </a:t>
            </a:r>
            <a:r>
              <a:rPr sz="2400" spc="-100" dirty="0">
                <a:latin typeface="Alfios"/>
                <a:cs typeface="Alfios"/>
              </a:rPr>
              <a:t>OS </a:t>
            </a:r>
            <a:r>
              <a:rPr sz="2400" spc="-25" dirty="0">
                <a:latin typeface="Alfios"/>
                <a:cs typeface="Alfios"/>
              </a:rPr>
              <a:t>kernel </a:t>
            </a:r>
            <a:r>
              <a:rPr sz="2400" spc="-40" dirty="0">
                <a:latin typeface="Alfios"/>
                <a:cs typeface="Alfios"/>
              </a:rPr>
              <a:t>provides </a:t>
            </a:r>
            <a:r>
              <a:rPr sz="2400" spc="-25" dirty="0">
                <a:latin typeface="Alfios"/>
                <a:cs typeface="Alfios"/>
              </a:rPr>
              <a:t>system </a:t>
            </a:r>
            <a:r>
              <a:rPr sz="2400" spc="-20" dirty="0">
                <a:latin typeface="Alfios"/>
                <a:cs typeface="Alfios"/>
              </a:rPr>
              <a:t>call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create </a:t>
            </a:r>
            <a:r>
              <a:rPr sz="2400" spc="-50" dirty="0">
                <a:latin typeface="Alfios"/>
                <a:cs typeface="Alfios"/>
              </a:rPr>
              <a:t>and </a:t>
            </a:r>
            <a:r>
              <a:rPr sz="2400" spc="-25" dirty="0">
                <a:latin typeface="Alfios"/>
                <a:cs typeface="Alfios"/>
              </a:rPr>
              <a:t>manage  </a:t>
            </a:r>
            <a:r>
              <a:rPr sz="2400" spc="-15" dirty="0">
                <a:latin typeface="Alfios"/>
                <a:cs typeface="Alfios"/>
              </a:rPr>
              <a:t>threads.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ts val="2825"/>
              </a:lnSpc>
              <a:spcBef>
                <a:spcPts val="25"/>
              </a:spcBef>
            </a:pPr>
            <a:r>
              <a:rPr sz="2400" b="1" spc="-35" dirty="0">
                <a:latin typeface="Times New Roman"/>
                <a:cs typeface="Times New Roman"/>
              </a:rPr>
              <a:t>Advantages </a:t>
            </a:r>
            <a:r>
              <a:rPr sz="2400" b="1" spc="20" dirty="0">
                <a:latin typeface="Times New Roman"/>
                <a:cs typeface="Times New Roman"/>
              </a:rPr>
              <a:t>of </a:t>
            </a:r>
            <a:r>
              <a:rPr sz="2400" b="1" spc="-365" dirty="0">
                <a:latin typeface="Times New Roman"/>
                <a:cs typeface="Times New Roman"/>
              </a:rPr>
              <a:t>KLT</a:t>
            </a:r>
            <a:r>
              <a:rPr sz="2400" b="1" spc="-155" dirty="0">
                <a:latin typeface="Times New Roman"/>
                <a:cs typeface="Times New Roman"/>
              </a:rPr>
              <a:t> </a:t>
            </a:r>
            <a:r>
              <a:rPr sz="2400" b="1" spc="-135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561340" marR="476250" indent="-229235">
              <a:lnSpc>
                <a:spcPct val="80000"/>
              </a:lnSpc>
              <a:spcBef>
                <a:spcPts val="475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25" dirty="0">
                <a:latin typeface="Alfios"/>
                <a:cs typeface="Alfios"/>
              </a:rPr>
              <a:t>Since </a:t>
            </a:r>
            <a:r>
              <a:rPr sz="2200" spc="-20" dirty="0">
                <a:latin typeface="Alfios"/>
                <a:cs typeface="Alfios"/>
              </a:rPr>
              <a:t>kernel </a:t>
            </a:r>
            <a:r>
              <a:rPr sz="2200" spc="-50" dirty="0">
                <a:latin typeface="Alfios"/>
                <a:cs typeface="Alfios"/>
              </a:rPr>
              <a:t>has </a:t>
            </a:r>
            <a:r>
              <a:rPr sz="2200" spc="-30" dirty="0">
                <a:latin typeface="Alfios"/>
                <a:cs typeface="Alfios"/>
              </a:rPr>
              <a:t>full knowledge </a:t>
            </a:r>
            <a:r>
              <a:rPr sz="2200" spc="-35" dirty="0">
                <a:latin typeface="Alfios"/>
                <a:cs typeface="Alfios"/>
              </a:rPr>
              <a:t>about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20" dirty="0">
                <a:latin typeface="Alfios"/>
                <a:cs typeface="Alfios"/>
              </a:rPr>
              <a:t>threads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system,  </a:t>
            </a:r>
            <a:r>
              <a:rPr sz="2200" spc="-10" dirty="0">
                <a:latin typeface="Alfios"/>
                <a:cs typeface="Alfios"/>
              </a:rPr>
              <a:t>scheduler </a:t>
            </a:r>
            <a:r>
              <a:rPr sz="2200" spc="-90" dirty="0">
                <a:latin typeface="Alfios"/>
                <a:cs typeface="Alfios"/>
              </a:rPr>
              <a:t>may </a:t>
            </a:r>
            <a:r>
              <a:rPr sz="2200" spc="10" dirty="0">
                <a:latin typeface="Alfios"/>
                <a:cs typeface="Alfios"/>
              </a:rPr>
              <a:t>decide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10" dirty="0">
                <a:latin typeface="Alfios"/>
                <a:cs typeface="Alfios"/>
              </a:rPr>
              <a:t>give </a:t>
            </a:r>
            <a:r>
              <a:rPr sz="2200" spc="-20" dirty="0">
                <a:latin typeface="Alfios"/>
                <a:cs typeface="Alfios"/>
              </a:rPr>
              <a:t>more </a:t>
            </a:r>
            <a:r>
              <a:rPr sz="2200" spc="-5" dirty="0">
                <a:latin typeface="Alfios"/>
                <a:cs typeface="Alfios"/>
              </a:rPr>
              <a:t>time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dirty="0">
                <a:latin typeface="Alfios"/>
                <a:cs typeface="Alfios"/>
              </a:rPr>
              <a:t>processes</a:t>
            </a:r>
            <a:r>
              <a:rPr sz="2200" spc="-395" dirty="0">
                <a:latin typeface="Alfios"/>
                <a:cs typeface="Alfios"/>
              </a:rPr>
              <a:t> </a:t>
            </a:r>
            <a:r>
              <a:rPr sz="2200" spc="-65" dirty="0">
                <a:latin typeface="Alfios"/>
                <a:cs typeface="Alfios"/>
              </a:rPr>
              <a:t>having </a:t>
            </a:r>
            <a:r>
              <a:rPr sz="2200" dirty="0">
                <a:latin typeface="Alfios"/>
                <a:cs typeface="Alfios"/>
              </a:rPr>
              <a:t>large  </a:t>
            </a:r>
            <a:r>
              <a:rPr sz="2200" spc="-35" dirty="0">
                <a:latin typeface="Alfios"/>
                <a:cs typeface="Alfios"/>
              </a:rPr>
              <a:t>number </a:t>
            </a:r>
            <a:r>
              <a:rPr sz="2200" spc="-45" dirty="0">
                <a:latin typeface="Alfios"/>
                <a:cs typeface="Alfios"/>
              </a:rPr>
              <a:t>of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threads.</a:t>
            </a:r>
            <a:endParaRPr sz="2200">
              <a:latin typeface="Alfios"/>
              <a:cs typeface="Alfios"/>
            </a:endParaRPr>
          </a:p>
          <a:p>
            <a:pPr marL="561340" indent="-229870">
              <a:lnSpc>
                <a:spcPts val="252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70" dirty="0">
                <a:latin typeface="Alfios"/>
                <a:cs typeface="Alfios"/>
              </a:rPr>
              <a:t>Good </a:t>
            </a:r>
            <a:r>
              <a:rPr sz="2200" spc="-40" dirty="0">
                <a:latin typeface="Alfios"/>
                <a:cs typeface="Alfios"/>
              </a:rPr>
              <a:t>for </a:t>
            </a:r>
            <a:r>
              <a:rPr sz="2200" spc="-35" dirty="0">
                <a:latin typeface="Alfios"/>
                <a:cs typeface="Alfios"/>
              </a:rPr>
              <a:t>applications </a:t>
            </a:r>
            <a:r>
              <a:rPr sz="2200" spc="-45" dirty="0">
                <a:latin typeface="Alfios"/>
                <a:cs typeface="Alfios"/>
              </a:rPr>
              <a:t>that </a:t>
            </a:r>
            <a:r>
              <a:rPr sz="2200" spc="-35" dirty="0">
                <a:latin typeface="Alfios"/>
                <a:cs typeface="Alfios"/>
              </a:rPr>
              <a:t>frequently</a:t>
            </a:r>
            <a:r>
              <a:rPr sz="2200" spc="-13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block.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ts val="2820"/>
              </a:lnSpc>
            </a:pPr>
            <a:r>
              <a:rPr sz="2400" b="1" spc="-30" dirty="0">
                <a:latin typeface="Times New Roman"/>
                <a:cs typeface="Times New Roman"/>
              </a:rPr>
              <a:t>Disadvantages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spc="-365" dirty="0">
                <a:latin typeface="Times New Roman"/>
                <a:cs typeface="Times New Roman"/>
              </a:rPr>
              <a:t>KLT</a:t>
            </a:r>
            <a:r>
              <a:rPr sz="2400" b="1" spc="-165" dirty="0">
                <a:latin typeface="Times New Roman"/>
                <a:cs typeface="Times New Roman"/>
              </a:rPr>
              <a:t> </a:t>
            </a:r>
            <a:r>
              <a:rPr sz="2400" b="1" spc="-135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  <a:p>
            <a:pPr marL="561340" indent="-229870">
              <a:lnSpc>
                <a:spcPts val="2525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55" dirty="0">
                <a:latin typeface="Alfios"/>
                <a:cs typeface="Alfios"/>
              </a:rPr>
              <a:t>Slow </a:t>
            </a:r>
            <a:r>
              <a:rPr sz="2200" spc="-35" dirty="0">
                <a:latin typeface="Alfios"/>
                <a:cs typeface="Alfios"/>
              </a:rPr>
              <a:t>and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inefficient.</a:t>
            </a:r>
            <a:endParaRPr sz="2200">
              <a:latin typeface="Alfios"/>
              <a:cs typeface="Alfios"/>
            </a:endParaRPr>
          </a:p>
          <a:p>
            <a:pPr marL="561340" indent="-229870">
              <a:lnSpc>
                <a:spcPts val="2580"/>
              </a:lnSpc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55" dirty="0">
                <a:latin typeface="Alfios"/>
                <a:cs typeface="Alfios"/>
              </a:rPr>
              <a:t>It </a:t>
            </a:r>
            <a:r>
              <a:rPr sz="2200" spc="-15" dirty="0">
                <a:latin typeface="Alfios"/>
                <a:cs typeface="Alfios"/>
              </a:rPr>
              <a:t>requires </a:t>
            </a:r>
            <a:r>
              <a:rPr sz="2200" spc="-25" dirty="0">
                <a:latin typeface="Alfios"/>
                <a:cs typeface="Alfios"/>
              </a:rPr>
              <a:t>thread </a:t>
            </a:r>
            <a:r>
              <a:rPr sz="2200" spc="-35" dirty="0">
                <a:latin typeface="Alfios"/>
                <a:cs typeface="Alfios"/>
              </a:rPr>
              <a:t>control </a:t>
            </a:r>
            <a:r>
              <a:rPr sz="2200" spc="-45" dirty="0">
                <a:latin typeface="Alfios"/>
                <a:cs typeface="Alfios"/>
              </a:rPr>
              <a:t>block </a:t>
            </a:r>
            <a:r>
              <a:rPr sz="2200" spc="-20" dirty="0">
                <a:latin typeface="Alfios"/>
                <a:cs typeface="Alfios"/>
              </a:rPr>
              <a:t>so </a:t>
            </a:r>
            <a:r>
              <a:rPr sz="2200" spc="-25" dirty="0">
                <a:latin typeface="Alfios"/>
                <a:cs typeface="Alfios"/>
              </a:rPr>
              <a:t>it </a:t>
            </a:r>
            <a:r>
              <a:rPr sz="2200" spc="-20" dirty="0">
                <a:latin typeface="Alfios"/>
                <a:cs typeface="Alfios"/>
              </a:rPr>
              <a:t>is </a:t>
            </a:r>
            <a:r>
              <a:rPr sz="2200" spc="-50" dirty="0">
                <a:latin typeface="Alfios"/>
                <a:cs typeface="Alfios"/>
              </a:rPr>
              <a:t>an</a:t>
            </a:r>
            <a:r>
              <a:rPr sz="2200" spc="-33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overhead.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14706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4" dirty="0">
                <a:solidFill>
                  <a:srgbClr val="696363"/>
                </a:solidFill>
                <a:latin typeface="Trebuchet MS"/>
                <a:cs typeface="Trebuchet MS"/>
              </a:rPr>
              <a:t>Multithreading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442200" cy="421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2069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40" dirty="0">
                <a:latin typeface="Alfios"/>
                <a:cs typeface="Alfios"/>
              </a:rPr>
              <a:t>Many </a:t>
            </a:r>
            <a:r>
              <a:rPr sz="2600" spc="-30" dirty="0">
                <a:latin typeface="Alfios"/>
                <a:cs typeface="Alfios"/>
              </a:rPr>
              <a:t>software </a:t>
            </a:r>
            <a:r>
              <a:rPr sz="2600" spc="-25" dirty="0">
                <a:latin typeface="Alfios"/>
                <a:cs typeface="Alfios"/>
              </a:rPr>
              <a:t>package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50" dirty="0">
                <a:latin typeface="Alfios"/>
                <a:cs typeface="Alfios"/>
              </a:rPr>
              <a:t>run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25" dirty="0">
                <a:latin typeface="Alfios"/>
                <a:cs typeface="Alfios"/>
              </a:rPr>
              <a:t>modern </a:t>
            </a:r>
            <a:r>
              <a:rPr sz="2600" spc="-35" dirty="0">
                <a:latin typeface="Alfios"/>
                <a:cs typeface="Alfios"/>
              </a:rPr>
              <a:t>desktop </a:t>
            </a:r>
            <a:r>
              <a:rPr sz="2600" spc="-20" dirty="0">
                <a:latin typeface="Alfios"/>
                <a:cs typeface="Alfios"/>
              </a:rPr>
              <a:t>pcs </a:t>
            </a:r>
            <a:r>
              <a:rPr sz="2600" spc="-135" dirty="0">
                <a:latin typeface="Alfios"/>
                <a:cs typeface="Alfios"/>
              </a:rPr>
              <a:t>are  </a:t>
            </a:r>
            <a:r>
              <a:rPr sz="2600" spc="-25" dirty="0">
                <a:latin typeface="Alfios"/>
                <a:cs typeface="Alfios"/>
              </a:rPr>
              <a:t>multithreaded.</a:t>
            </a:r>
            <a:endParaRPr sz="2600">
              <a:latin typeface="Alfios"/>
              <a:cs typeface="Alfios"/>
            </a:endParaRPr>
          </a:p>
          <a:p>
            <a:pPr marL="286385" marR="41719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90" dirty="0">
                <a:latin typeface="Alfios"/>
                <a:cs typeface="Alfios"/>
              </a:rPr>
              <a:t>An </a:t>
            </a:r>
            <a:r>
              <a:rPr sz="2600" spc="-50" dirty="0">
                <a:latin typeface="Alfios"/>
                <a:cs typeface="Alfios"/>
              </a:rPr>
              <a:t>application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implemented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separate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155" dirty="0">
                <a:latin typeface="Alfios"/>
                <a:cs typeface="Alfios"/>
              </a:rPr>
              <a:t>with 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65" dirty="0">
                <a:latin typeface="Alfios"/>
                <a:cs typeface="Alfios"/>
              </a:rPr>
              <a:t>of</a:t>
            </a:r>
            <a:r>
              <a:rPr sz="2600" spc="-8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control.</a:t>
            </a:r>
            <a:endParaRPr sz="2600">
              <a:latin typeface="Alfios"/>
              <a:cs typeface="Alfios"/>
            </a:endParaRPr>
          </a:p>
          <a:p>
            <a:pPr marL="286385" marR="21399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web browser </a:t>
            </a:r>
            <a:r>
              <a:rPr sz="2600" spc="-55" dirty="0">
                <a:latin typeface="Alfios"/>
                <a:cs typeface="Alfios"/>
              </a:rPr>
              <a:t>might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40" dirty="0">
                <a:latin typeface="Alfios"/>
                <a:cs typeface="Alfios"/>
              </a:rPr>
              <a:t>one thread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70" dirty="0">
                <a:latin typeface="Alfios"/>
                <a:cs typeface="Alfios"/>
              </a:rPr>
              <a:t>display </a:t>
            </a:r>
            <a:r>
              <a:rPr sz="2600" spc="-15" dirty="0">
                <a:latin typeface="Alfios"/>
                <a:cs typeface="Alfios"/>
              </a:rPr>
              <a:t>images </a:t>
            </a:r>
            <a:r>
              <a:rPr sz="2600" spc="-240" dirty="0">
                <a:latin typeface="Alfios"/>
                <a:cs typeface="Alfios"/>
              </a:rPr>
              <a:t>or  </a:t>
            </a:r>
            <a:r>
              <a:rPr sz="2600" spc="15" dirty="0">
                <a:latin typeface="Alfios"/>
                <a:cs typeface="Alfios"/>
              </a:rPr>
              <a:t>text </a:t>
            </a:r>
            <a:r>
              <a:rPr sz="2600" spc="-40" dirty="0">
                <a:latin typeface="Alfios"/>
                <a:cs typeface="Alfios"/>
              </a:rPr>
              <a:t>while other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10" dirty="0">
                <a:latin typeface="Alfios"/>
                <a:cs typeface="Alfios"/>
              </a:rPr>
              <a:t>retrieves </a:t>
            </a:r>
            <a:r>
              <a:rPr sz="2600" spc="-40" dirty="0">
                <a:latin typeface="Alfios"/>
                <a:cs typeface="Alfios"/>
              </a:rPr>
              <a:t>data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22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network.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word-processor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60" dirty="0">
                <a:latin typeface="Alfios"/>
                <a:cs typeface="Alfios"/>
              </a:rPr>
              <a:t>displaying </a:t>
            </a:r>
            <a:r>
              <a:rPr sz="2600" spc="-65" dirty="0">
                <a:latin typeface="Alfios"/>
                <a:cs typeface="Alfios"/>
              </a:rPr>
              <a:t>graphics,  </a:t>
            </a:r>
            <a:r>
              <a:rPr sz="2600" spc="-55" dirty="0">
                <a:latin typeface="Alfios"/>
                <a:cs typeface="Alfios"/>
              </a:rPr>
              <a:t>another </a:t>
            </a:r>
            <a:r>
              <a:rPr sz="2600" spc="-40" dirty="0">
                <a:latin typeface="Alfios"/>
                <a:cs typeface="Alfios"/>
              </a:rPr>
              <a:t>thread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0" dirty="0">
                <a:latin typeface="Alfios"/>
                <a:cs typeface="Alfios"/>
              </a:rPr>
              <a:t>reading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character </a:t>
            </a:r>
            <a:r>
              <a:rPr sz="2600" dirty="0">
                <a:latin typeface="Alfios"/>
                <a:cs typeface="Alfios"/>
              </a:rPr>
              <a:t>entered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10" dirty="0">
                <a:latin typeface="Alfios"/>
                <a:cs typeface="Alfios"/>
              </a:rPr>
              <a:t>user  </a:t>
            </a:r>
            <a:r>
              <a:rPr sz="2600" spc="-75" dirty="0">
                <a:latin typeface="Alfios"/>
                <a:cs typeface="Alfios"/>
              </a:rPr>
              <a:t>through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60" dirty="0">
                <a:latin typeface="Alfios"/>
                <a:cs typeface="Alfios"/>
              </a:rPr>
              <a:t>keyboard, and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5" dirty="0">
                <a:latin typeface="Alfios"/>
                <a:cs typeface="Alfios"/>
              </a:rPr>
              <a:t>third </a:t>
            </a:r>
            <a:r>
              <a:rPr sz="2600" spc="-35" dirty="0">
                <a:latin typeface="Alfios"/>
                <a:cs typeface="Alfios"/>
              </a:rPr>
              <a:t>thread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performing  </a:t>
            </a:r>
            <a:r>
              <a:rPr sz="2600" spc="-25" dirty="0">
                <a:latin typeface="Alfios"/>
                <a:cs typeface="Alfios"/>
              </a:rPr>
              <a:t>spelling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0" dirty="0">
                <a:latin typeface="Alfios"/>
                <a:cs typeface="Alfios"/>
              </a:rPr>
              <a:t>grammar </a:t>
            </a:r>
            <a:r>
              <a:rPr sz="2600" spc="-30" dirty="0">
                <a:latin typeface="Alfios"/>
                <a:cs typeface="Alfios"/>
              </a:rPr>
              <a:t>checking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background.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16560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Why</a:t>
            </a:r>
            <a:r>
              <a:rPr sz="4000" spc="-28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14" dirty="0">
                <a:solidFill>
                  <a:srgbClr val="696363"/>
                </a:solidFill>
                <a:latin typeface="Trebuchet MS"/>
                <a:cs typeface="Trebuchet MS"/>
              </a:rPr>
              <a:t>Multithreading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04950"/>
            <a:ext cx="7490459" cy="429387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86385" marR="128270" indent="-274320">
              <a:lnSpc>
                <a:spcPct val="90000"/>
              </a:lnSpc>
              <a:spcBef>
                <a:spcPts val="4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10" dirty="0">
                <a:latin typeface="Alfios"/>
                <a:cs typeface="Alfios"/>
              </a:rPr>
              <a:t>certain </a:t>
            </a:r>
            <a:r>
              <a:rPr sz="2600" spc="-30" dirty="0">
                <a:latin typeface="Alfios"/>
                <a:cs typeface="Alfios"/>
              </a:rPr>
              <a:t>situations,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single </a:t>
            </a:r>
            <a:r>
              <a:rPr sz="2600" spc="-50" dirty="0">
                <a:latin typeface="Alfios"/>
                <a:cs typeface="Alfios"/>
              </a:rPr>
              <a:t>application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25" dirty="0">
                <a:latin typeface="Alfios"/>
                <a:cs typeface="Alfios"/>
              </a:rPr>
              <a:t>required </a:t>
            </a:r>
            <a:r>
              <a:rPr sz="2600" spc="-204" dirty="0">
                <a:latin typeface="Alfios"/>
                <a:cs typeface="Alfios"/>
              </a:rPr>
              <a:t>to  </a:t>
            </a:r>
            <a:r>
              <a:rPr sz="2600" spc="-30" dirty="0">
                <a:latin typeface="Alfios"/>
                <a:cs typeface="Alfios"/>
              </a:rPr>
              <a:t>perform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spc="-40" dirty="0">
                <a:latin typeface="Alfios"/>
                <a:cs typeface="Alfios"/>
              </a:rPr>
              <a:t>similar </a:t>
            </a:r>
            <a:r>
              <a:rPr sz="2600" spc="-55" dirty="0">
                <a:latin typeface="Alfios"/>
                <a:cs typeface="Alfios"/>
              </a:rPr>
              <a:t>task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50" dirty="0">
                <a:latin typeface="Alfios"/>
                <a:cs typeface="Alfios"/>
              </a:rPr>
              <a:t>web </a:t>
            </a:r>
            <a:r>
              <a:rPr sz="2600" dirty="0">
                <a:latin typeface="Alfios"/>
                <a:cs typeface="Alfios"/>
              </a:rPr>
              <a:t>server </a:t>
            </a:r>
            <a:r>
              <a:rPr sz="2600" spc="-5" dirty="0">
                <a:latin typeface="Alfios"/>
                <a:cs typeface="Alfios"/>
              </a:rPr>
              <a:t>accepts  </a:t>
            </a:r>
            <a:r>
              <a:rPr sz="2600" spc="-20" dirty="0">
                <a:latin typeface="Alfios"/>
                <a:cs typeface="Alfios"/>
              </a:rPr>
              <a:t>client </a:t>
            </a:r>
            <a:r>
              <a:rPr sz="2600" spc="-10" dirty="0">
                <a:latin typeface="Alfios"/>
                <a:cs typeface="Alfios"/>
              </a:rPr>
              <a:t>requests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45" dirty="0">
                <a:latin typeface="Alfios"/>
                <a:cs typeface="Alfios"/>
              </a:rPr>
              <a:t>web </a:t>
            </a:r>
            <a:r>
              <a:rPr sz="2600" spc="10" dirty="0">
                <a:latin typeface="Alfios"/>
                <a:cs typeface="Alfios"/>
              </a:rPr>
              <a:t>pages, </a:t>
            </a:r>
            <a:r>
              <a:rPr sz="2600" spc="5" dirty="0">
                <a:latin typeface="Alfios"/>
                <a:cs typeface="Alfios"/>
              </a:rPr>
              <a:t>images, </a:t>
            </a:r>
            <a:r>
              <a:rPr sz="2600" spc="-30" dirty="0">
                <a:latin typeface="Alfios"/>
                <a:cs typeface="Alfios"/>
              </a:rPr>
              <a:t>sound, </a:t>
            </a:r>
            <a:r>
              <a:rPr sz="2600" spc="-40" dirty="0">
                <a:latin typeface="Alfios"/>
                <a:cs typeface="Alfios"/>
              </a:rPr>
              <a:t>graphics</a:t>
            </a:r>
            <a:r>
              <a:rPr sz="2600" spc="-434" dirty="0">
                <a:latin typeface="Alfios"/>
                <a:cs typeface="Alfios"/>
              </a:rPr>
              <a:t> </a:t>
            </a:r>
            <a:r>
              <a:rPr sz="2600" spc="40" dirty="0">
                <a:latin typeface="Alfios"/>
                <a:cs typeface="Alfios"/>
              </a:rPr>
              <a:t>etc.</a:t>
            </a:r>
            <a:endParaRPr sz="2600">
              <a:latin typeface="Alfios"/>
              <a:cs typeface="Alfios"/>
            </a:endParaRPr>
          </a:p>
          <a:p>
            <a:pPr marL="286385" marR="530225" indent="-274320">
              <a:lnSpc>
                <a:spcPts val="2810"/>
              </a:lnSpc>
              <a:spcBef>
                <a:spcPts val="64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90" dirty="0">
                <a:latin typeface="Alfios"/>
                <a:cs typeface="Alfios"/>
              </a:rPr>
              <a:t>busy </a:t>
            </a:r>
            <a:r>
              <a:rPr sz="2600" spc="-50" dirty="0">
                <a:latin typeface="Alfios"/>
                <a:cs typeface="Alfios"/>
              </a:rPr>
              <a:t>web </a:t>
            </a:r>
            <a:r>
              <a:rPr sz="2600" dirty="0">
                <a:latin typeface="Alfios"/>
                <a:cs typeface="Alfios"/>
              </a:rPr>
              <a:t>server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spc="-15" dirty="0">
                <a:latin typeface="Alfios"/>
                <a:cs typeface="Alfios"/>
              </a:rPr>
              <a:t>clients </a:t>
            </a:r>
            <a:r>
              <a:rPr sz="2600" spc="-80" dirty="0">
                <a:latin typeface="Alfios"/>
                <a:cs typeface="Alfios"/>
              </a:rPr>
              <a:t>concurrently  </a:t>
            </a:r>
            <a:r>
              <a:rPr sz="2600" spc="-10" dirty="0">
                <a:latin typeface="Alfios"/>
                <a:cs typeface="Alfios"/>
              </a:rPr>
              <a:t>accessing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15" dirty="0">
                <a:latin typeface="Alfios"/>
                <a:cs typeface="Alfios"/>
              </a:rPr>
              <a:t>it.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So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web </a:t>
            </a:r>
            <a:r>
              <a:rPr sz="2600" dirty="0">
                <a:latin typeface="Alfios"/>
                <a:cs typeface="Alfios"/>
              </a:rPr>
              <a:t>server </a:t>
            </a:r>
            <a:r>
              <a:rPr sz="2600" spc="-45" dirty="0">
                <a:latin typeface="Alfios"/>
                <a:cs typeface="Alfios"/>
              </a:rPr>
              <a:t>runs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45" dirty="0">
                <a:latin typeface="Alfios"/>
                <a:cs typeface="Alfios"/>
              </a:rPr>
              <a:t>traditional </a:t>
            </a:r>
            <a:r>
              <a:rPr sz="2600" spc="-20" dirty="0">
                <a:latin typeface="Alfios"/>
                <a:cs typeface="Alfios"/>
              </a:rPr>
              <a:t>single </a:t>
            </a:r>
            <a:r>
              <a:rPr sz="2600" spc="-25" dirty="0">
                <a:latin typeface="Alfios"/>
                <a:cs typeface="Alfios"/>
              </a:rPr>
              <a:t>threaded  </a:t>
            </a:r>
            <a:r>
              <a:rPr sz="2600" spc="-5" dirty="0">
                <a:latin typeface="Alfios"/>
                <a:cs typeface="Alfios"/>
              </a:rPr>
              <a:t>process,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60" dirty="0">
                <a:latin typeface="Alfios"/>
                <a:cs typeface="Alfios"/>
              </a:rPr>
              <a:t>would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40" dirty="0">
                <a:latin typeface="Alfios"/>
                <a:cs typeface="Alfios"/>
              </a:rPr>
              <a:t>able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10" dirty="0">
                <a:latin typeface="Alfios"/>
                <a:cs typeface="Alfios"/>
              </a:rPr>
              <a:t>service </a:t>
            </a:r>
            <a:r>
              <a:rPr sz="2600" spc="-105" dirty="0">
                <a:latin typeface="Alfios"/>
                <a:cs typeface="Alfios"/>
              </a:rPr>
              <a:t>only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20" dirty="0">
                <a:latin typeface="Alfios"/>
                <a:cs typeface="Alfios"/>
              </a:rPr>
              <a:t>client </a:t>
            </a:r>
            <a:r>
              <a:rPr sz="2600" spc="-50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28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time.</a:t>
            </a:r>
            <a:endParaRPr sz="2600">
              <a:latin typeface="Alfios"/>
              <a:cs typeface="Alfios"/>
            </a:endParaRPr>
          </a:p>
          <a:p>
            <a:pPr marL="286385" marR="62230" indent="-274320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65" dirty="0">
                <a:latin typeface="Alfios"/>
                <a:cs typeface="Alfios"/>
              </a:rPr>
              <a:t>amount of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client </a:t>
            </a:r>
            <a:r>
              <a:rPr sz="2600" spc="-55" dirty="0">
                <a:latin typeface="Alfios"/>
                <a:cs typeface="Alfios"/>
              </a:rPr>
              <a:t>might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45" dirty="0">
                <a:latin typeface="Alfios"/>
                <a:cs typeface="Alfios"/>
              </a:rPr>
              <a:t>wait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130" dirty="0">
                <a:latin typeface="Alfios"/>
                <a:cs typeface="Alfios"/>
              </a:rPr>
              <a:t>its  </a:t>
            </a:r>
            <a:r>
              <a:rPr sz="2600" spc="-10" dirty="0">
                <a:latin typeface="Alfios"/>
                <a:cs typeface="Alfios"/>
              </a:rPr>
              <a:t>request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10" dirty="0">
                <a:latin typeface="Alfios"/>
                <a:cs typeface="Alfios"/>
              </a:rPr>
              <a:t>serviced </a:t>
            </a:r>
            <a:r>
              <a:rPr sz="2600" spc="-25" dirty="0">
                <a:latin typeface="Alfios"/>
                <a:cs typeface="Alfios"/>
              </a:rPr>
              <a:t>is</a:t>
            </a:r>
            <a:r>
              <a:rPr sz="2600" spc="-26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enormous.</a:t>
            </a:r>
            <a:endParaRPr sz="2600">
              <a:latin typeface="Alfios"/>
              <a:cs typeface="Alfios"/>
            </a:endParaRPr>
          </a:p>
          <a:p>
            <a:pPr marL="286385" marR="227329" indent="-274320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One </a:t>
            </a:r>
            <a:r>
              <a:rPr sz="2600" spc="-45" dirty="0">
                <a:latin typeface="Alfios"/>
                <a:cs typeface="Alfios"/>
              </a:rPr>
              <a:t>solution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5" dirty="0">
                <a:latin typeface="Alfios"/>
                <a:cs typeface="Alfios"/>
              </a:rPr>
              <a:t>this problem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70" dirty="0">
                <a:latin typeface="Alfios"/>
                <a:cs typeface="Alfios"/>
              </a:rPr>
              <a:t>thought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creation </a:t>
            </a:r>
            <a:r>
              <a:rPr sz="2600" spc="-240" dirty="0">
                <a:latin typeface="Alfios"/>
                <a:cs typeface="Alfios"/>
              </a:rPr>
              <a:t>of  </a:t>
            </a:r>
            <a:r>
              <a:rPr sz="2600" spc="-40" dirty="0">
                <a:latin typeface="Alfios"/>
                <a:cs typeface="Alfios"/>
              </a:rPr>
              <a:t>new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669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Why </a:t>
            </a:r>
            <a:r>
              <a:rPr sz="4000" spc="-114" dirty="0">
                <a:solidFill>
                  <a:srgbClr val="696363"/>
                </a:solidFill>
                <a:latin typeface="Trebuchet MS"/>
                <a:cs typeface="Trebuchet MS"/>
              </a:rPr>
              <a:t>Multithreading</a:t>
            </a:r>
            <a:r>
              <a:rPr sz="40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50" dirty="0">
                <a:solidFill>
                  <a:srgbClr val="696363"/>
                </a:solidFill>
                <a:latin typeface="Trebuchet MS"/>
                <a:cs typeface="Trebuchet MS"/>
              </a:rPr>
              <a:t>…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7620634" cy="43954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marR="5080" indent="-274320">
              <a:lnSpc>
                <a:spcPts val="2590"/>
              </a:lnSpc>
              <a:spcBef>
                <a:spcPts val="4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  <a:tab pos="1100455" algn="l"/>
                <a:tab pos="1582420" algn="l"/>
                <a:tab pos="2402840" algn="l"/>
                <a:tab pos="3411854" algn="l"/>
                <a:tab pos="3658870" algn="l"/>
                <a:tab pos="4253230" algn="l"/>
                <a:tab pos="5570855" algn="l"/>
                <a:tab pos="6464300" algn="l"/>
                <a:tab pos="6711315" algn="l"/>
              </a:tabLst>
            </a:pPr>
            <a:r>
              <a:rPr sz="2400" spc="25" dirty="0">
                <a:latin typeface="Alfios"/>
                <a:cs typeface="Alfios"/>
              </a:rPr>
              <a:t>W</a:t>
            </a:r>
            <a:r>
              <a:rPr sz="2400" spc="-40" dirty="0">
                <a:latin typeface="Alfios"/>
                <a:cs typeface="Alfios"/>
              </a:rPr>
              <a:t>h</a:t>
            </a:r>
            <a:r>
              <a:rPr sz="2400" spc="-20" dirty="0">
                <a:latin typeface="Alfios"/>
                <a:cs typeface="Alfios"/>
              </a:rPr>
              <a:t>e</a:t>
            </a:r>
            <a:r>
              <a:rPr sz="2400" spc="-90" dirty="0">
                <a:latin typeface="Alfios"/>
                <a:cs typeface="Alfios"/>
              </a:rPr>
              <a:t>n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10" dirty="0">
                <a:latin typeface="Alfios"/>
                <a:cs typeface="Alfios"/>
              </a:rPr>
              <a:t>se</a:t>
            </a:r>
            <a:r>
              <a:rPr sz="2400" spc="95" dirty="0">
                <a:latin typeface="Alfios"/>
                <a:cs typeface="Alfios"/>
              </a:rPr>
              <a:t>r</a:t>
            </a:r>
            <a:r>
              <a:rPr sz="2400" spc="-135" dirty="0">
                <a:latin typeface="Alfios"/>
                <a:cs typeface="Alfios"/>
              </a:rPr>
              <a:t>v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35" dirty="0">
                <a:latin typeface="Alfios"/>
                <a:cs typeface="Alfios"/>
              </a:rPr>
              <a:t>r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70" dirty="0">
                <a:latin typeface="Alfios"/>
                <a:cs typeface="Alfios"/>
              </a:rPr>
              <a:t>i</a:t>
            </a:r>
            <a:r>
              <a:rPr sz="2400" spc="-114" dirty="0">
                <a:latin typeface="Alfios"/>
                <a:cs typeface="Alfios"/>
              </a:rPr>
              <a:t>v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s	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15" dirty="0">
                <a:latin typeface="Alfios"/>
                <a:cs typeface="Alfios"/>
              </a:rPr>
              <a:t>n</a:t>
            </a:r>
            <a:r>
              <a:rPr sz="2400" spc="-70" dirty="0">
                <a:latin typeface="Alfios"/>
                <a:cs typeface="Alfios"/>
              </a:rPr>
              <a:t>e</a:t>
            </a:r>
            <a:r>
              <a:rPr sz="2400" spc="-20" dirty="0">
                <a:latin typeface="Alfios"/>
                <a:cs typeface="Alfios"/>
              </a:rPr>
              <a:t>w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40" dirty="0">
                <a:latin typeface="Alfios"/>
                <a:cs typeface="Alfios"/>
              </a:rPr>
              <a:t>q</a:t>
            </a:r>
            <a:r>
              <a:rPr sz="2400" spc="-35" dirty="0">
                <a:latin typeface="Alfios"/>
                <a:cs typeface="Alfios"/>
              </a:rPr>
              <a:t>u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s</a:t>
            </a:r>
            <a:r>
              <a:rPr sz="2400" spc="-20" dirty="0">
                <a:latin typeface="Alfios"/>
                <a:cs typeface="Alfios"/>
              </a:rPr>
              <a:t>t</a:t>
            </a:r>
            <a:r>
              <a:rPr sz="2400" spc="95" dirty="0">
                <a:latin typeface="Alfios"/>
                <a:cs typeface="Alfios"/>
              </a:rPr>
              <a:t>,</a:t>
            </a:r>
            <a:r>
              <a:rPr sz="2400" dirty="0">
                <a:latin typeface="Alfios"/>
                <a:cs typeface="Alfios"/>
              </a:rPr>
              <a:t> </a:t>
            </a:r>
            <a:r>
              <a:rPr sz="2400" spc="-23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dirty="0">
                <a:latin typeface="Alfios"/>
                <a:cs typeface="Alfios"/>
              </a:rPr>
              <a:t>	c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0" dirty="0">
                <a:latin typeface="Alfios"/>
                <a:cs typeface="Alfios"/>
              </a:rPr>
              <a:t>a</a:t>
            </a:r>
            <a:r>
              <a:rPr sz="2400" spc="-40" dirty="0">
                <a:latin typeface="Alfios"/>
                <a:cs typeface="Alfios"/>
              </a:rPr>
              <a:t>t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s	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30" dirty="0">
                <a:latin typeface="Alfios"/>
                <a:cs typeface="Alfios"/>
              </a:rPr>
              <a:t>s</a:t>
            </a:r>
            <a:r>
              <a:rPr sz="2400" spc="10" dirty="0">
                <a:latin typeface="Alfios"/>
                <a:cs typeface="Alfios"/>
              </a:rPr>
              <a:t>e</a:t>
            </a:r>
            <a:r>
              <a:rPr sz="2400" spc="-45" dirty="0">
                <a:latin typeface="Alfios"/>
                <a:cs typeface="Alfios"/>
              </a:rPr>
              <a:t>p</a:t>
            </a:r>
            <a:r>
              <a:rPr sz="2400" spc="-25" dirty="0">
                <a:latin typeface="Alfios"/>
                <a:cs typeface="Alfios"/>
              </a:rPr>
              <a:t>a</a:t>
            </a:r>
            <a:r>
              <a:rPr sz="2400" spc="-50" dirty="0">
                <a:latin typeface="Alfios"/>
                <a:cs typeface="Alfios"/>
              </a:rPr>
              <a:t>ra</a:t>
            </a:r>
            <a:r>
              <a:rPr sz="2400" spc="20" dirty="0">
                <a:latin typeface="Alfios"/>
                <a:cs typeface="Alfios"/>
              </a:rPr>
              <a:t>te 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10" dirty="0">
                <a:latin typeface="Alfios"/>
                <a:cs typeface="Alfios"/>
              </a:rPr>
              <a:t>service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10" dirty="0">
                <a:latin typeface="Alfios"/>
                <a:cs typeface="Alfios"/>
              </a:rPr>
              <a:t>request.</a:t>
            </a:r>
            <a:r>
              <a:rPr sz="2400" spc="-43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But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30" dirty="0">
                <a:latin typeface="Alfios"/>
                <a:cs typeface="Alfios"/>
              </a:rPr>
              <a:t>method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75" dirty="0">
                <a:latin typeface="Alfios"/>
                <a:cs typeface="Alfios"/>
              </a:rPr>
              <a:t>heavy </a:t>
            </a:r>
            <a:r>
              <a:rPr sz="2400" spc="-15" dirty="0">
                <a:latin typeface="Alfios"/>
                <a:cs typeface="Alfios"/>
              </a:rPr>
              <a:t>weight.</a:t>
            </a:r>
            <a:endParaRPr sz="2400">
              <a:latin typeface="Alfios"/>
              <a:cs typeface="Alfios"/>
            </a:endParaRPr>
          </a:p>
          <a:p>
            <a:pPr marL="286385" marR="5080" indent="-274320">
              <a:lnSpc>
                <a:spcPts val="26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fact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creation </a:t>
            </a:r>
            <a:r>
              <a:rPr sz="2400" spc="-35" dirty="0">
                <a:latin typeface="Alfios"/>
                <a:cs typeface="Alfios"/>
              </a:rPr>
              <a:t>method </a:t>
            </a:r>
            <a:r>
              <a:rPr sz="2400" spc="-25" dirty="0">
                <a:latin typeface="Alfios"/>
                <a:cs typeface="Alfios"/>
              </a:rPr>
              <a:t>was </a:t>
            </a:r>
            <a:r>
              <a:rPr sz="2400" spc="-50" dirty="0">
                <a:latin typeface="Alfios"/>
                <a:cs typeface="Alfios"/>
              </a:rPr>
              <a:t>common </a:t>
            </a:r>
            <a:r>
              <a:rPr sz="2400" spc="-20" dirty="0">
                <a:latin typeface="Alfios"/>
                <a:cs typeface="Alfios"/>
              </a:rPr>
              <a:t>before </a:t>
            </a:r>
            <a:r>
              <a:rPr sz="2400" spc="-25" dirty="0">
                <a:latin typeface="Alfios"/>
                <a:cs typeface="Alfios"/>
              </a:rPr>
              <a:t>threads  </a:t>
            </a:r>
            <a:r>
              <a:rPr sz="2400" spc="-5" dirty="0">
                <a:latin typeface="Alfios"/>
                <a:cs typeface="Alfios"/>
              </a:rPr>
              <a:t>become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popular.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26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creation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0" dirty="0">
                <a:latin typeface="Alfios"/>
                <a:cs typeface="Alfios"/>
              </a:rPr>
              <a:t>time </a:t>
            </a:r>
            <a:r>
              <a:rPr sz="2400" spc="-40" dirty="0">
                <a:latin typeface="Alfios"/>
                <a:cs typeface="Alfios"/>
              </a:rPr>
              <a:t>consuming and </a:t>
            </a:r>
            <a:r>
              <a:rPr sz="2400" spc="-10" dirty="0">
                <a:latin typeface="Alfios"/>
                <a:cs typeface="Alfios"/>
              </a:rPr>
              <a:t>resource</a:t>
            </a:r>
            <a:r>
              <a:rPr sz="2400" spc="-24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intensive.</a:t>
            </a:r>
            <a:endParaRPr sz="2400">
              <a:latin typeface="Alfios"/>
              <a:cs typeface="Alfios"/>
            </a:endParaRPr>
          </a:p>
          <a:p>
            <a:pPr marL="286385" marR="5715" indent="-274320" algn="just">
              <a:lnSpc>
                <a:spcPts val="2590"/>
              </a:lnSpc>
              <a:spcBef>
                <a:spcPts val="64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generally more </a:t>
            </a:r>
            <a:r>
              <a:rPr sz="2400" spc="-20" dirty="0">
                <a:latin typeface="Alfios"/>
                <a:cs typeface="Alfios"/>
              </a:rPr>
              <a:t>efficient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25" dirty="0">
                <a:latin typeface="Alfios"/>
                <a:cs typeface="Alfios"/>
              </a:rPr>
              <a:t>one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40" dirty="0">
                <a:latin typeface="Alfios"/>
                <a:cs typeface="Alfios"/>
              </a:rPr>
              <a:t>contains </a:t>
            </a:r>
            <a:r>
              <a:rPr sz="2400" spc="-65" dirty="0">
                <a:latin typeface="Alfios"/>
                <a:cs typeface="Alfios"/>
              </a:rPr>
              <a:t>multiple  </a:t>
            </a:r>
            <a:r>
              <a:rPr sz="2400" spc="-25" dirty="0">
                <a:latin typeface="Alfios"/>
                <a:cs typeface="Alfios"/>
              </a:rPr>
              <a:t>threads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10" dirty="0">
                <a:latin typeface="Alfios"/>
                <a:cs typeface="Alfios"/>
              </a:rPr>
              <a:t>serve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same</a:t>
            </a:r>
            <a:r>
              <a:rPr sz="2400" spc="-27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purpose.</a:t>
            </a:r>
            <a:endParaRPr sz="2400">
              <a:latin typeface="Alfios"/>
              <a:cs typeface="Alfios"/>
            </a:endParaRPr>
          </a:p>
          <a:p>
            <a:pPr marL="286385" marR="9525" indent="-274320" algn="just">
              <a:lnSpc>
                <a:spcPct val="90100"/>
              </a:lnSpc>
              <a:spcBef>
                <a:spcPts val="56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45" dirty="0">
                <a:latin typeface="Alfios"/>
                <a:cs typeface="Alfios"/>
              </a:rPr>
              <a:t>approach </a:t>
            </a:r>
            <a:r>
              <a:rPr sz="2400" spc="-50" dirty="0">
                <a:latin typeface="Alfios"/>
                <a:cs typeface="Alfios"/>
              </a:rPr>
              <a:t>would </a:t>
            </a:r>
            <a:r>
              <a:rPr sz="2400" spc="-40" dirty="0">
                <a:latin typeface="Alfios"/>
                <a:cs typeface="Alfios"/>
              </a:rPr>
              <a:t>multithread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web </a:t>
            </a:r>
            <a:r>
              <a:rPr sz="2400" dirty="0">
                <a:latin typeface="Alfios"/>
                <a:cs typeface="Alfios"/>
              </a:rPr>
              <a:t>server </a:t>
            </a:r>
            <a:r>
              <a:rPr sz="2400" spc="-10" dirty="0">
                <a:latin typeface="Alfios"/>
                <a:cs typeface="Alfios"/>
              </a:rPr>
              <a:t>process. </a:t>
            </a:r>
            <a:r>
              <a:rPr sz="2400" spc="-195" dirty="0">
                <a:latin typeface="Alfios"/>
                <a:cs typeface="Alfios"/>
              </a:rPr>
              <a:t>The  </a:t>
            </a:r>
            <a:r>
              <a:rPr sz="2400" spc="5" dirty="0">
                <a:latin typeface="Alfios"/>
                <a:cs typeface="Alfios"/>
              </a:rPr>
              <a:t>server </a:t>
            </a:r>
            <a:r>
              <a:rPr sz="2400" spc="-50" dirty="0">
                <a:latin typeface="Alfios"/>
                <a:cs typeface="Alfios"/>
              </a:rPr>
              <a:t>would </a:t>
            </a:r>
            <a:r>
              <a:rPr sz="2400" spc="5" dirty="0">
                <a:latin typeface="Alfios"/>
                <a:cs typeface="Alfios"/>
              </a:rPr>
              <a:t>cerate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separate </a:t>
            </a:r>
            <a:r>
              <a:rPr sz="2400" spc="-35" dirty="0">
                <a:latin typeface="Alfios"/>
                <a:cs typeface="Alfios"/>
              </a:rPr>
              <a:t>thread </a:t>
            </a:r>
            <a:r>
              <a:rPr sz="2400" spc="-60" dirty="0">
                <a:latin typeface="Alfios"/>
                <a:cs typeface="Alfios"/>
              </a:rPr>
              <a:t>that </a:t>
            </a:r>
            <a:r>
              <a:rPr sz="2400" spc="-50" dirty="0">
                <a:latin typeface="Alfios"/>
                <a:cs typeface="Alfios"/>
              </a:rPr>
              <a:t>would </a:t>
            </a:r>
            <a:r>
              <a:rPr sz="2400" spc="-20" dirty="0">
                <a:latin typeface="Alfios"/>
                <a:cs typeface="Alfios"/>
              </a:rPr>
              <a:t>listen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15" dirty="0">
                <a:latin typeface="Alfios"/>
                <a:cs typeface="Alfios"/>
              </a:rPr>
              <a:t>clients  </a:t>
            </a:r>
            <a:r>
              <a:rPr sz="2400" dirty="0">
                <a:latin typeface="Alfios"/>
                <a:cs typeface="Alfios"/>
              </a:rPr>
              <a:t>requests.</a:t>
            </a:r>
            <a:endParaRPr sz="2400">
              <a:latin typeface="Alfios"/>
              <a:cs typeface="Alfios"/>
            </a:endParaRPr>
          </a:p>
          <a:p>
            <a:pPr marL="286385" marR="7620" indent="-274320" algn="just">
              <a:lnSpc>
                <a:spcPts val="2590"/>
              </a:lnSpc>
              <a:spcBef>
                <a:spcPts val="64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" dirty="0">
                <a:latin typeface="Alfios"/>
                <a:cs typeface="Alfios"/>
              </a:rPr>
              <a:t>request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5" dirty="0">
                <a:latin typeface="Alfios"/>
                <a:cs typeface="Alfios"/>
              </a:rPr>
              <a:t>made </a:t>
            </a:r>
            <a:r>
              <a:rPr sz="2400" spc="-145" dirty="0">
                <a:latin typeface="Alfios"/>
                <a:cs typeface="Alfios"/>
              </a:rPr>
              <a:t>by </a:t>
            </a:r>
            <a:r>
              <a:rPr sz="2400" spc="-5" dirty="0">
                <a:latin typeface="Alfios"/>
                <a:cs typeface="Alfios"/>
              </a:rPr>
              <a:t>client, </a:t>
            </a:r>
            <a:r>
              <a:rPr sz="2400" spc="-40" dirty="0">
                <a:latin typeface="Alfios"/>
                <a:cs typeface="Alfios"/>
              </a:rPr>
              <a:t>rather </a:t>
            </a:r>
            <a:r>
              <a:rPr sz="2400" spc="-65" dirty="0">
                <a:latin typeface="Alfios"/>
                <a:cs typeface="Alfios"/>
              </a:rPr>
              <a:t>than </a:t>
            </a:r>
            <a:r>
              <a:rPr sz="2400" spc="-25" dirty="0">
                <a:latin typeface="Alfios"/>
                <a:cs typeface="Alfios"/>
              </a:rPr>
              <a:t>creating </a:t>
            </a:r>
            <a:r>
              <a:rPr sz="2400" spc="-90" dirty="0">
                <a:latin typeface="Alfios"/>
                <a:cs typeface="Alfios"/>
              </a:rPr>
              <a:t>another  </a:t>
            </a:r>
            <a:r>
              <a:rPr sz="2400" dirty="0">
                <a:latin typeface="Alfios"/>
                <a:cs typeface="Alfios"/>
              </a:rPr>
              <a:t>process,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server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create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separate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thread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to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service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request.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8470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5" dirty="0">
                <a:solidFill>
                  <a:srgbClr val="696363"/>
                </a:solidFill>
                <a:latin typeface="Trebuchet MS"/>
                <a:cs typeface="Trebuchet MS"/>
              </a:rPr>
              <a:t>Benefits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44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55" dirty="0">
                <a:solidFill>
                  <a:srgbClr val="696363"/>
                </a:solidFill>
                <a:latin typeface="Trebuchet MS"/>
                <a:cs typeface="Trebuchet MS"/>
              </a:rPr>
              <a:t>Multi-threading: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66926"/>
            <a:ext cx="7624445" cy="440817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600" b="1" spc="-25" dirty="0">
                <a:latin typeface="Times New Roman"/>
                <a:cs typeface="Times New Roman"/>
              </a:rPr>
              <a:t>Responsiveness: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 algn="just">
              <a:lnSpc>
                <a:spcPct val="9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Multithreaded </a:t>
            </a:r>
            <a:r>
              <a:rPr sz="2600" spc="-25" dirty="0">
                <a:latin typeface="Alfios"/>
                <a:cs typeface="Alfios"/>
              </a:rPr>
              <a:t>interactive </a:t>
            </a:r>
            <a:r>
              <a:rPr sz="2600" spc="-45" dirty="0">
                <a:latin typeface="Alfios"/>
                <a:cs typeface="Alfios"/>
              </a:rPr>
              <a:t>application </a:t>
            </a:r>
            <a:r>
              <a:rPr sz="2600" spc="-35" dirty="0">
                <a:latin typeface="Alfios"/>
                <a:cs typeface="Alfios"/>
              </a:rPr>
              <a:t>continues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run </a:t>
            </a:r>
            <a:r>
              <a:rPr sz="2600" spc="-35" dirty="0">
                <a:latin typeface="Alfios"/>
                <a:cs typeface="Alfios"/>
              </a:rPr>
              <a:t>even </a:t>
            </a:r>
            <a:r>
              <a:rPr sz="2600" spc="-170" dirty="0">
                <a:latin typeface="Alfios"/>
                <a:cs typeface="Alfios"/>
              </a:rPr>
              <a:t>if  </a:t>
            </a:r>
            <a:r>
              <a:rPr sz="2600" spc="-25" dirty="0">
                <a:latin typeface="Alfios"/>
                <a:cs typeface="Alfios"/>
              </a:rPr>
              <a:t>part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blocked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30" dirty="0">
                <a:latin typeface="Alfios"/>
                <a:cs typeface="Alfios"/>
              </a:rPr>
              <a:t>performing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65" dirty="0">
                <a:latin typeface="Alfios"/>
                <a:cs typeface="Alfios"/>
              </a:rPr>
              <a:t>lengthy </a:t>
            </a:r>
            <a:r>
              <a:rPr sz="2600" spc="-25" dirty="0">
                <a:latin typeface="Alfios"/>
                <a:cs typeface="Alfios"/>
              </a:rPr>
              <a:t>operation,  </a:t>
            </a:r>
            <a:r>
              <a:rPr sz="2600" spc="-60" dirty="0">
                <a:latin typeface="Alfios"/>
                <a:cs typeface="Alfios"/>
              </a:rPr>
              <a:t>thereby </a:t>
            </a:r>
            <a:r>
              <a:rPr sz="2600" spc="-30" dirty="0">
                <a:latin typeface="Alfios"/>
                <a:cs typeface="Alfios"/>
              </a:rPr>
              <a:t>increasing the responsiveness to the</a:t>
            </a:r>
            <a:r>
              <a:rPr sz="2600" spc="-130" dirty="0">
                <a:latin typeface="Alfios"/>
                <a:cs typeface="Alfios"/>
              </a:rPr>
              <a:t> </a:t>
            </a:r>
            <a:r>
              <a:rPr sz="2600" spc="-35" dirty="0">
                <a:latin typeface="Alfios"/>
                <a:cs typeface="Alfios"/>
              </a:rPr>
              <a:t>user.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b="1" spc="-5" dirty="0">
                <a:latin typeface="Times New Roman"/>
                <a:cs typeface="Times New Roman"/>
              </a:rPr>
              <a:t>Resource</a:t>
            </a:r>
            <a:r>
              <a:rPr sz="2600" b="1" spc="-55" dirty="0">
                <a:latin typeface="Times New Roman"/>
                <a:cs typeface="Times New Roman"/>
              </a:rPr>
              <a:t> </a:t>
            </a:r>
            <a:r>
              <a:rPr sz="2600" b="1" spc="-70" dirty="0">
                <a:latin typeface="Times New Roman"/>
                <a:cs typeface="Times New Roman"/>
              </a:rPr>
              <a:t>Sharing:</a:t>
            </a:r>
            <a:endParaRPr sz="2600">
              <a:latin typeface="Times New Roman"/>
              <a:cs typeface="Times New Roman"/>
            </a:endParaRPr>
          </a:p>
          <a:p>
            <a:pPr marL="286385" marR="12700" indent="-274320">
              <a:lnSpc>
                <a:spcPts val="2810"/>
              </a:lnSpc>
              <a:spcBef>
                <a:spcPts val="6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5" dirty="0">
                <a:latin typeface="Alfios"/>
                <a:cs typeface="Alfios"/>
              </a:rPr>
              <a:t>By </a:t>
            </a:r>
            <a:r>
              <a:rPr sz="2600" spc="-10" dirty="0">
                <a:latin typeface="Alfios"/>
                <a:cs typeface="Alfios"/>
              </a:rPr>
              <a:t>default, </a:t>
            </a:r>
            <a:r>
              <a:rPr sz="2600" spc="-35" dirty="0">
                <a:latin typeface="Alfios"/>
                <a:cs typeface="Alfios"/>
              </a:rPr>
              <a:t>threads share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memory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resources </a:t>
            </a:r>
            <a:r>
              <a:rPr sz="2600" spc="-204" dirty="0">
                <a:latin typeface="Alfios"/>
                <a:cs typeface="Alfios"/>
              </a:rPr>
              <a:t>of 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5" dirty="0">
                <a:latin typeface="Alfios"/>
                <a:cs typeface="Alfios"/>
              </a:rPr>
              <a:t>which </a:t>
            </a:r>
            <a:r>
              <a:rPr sz="2600" spc="-75" dirty="0">
                <a:latin typeface="Alfios"/>
                <a:cs typeface="Alfios"/>
              </a:rPr>
              <a:t>they</a:t>
            </a:r>
            <a:r>
              <a:rPr sz="2600" spc="-110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belong.</a:t>
            </a:r>
            <a:endParaRPr sz="2600">
              <a:latin typeface="Alfios"/>
              <a:cs typeface="Alfios"/>
            </a:endParaRPr>
          </a:p>
          <a:p>
            <a:pPr marL="286385" marR="15240" indent="-274320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It </a:t>
            </a:r>
            <a:r>
              <a:rPr sz="2600" spc="-40" dirty="0">
                <a:latin typeface="Alfios"/>
                <a:cs typeface="Alfios"/>
              </a:rPr>
              <a:t>allows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45" dirty="0">
                <a:latin typeface="Alfios"/>
                <a:cs typeface="Alfios"/>
              </a:rPr>
              <a:t>application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20" dirty="0">
                <a:latin typeface="Alfios"/>
                <a:cs typeface="Alfios"/>
              </a:rPr>
              <a:t>several </a:t>
            </a:r>
            <a:r>
              <a:rPr sz="2600" spc="-25" dirty="0">
                <a:latin typeface="Alfios"/>
                <a:cs typeface="Alfios"/>
              </a:rPr>
              <a:t>different </a:t>
            </a:r>
            <a:r>
              <a:rPr sz="2600" spc="-30" dirty="0">
                <a:latin typeface="Alfios"/>
                <a:cs typeface="Alfios"/>
              </a:rPr>
              <a:t>threads </a:t>
            </a:r>
            <a:r>
              <a:rPr sz="2600" spc="-225" dirty="0">
                <a:latin typeface="Alfios"/>
                <a:cs typeface="Alfios"/>
              </a:rPr>
              <a:t>of  </a:t>
            </a:r>
            <a:r>
              <a:rPr sz="2600" spc="-50" dirty="0">
                <a:latin typeface="Alfios"/>
                <a:cs typeface="Alfios"/>
              </a:rPr>
              <a:t>activity </a:t>
            </a:r>
            <a:r>
              <a:rPr sz="2600" spc="-65" dirty="0">
                <a:latin typeface="Alfios"/>
                <a:cs typeface="Alfios"/>
              </a:rPr>
              <a:t>within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same </a:t>
            </a:r>
            <a:r>
              <a:rPr sz="2600" spc="-15" dirty="0">
                <a:latin typeface="Alfios"/>
                <a:cs typeface="Alfios"/>
              </a:rPr>
              <a:t>address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space.</a:t>
            </a:r>
            <a:endParaRPr sz="2600">
              <a:latin typeface="Alfios"/>
              <a:cs typeface="Alfios"/>
            </a:endParaRPr>
          </a:p>
          <a:p>
            <a:pPr marL="286385" marR="16510" indent="-274320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These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50" dirty="0">
                <a:latin typeface="Alfios"/>
                <a:cs typeface="Alfios"/>
              </a:rPr>
              <a:t>running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same </a:t>
            </a:r>
            <a:r>
              <a:rPr sz="2600" spc="-15" dirty="0">
                <a:latin typeface="Alfios"/>
                <a:cs typeface="Alfios"/>
              </a:rPr>
              <a:t>address </a:t>
            </a:r>
            <a:r>
              <a:rPr sz="2600" spc="-5" dirty="0">
                <a:latin typeface="Alfios"/>
                <a:cs typeface="Alfios"/>
              </a:rPr>
              <a:t>space </a:t>
            </a:r>
            <a:r>
              <a:rPr sz="2600" spc="-40" dirty="0">
                <a:latin typeface="Alfios"/>
                <a:cs typeface="Alfios"/>
              </a:rPr>
              <a:t>do </a:t>
            </a:r>
            <a:r>
              <a:rPr sz="2600" spc="-60" dirty="0">
                <a:latin typeface="Alfios"/>
                <a:cs typeface="Alfios"/>
              </a:rPr>
              <a:t>not </a:t>
            </a:r>
            <a:r>
              <a:rPr sz="2600" spc="-90" dirty="0">
                <a:latin typeface="Alfios"/>
                <a:cs typeface="Alfios"/>
              </a:rPr>
              <a:t>need 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context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switch.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49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19602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0" dirty="0">
                <a:solidFill>
                  <a:srgbClr val="696363"/>
                </a:solidFill>
                <a:latin typeface="Trebuchet MS"/>
                <a:cs typeface="Trebuchet MS"/>
              </a:rPr>
              <a:t>Process..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1435430"/>
            <a:ext cx="7502525" cy="38440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83185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65" dirty="0">
                <a:latin typeface="Times New Roman"/>
                <a:cs typeface="Times New Roman"/>
              </a:rPr>
              <a:t>Stack </a:t>
            </a:r>
            <a:r>
              <a:rPr sz="2600" spc="100" dirty="0">
                <a:latin typeface="Alfios"/>
                <a:cs typeface="Alfios"/>
              </a:rPr>
              <a:t>: </a:t>
            </a:r>
            <a:r>
              <a:rPr lang="en-US" sz="2600" spc="-35" dirty="0">
                <a:latin typeface="Alfios"/>
                <a:cs typeface="Alfios"/>
              </a:rPr>
              <a:t>I</a:t>
            </a:r>
            <a:r>
              <a:rPr sz="2600" spc="-35" dirty="0">
                <a:latin typeface="Alfios"/>
                <a:cs typeface="Alfios"/>
              </a:rPr>
              <a:t>t </a:t>
            </a:r>
            <a:r>
              <a:rPr sz="2600" spc="-55" dirty="0">
                <a:latin typeface="Alfios"/>
                <a:cs typeface="Alfios"/>
              </a:rPr>
              <a:t>contain </a:t>
            </a:r>
            <a:r>
              <a:rPr sz="2600" spc="-45" dirty="0">
                <a:latin typeface="Alfios"/>
                <a:cs typeface="Alfios"/>
              </a:rPr>
              <a:t>temporary </a:t>
            </a:r>
            <a:r>
              <a:rPr sz="2600" spc="-35" dirty="0">
                <a:latin typeface="Alfios"/>
                <a:cs typeface="Alfios"/>
              </a:rPr>
              <a:t>data </a:t>
            </a:r>
            <a:r>
              <a:rPr sz="2600" spc="-40" dirty="0">
                <a:latin typeface="Alfios"/>
                <a:cs typeface="Alfios"/>
              </a:rPr>
              <a:t>such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35" dirty="0">
                <a:latin typeface="Alfios"/>
                <a:cs typeface="Alfios"/>
              </a:rPr>
              <a:t>method/ </a:t>
            </a:r>
            <a:r>
              <a:rPr sz="2600" spc="-100" dirty="0">
                <a:latin typeface="Alfios"/>
                <a:cs typeface="Alfios"/>
              </a:rPr>
              <a:t>function  </a:t>
            </a:r>
            <a:r>
              <a:rPr sz="2600" spc="-15" dirty="0">
                <a:latin typeface="Alfios"/>
                <a:cs typeface="Alfios"/>
              </a:rPr>
              <a:t>parameters </a:t>
            </a:r>
            <a:r>
              <a:rPr sz="2600" spc="-25" dirty="0">
                <a:latin typeface="Alfios"/>
                <a:cs typeface="Alfios"/>
              </a:rPr>
              <a:t>return </a:t>
            </a:r>
            <a:r>
              <a:rPr sz="2600" spc="-15" dirty="0">
                <a:latin typeface="Alfios"/>
                <a:cs typeface="Alfios"/>
              </a:rPr>
              <a:t>address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local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variables.</a:t>
            </a:r>
            <a:endParaRPr sz="2600" dirty="0">
              <a:latin typeface="Alfios"/>
              <a:cs typeface="Alfios"/>
            </a:endParaRPr>
          </a:p>
          <a:p>
            <a:pPr marL="286385" marR="38735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30" dirty="0">
                <a:latin typeface="Times New Roman"/>
                <a:cs typeface="Times New Roman"/>
              </a:rPr>
              <a:t>Heap </a:t>
            </a:r>
            <a:r>
              <a:rPr sz="2600" spc="100" dirty="0">
                <a:latin typeface="Alfios"/>
                <a:cs typeface="Alfios"/>
              </a:rPr>
              <a:t>: </a:t>
            </a:r>
            <a:r>
              <a:rPr lang="en-US" sz="2600" spc="-55" dirty="0">
                <a:latin typeface="Alfios"/>
                <a:cs typeface="Alfios"/>
              </a:rPr>
              <a:t>T</a:t>
            </a:r>
            <a:r>
              <a:rPr sz="2600" spc="-55" dirty="0">
                <a:latin typeface="Alfios"/>
                <a:cs typeface="Alfios"/>
              </a:rPr>
              <a:t>his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75" dirty="0">
                <a:latin typeface="Alfios"/>
                <a:cs typeface="Alfios"/>
              </a:rPr>
              <a:t>dynamically </a:t>
            </a:r>
            <a:r>
              <a:rPr sz="2600" spc="-20" dirty="0">
                <a:latin typeface="Alfios"/>
                <a:cs typeface="Alfios"/>
              </a:rPr>
              <a:t>allocated </a:t>
            </a:r>
            <a:r>
              <a:rPr sz="2600" spc="-50" dirty="0">
                <a:latin typeface="Alfios"/>
                <a:cs typeface="Alfios"/>
              </a:rPr>
              <a:t>memory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70" dirty="0">
                <a:latin typeface="Alfios"/>
                <a:cs typeface="Alfios"/>
              </a:rPr>
              <a:t>process  </a:t>
            </a:r>
            <a:r>
              <a:rPr sz="2600" spc="-40" dirty="0">
                <a:latin typeface="Alfios"/>
                <a:cs typeface="Alfios"/>
              </a:rPr>
              <a:t>during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50" dirty="0">
                <a:latin typeface="Alfios"/>
                <a:cs typeface="Alfios"/>
              </a:rPr>
              <a:t>run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dirty="0">
                <a:latin typeface="Alfios"/>
                <a:cs typeface="Alfios"/>
              </a:rPr>
              <a:t>time.</a:t>
            </a: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70" dirty="0">
                <a:latin typeface="Times New Roman"/>
                <a:cs typeface="Times New Roman"/>
              </a:rPr>
              <a:t>Text </a:t>
            </a:r>
            <a:r>
              <a:rPr sz="2600" spc="100" dirty="0">
                <a:latin typeface="Alfios"/>
                <a:cs typeface="Alfios"/>
              </a:rPr>
              <a:t>: </a:t>
            </a:r>
            <a:r>
              <a:rPr lang="en-US" sz="2600" spc="-55" dirty="0">
                <a:latin typeface="Alfios"/>
                <a:cs typeface="Alfios"/>
              </a:rPr>
              <a:t>T</a:t>
            </a:r>
            <a:r>
              <a:rPr sz="2600" spc="-55" dirty="0">
                <a:latin typeface="Alfios"/>
                <a:cs typeface="Alfios"/>
              </a:rPr>
              <a:t>his </a:t>
            </a:r>
            <a:r>
              <a:rPr sz="2600" spc="-25" dirty="0">
                <a:latin typeface="Alfios"/>
                <a:cs typeface="Alfios"/>
              </a:rPr>
              <a:t>includes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current </a:t>
            </a:r>
            <a:r>
              <a:rPr sz="2600" spc="-50" dirty="0">
                <a:latin typeface="Alfios"/>
                <a:cs typeface="Alfios"/>
              </a:rPr>
              <a:t>activity </a:t>
            </a:r>
            <a:r>
              <a:rPr sz="2600" spc="-5" dirty="0">
                <a:latin typeface="Alfios"/>
                <a:cs typeface="Alfios"/>
              </a:rPr>
              <a:t>represented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the  </a:t>
            </a:r>
            <a:r>
              <a:rPr sz="2600" spc="-45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30" dirty="0">
                <a:latin typeface="Alfios"/>
                <a:cs typeface="Alfios"/>
              </a:rPr>
              <a:t>counter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contents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processor’s  </a:t>
            </a:r>
            <a:r>
              <a:rPr sz="2600" spc="10" dirty="0">
                <a:latin typeface="Alfios"/>
                <a:cs typeface="Alfios"/>
              </a:rPr>
              <a:t>registers.</a:t>
            </a:r>
            <a:endParaRPr sz="2600" dirty="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spc="-35" dirty="0">
                <a:latin typeface="Times New Roman"/>
                <a:cs typeface="Times New Roman"/>
              </a:rPr>
              <a:t>Data</a:t>
            </a:r>
            <a:r>
              <a:rPr sz="2600" spc="-35" dirty="0">
                <a:latin typeface="Alfios"/>
                <a:cs typeface="Alfios"/>
              </a:rPr>
              <a:t>: </a:t>
            </a: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20" dirty="0">
                <a:latin typeface="Alfios"/>
                <a:cs typeface="Alfios"/>
              </a:rPr>
              <a:t>section </a:t>
            </a:r>
            <a:r>
              <a:rPr sz="2600" spc="-55" dirty="0">
                <a:latin typeface="Alfios"/>
                <a:cs typeface="Alfios"/>
              </a:rPr>
              <a:t>contain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global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static</a:t>
            </a:r>
            <a:r>
              <a:rPr sz="2600" spc="-44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variable</a:t>
            </a:r>
            <a:endParaRPr sz="2600" dirty="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1010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85" dirty="0">
                <a:solidFill>
                  <a:srgbClr val="696363"/>
                </a:solidFill>
                <a:latin typeface="Trebuchet MS"/>
                <a:cs typeface="Trebuchet MS"/>
              </a:rPr>
              <a:t>Benefits </a:t>
            </a:r>
            <a:r>
              <a:rPr sz="4000" spc="-170" dirty="0">
                <a:solidFill>
                  <a:srgbClr val="696363"/>
                </a:solidFill>
                <a:latin typeface="Trebuchet MS"/>
                <a:cs typeface="Trebuchet MS"/>
              </a:rPr>
              <a:t>of</a:t>
            </a:r>
            <a:r>
              <a:rPr sz="4000" spc="-39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25" dirty="0">
                <a:solidFill>
                  <a:srgbClr val="696363"/>
                </a:solidFill>
                <a:latin typeface="Trebuchet MS"/>
                <a:cs typeface="Trebuchet MS"/>
              </a:rPr>
              <a:t>Multi-threading…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621905" cy="4361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0" dirty="0">
                <a:latin typeface="Times New Roman"/>
                <a:cs typeface="Times New Roman"/>
              </a:rPr>
              <a:t>Economy:</a:t>
            </a:r>
            <a:endParaRPr sz="2400">
              <a:latin typeface="Times New Roman"/>
              <a:cs typeface="Times New Roman"/>
            </a:endParaRPr>
          </a:p>
          <a:p>
            <a:pPr marL="286385" indent="-274320">
              <a:lnSpc>
                <a:spcPts val="2590"/>
              </a:lnSpc>
              <a:spcBef>
                <a:spcPts val="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  <a:tab pos="1551940" algn="l"/>
                <a:tab pos="2628265" algn="l"/>
                <a:tab pos="3164840" algn="l"/>
                <a:tab pos="4347845" algn="l"/>
                <a:tab pos="4814570" algn="l"/>
                <a:tab pos="5451475" algn="l"/>
                <a:tab pos="6405880" algn="l"/>
                <a:tab pos="7442834" algn="l"/>
              </a:tabLst>
            </a:pPr>
            <a:r>
              <a:rPr sz="2400" spc="-270" dirty="0">
                <a:latin typeface="Alfios"/>
                <a:cs typeface="Alfios"/>
              </a:rPr>
              <a:t>A</a:t>
            </a:r>
            <a:r>
              <a:rPr sz="2400" spc="-20" dirty="0">
                <a:latin typeface="Alfios"/>
                <a:cs typeface="Alfios"/>
              </a:rPr>
              <a:t>llo</a:t>
            </a:r>
            <a:r>
              <a:rPr sz="2400" spc="-35" dirty="0">
                <a:latin typeface="Alfios"/>
                <a:cs typeface="Alfios"/>
              </a:rPr>
              <a:t>c</a:t>
            </a:r>
            <a:r>
              <a:rPr sz="2400" spc="-45" dirty="0">
                <a:latin typeface="Alfios"/>
                <a:cs typeface="Alfios"/>
              </a:rPr>
              <a:t>a</a:t>
            </a:r>
            <a:r>
              <a:rPr sz="2400" spc="-35" dirty="0">
                <a:latin typeface="Alfios"/>
                <a:cs typeface="Alfios"/>
              </a:rPr>
              <a:t>ting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5" dirty="0">
                <a:latin typeface="Alfios"/>
                <a:cs typeface="Alfios"/>
              </a:rPr>
              <a:t>m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5" dirty="0">
                <a:latin typeface="Alfios"/>
                <a:cs typeface="Alfios"/>
              </a:rPr>
              <a:t>mo</a:t>
            </a:r>
            <a:r>
              <a:rPr sz="2400" spc="-20" dirty="0">
                <a:latin typeface="Alfios"/>
                <a:cs typeface="Alfios"/>
              </a:rPr>
              <a:t>r</a:t>
            </a:r>
            <a:r>
              <a:rPr sz="2400" spc="-145" dirty="0">
                <a:latin typeface="Alfios"/>
                <a:cs typeface="Alfios"/>
              </a:rPr>
              <a:t>y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a</a:t>
            </a:r>
            <a:r>
              <a:rPr sz="2400" spc="-50" dirty="0">
                <a:latin typeface="Alfios"/>
                <a:cs typeface="Alfios"/>
              </a:rPr>
              <a:t>nd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50" dirty="0">
                <a:latin typeface="Alfios"/>
                <a:cs typeface="Alfios"/>
              </a:rPr>
              <a:t>e</a:t>
            </a:r>
            <a:r>
              <a:rPr sz="2400" spc="-10" dirty="0">
                <a:latin typeface="Alfios"/>
                <a:cs typeface="Alfios"/>
              </a:rPr>
              <a:t>s</a:t>
            </a:r>
            <a:r>
              <a:rPr sz="2400" spc="-45" dirty="0">
                <a:latin typeface="Alfios"/>
                <a:cs typeface="Alfios"/>
              </a:rPr>
              <a:t>ou</a:t>
            </a:r>
            <a:r>
              <a:rPr sz="2400" spc="-50" dirty="0">
                <a:latin typeface="Alfios"/>
                <a:cs typeface="Alfios"/>
              </a:rPr>
              <a:t>r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s	</a:t>
            </a:r>
            <a:r>
              <a:rPr sz="2400" spc="-45" dirty="0">
                <a:latin typeface="Alfios"/>
                <a:cs typeface="Alfios"/>
              </a:rPr>
              <a:t>for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25" dirty="0">
                <a:latin typeface="Alfios"/>
                <a:cs typeface="Alfios"/>
              </a:rPr>
              <a:t>a</a:t>
            </a:r>
            <a:r>
              <a:rPr sz="2400" spc="45" dirty="0">
                <a:latin typeface="Alfios"/>
                <a:cs typeface="Alfios"/>
              </a:rPr>
              <a:t>c</a:t>
            </a:r>
            <a:r>
              <a:rPr sz="2400" spc="-135" dirty="0">
                <a:latin typeface="Alfios"/>
                <a:cs typeface="Alfios"/>
              </a:rPr>
              <a:t>h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45" dirty="0">
                <a:latin typeface="Alfios"/>
                <a:cs typeface="Alfios"/>
              </a:rPr>
              <a:t>p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-20" dirty="0">
                <a:latin typeface="Alfios"/>
                <a:cs typeface="Alfios"/>
              </a:rPr>
              <a:t>o</a:t>
            </a:r>
            <a:r>
              <a:rPr sz="2400" spc="-25" dirty="0">
                <a:latin typeface="Alfios"/>
                <a:cs typeface="Alfios"/>
              </a:rPr>
              <a:t>c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10" dirty="0">
                <a:latin typeface="Alfios"/>
                <a:cs typeface="Alfios"/>
              </a:rPr>
              <a:t>s</a:t>
            </a:r>
            <a:r>
              <a:rPr sz="2400" dirty="0">
                <a:latin typeface="Alfios"/>
                <a:cs typeface="Alfios"/>
              </a:rPr>
              <a:t>s	c</a:t>
            </a:r>
            <a:r>
              <a:rPr sz="2400" spc="-70" dirty="0">
                <a:latin typeface="Alfios"/>
                <a:cs typeface="Alfios"/>
              </a:rPr>
              <a:t>r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45" dirty="0">
                <a:latin typeface="Alfios"/>
                <a:cs typeface="Alfios"/>
              </a:rPr>
              <a:t>a</a:t>
            </a:r>
            <a:r>
              <a:rPr sz="2400" spc="-50" dirty="0">
                <a:latin typeface="Alfios"/>
                <a:cs typeface="Alfios"/>
              </a:rPr>
              <a:t>tion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is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590"/>
              </a:lnSpc>
            </a:pPr>
            <a:r>
              <a:rPr sz="2400" spc="-60" dirty="0">
                <a:latin typeface="Alfios"/>
                <a:cs typeface="Alfios"/>
              </a:rPr>
              <a:t>costly.</a:t>
            </a:r>
            <a:endParaRPr sz="2400">
              <a:latin typeface="Alfios"/>
              <a:cs typeface="Alfios"/>
            </a:endParaRPr>
          </a:p>
          <a:p>
            <a:pPr marL="286385" marR="7620" indent="-274320" algn="just">
              <a:lnSpc>
                <a:spcPct val="8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Since </a:t>
            </a:r>
            <a:r>
              <a:rPr sz="2400" spc="-35" dirty="0">
                <a:latin typeface="Alfios"/>
                <a:cs typeface="Alfios"/>
              </a:rPr>
              <a:t>thread shares the </a:t>
            </a:r>
            <a:r>
              <a:rPr sz="2400" spc="-10" dirty="0">
                <a:latin typeface="Alfios"/>
                <a:cs typeface="Alfios"/>
              </a:rPr>
              <a:t>resources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55" dirty="0">
                <a:latin typeface="Alfios"/>
                <a:cs typeface="Alfios"/>
              </a:rPr>
              <a:t>which </a:t>
            </a:r>
            <a:r>
              <a:rPr sz="2400" spc="-150" dirty="0">
                <a:latin typeface="Alfios"/>
                <a:cs typeface="Alfios"/>
              </a:rPr>
              <a:t>they  </a:t>
            </a:r>
            <a:r>
              <a:rPr sz="2400" spc="-15" dirty="0">
                <a:latin typeface="Alfios"/>
                <a:cs typeface="Alfios"/>
              </a:rPr>
              <a:t>belong,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more economical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create </a:t>
            </a:r>
            <a:r>
              <a:rPr sz="2400" spc="-50" dirty="0">
                <a:latin typeface="Alfios"/>
                <a:cs typeface="Alfios"/>
              </a:rPr>
              <a:t>and </a:t>
            </a:r>
            <a:r>
              <a:rPr sz="2400" spc="-10" dirty="0">
                <a:latin typeface="Alfios"/>
                <a:cs typeface="Alfios"/>
              </a:rPr>
              <a:t>context </a:t>
            </a:r>
            <a:r>
              <a:rPr sz="2400" spc="-40" dirty="0">
                <a:latin typeface="Alfios"/>
                <a:cs typeface="Alfios"/>
              </a:rPr>
              <a:t>switch  </a:t>
            </a:r>
            <a:r>
              <a:rPr sz="2400" spc="-20" dirty="0">
                <a:latin typeface="Alfios"/>
                <a:cs typeface="Alfios"/>
              </a:rPr>
              <a:t>threads.</a:t>
            </a:r>
            <a:endParaRPr sz="2400">
              <a:latin typeface="Alfios"/>
              <a:cs typeface="Alfios"/>
            </a:endParaRPr>
          </a:p>
          <a:p>
            <a:pPr marL="286385" marR="10795" indent="-274320" algn="just">
              <a:lnSpc>
                <a:spcPts val="2300"/>
              </a:lnSpc>
              <a:spcBef>
                <a:spcPts val="58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Shorter </a:t>
            </a:r>
            <a:r>
              <a:rPr sz="2400" spc="-10" dirty="0">
                <a:latin typeface="Alfios"/>
                <a:cs typeface="Alfios"/>
              </a:rPr>
              <a:t>context </a:t>
            </a:r>
            <a:r>
              <a:rPr sz="2400" spc="-40" dirty="0">
                <a:latin typeface="Alfios"/>
                <a:cs typeface="Alfios"/>
              </a:rPr>
              <a:t>switching</a:t>
            </a:r>
            <a:r>
              <a:rPr sz="2400" spc="52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time. </a:t>
            </a:r>
            <a:r>
              <a:rPr sz="2400" spc="-20" dirty="0">
                <a:latin typeface="Alfios"/>
                <a:cs typeface="Alfios"/>
              </a:rPr>
              <a:t>Less </a:t>
            </a:r>
            <a:r>
              <a:rPr sz="2400" spc="-45" dirty="0">
                <a:latin typeface="Alfios"/>
                <a:cs typeface="Alfios"/>
              </a:rPr>
              <a:t>overhead </a:t>
            </a:r>
            <a:r>
              <a:rPr sz="2400" spc="-80" dirty="0">
                <a:latin typeface="Alfios"/>
                <a:cs typeface="Alfios"/>
              </a:rPr>
              <a:t>than </a:t>
            </a:r>
            <a:r>
              <a:rPr sz="2400" spc="-100" dirty="0">
                <a:latin typeface="Alfios"/>
                <a:cs typeface="Alfios"/>
              </a:rPr>
              <a:t>running  </a:t>
            </a:r>
            <a:r>
              <a:rPr sz="2400" spc="-20" dirty="0">
                <a:latin typeface="Alfios"/>
                <a:cs typeface="Alfios"/>
              </a:rPr>
              <a:t>several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35" dirty="0">
                <a:latin typeface="Alfios"/>
                <a:cs typeface="Alfios"/>
              </a:rPr>
              <a:t>doing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same</a:t>
            </a:r>
            <a:r>
              <a:rPr sz="2400" spc="-2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task.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b="1" spc="10" dirty="0">
                <a:latin typeface="Times New Roman"/>
                <a:cs typeface="Times New Roman"/>
              </a:rPr>
              <a:t>Utilization </a:t>
            </a:r>
            <a:r>
              <a:rPr sz="2400" b="1" spc="25" dirty="0">
                <a:latin typeface="Times New Roman"/>
                <a:cs typeface="Times New Roman"/>
              </a:rPr>
              <a:t>of </a:t>
            </a:r>
            <a:r>
              <a:rPr sz="2400" b="1" dirty="0">
                <a:latin typeface="Times New Roman"/>
                <a:cs typeface="Times New Roman"/>
              </a:rPr>
              <a:t>multiprocessor</a:t>
            </a:r>
            <a:r>
              <a:rPr sz="2400" b="1" spc="-195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architecture:</a:t>
            </a:r>
            <a:endParaRPr sz="2400">
              <a:latin typeface="Times New Roman"/>
              <a:cs typeface="Times New Roman"/>
            </a:endParaRPr>
          </a:p>
          <a:p>
            <a:pPr marL="286385" marR="6350" indent="-274320" algn="just">
              <a:lnSpc>
                <a:spcPts val="2300"/>
              </a:lnSpc>
              <a:spcBef>
                <a:spcPts val="59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320675" algn="l"/>
              </a:tabLst>
            </a:pPr>
            <a:r>
              <a:rPr dirty="0"/>
              <a:t>	</a:t>
            </a: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benefits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0" dirty="0">
                <a:latin typeface="Alfios"/>
                <a:cs typeface="Alfios"/>
              </a:rPr>
              <a:t>multi </a:t>
            </a:r>
            <a:r>
              <a:rPr sz="2400" spc="-35" dirty="0">
                <a:latin typeface="Alfios"/>
                <a:cs typeface="Alfios"/>
              </a:rPr>
              <a:t>threading </a:t>
            </a:r>
            <a:r>
              <a:rPr sz="2400" spc="-40" dirty="0">
                <a:latin typeface="Alfios"/>
                <a:cs typeface="Alfios"/>
              </a:rPr>
              <a:t>can  </a:t>
            </a:r>
            <a:r>
              <a:rPr sz="2400" spc="-5" dirty="0">
                <a:latin typeface="Alfios"/>
                <a:cs typeface="Alfios"/>
              </a:rPr>
              <a:t>be </a:t>
            </a:r>
            <a:r>
              <a:rPr sz="2400" spc="-35" dirty="0">
                <a:latin typeface="Alfios"/>
                <a:cs typeface="Alfios"/>
              </a:rPr>
              <a:t>greatly </a:t>
            </a:r>
            <a:r>
              <a:rPr sz="2400" spc="-15" dirty="0">
                <a:latin typeface="Alfios"/>
                <a:cs typeface="Alfios"/>
              </a:rPr>
              <a:t>increased </a:t>
            </a:r>
            <a:r>
              <a:rPr sz="2400" spc="-229" dirty="0">
                <a:latin typeface="Alfios"/>
                <a:cs typeface="Alfios"/>
              </a:rPr>
              <a:t>in  </a:t>
            </a:r>
            <a:r>
              <a:rPr sz="2400" spc="-30" dirty="0">
                <a:latin typeface="Alfios"/>
                <a:cs typeface="Alfios"/>
              </a:rPr>
              <a:t>multiprocessor </a:t>
            </a:r>
            <a:r>
              <a:rPr sz="2400" spc="-15" dirty="0">
                <a:latin typeface="Alfios"/>
                <a:cs typeface="Alfios"/>
              </a:rPr>
              <a:t>architecture, </a:t>
            </a:r>
            <a:r>
              <a:rPr sz="2400" spc="-25" dirty="0">
                <a:latin typeface="Alfios"/>
                <a:cs typeface="Alfios"/>
              </a:rPr>
              <a:t>where </a:t>
            </a:r>
            <a:r>
              <a:rPr sz="2400" spc="-30" dirty="0">
                <a:latin typeface="Alfios"/>
                <a:cs typeface="Alfios"/>
              </a:rPr>
              <a:t>threads </a:t>
            </a:r>
            <a:r>
              <a:rPr sz="2400" spc="-105" dirty="0">
                <a:latin typeface="Alfios"/>
                <a:cs typeface="Alfios"/>
              </a:rPr>
              <a:t>may </a:t>
            </a:r>
            <a:r>
              <a:rPr sz="2400" spc="-15" dirty="0">
                <a:latin typeface="Alfios"/>
                <a:cs typeface="Alfios"/>
              </a:rPr>
              <a:t>be </a:t>
            </a:r>
            <a:r>
              <a:rPr sz="2400" spc="-50" dirty="0">
                <a:latin typeface="Alfios"/>
                <a:cs typeface="Alfios"/>
              </a:rPr>
              <a:t>running </a:t>
            </a:r>
            <a:r>
              <a:rPr sz="2400" spc="-65" dirty="0">
                <a:latin typeface="Alfios"/>
                <a:cs typeface="Alfios"/>
              </a:rPr>
              <a:t>in  </a:t>
            </a:r>
            <a:r>
              <a:rPr sz="2400" spc="-20" dirty="0">
                <a:latin typeface="Alfios"/>
                <a:cs typeface="Alfios"/>
              </a:rPr>
              <a:t>parallel </a:t>
            </a:r>
            <a:r>
              <a:rPr sz="2400" spc="-70" dirty="0">
                <a:latin typeface="Alfios"/>
                <a:cs typeface="Alfios"/>
              </a:rPr>
              <a:t>on </a:t>
            </a:r>
            <a:r>
              <a:rPr sz="2400" spc="-20" dirty="0">
                <a:latin typeface="Alfios"/>
                <a:cs typeface="Alfios"/>
              </a:rPr>
              <a:t>different</a:t>
            </a:r>
            <a:r>
              <a:rPr sz="2400" spc="-14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processors.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5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Multithreading </a:t>
            </a:r>
            <a:r>
              <a:rPr sz="2400" spc="-65" dirty="0">
                <a:latin typeface="Alfios"/>
                <a:cs typeface="Alfios"/>
              </a:rPr>
              <a:t>on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60" dirty="0">
                <a:latin typeface="Alfios"/>
                <a:cs typeface="Alfios"/>
              </a:rPr>
              <a:t>multi-CPU </a:t>
            </a:r>
            <a:r>
              <a:rPr sz="2400" spc="-10" dirty="0">
                <a:latin typeface="Alfios"/>
                <a:cs typeface="Alfios"/>
              </a:rPr>
              <a:t>increases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concurrency.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6062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14" dirty="0">
                <a:solidFill>
                  <a:srgbClr val="696363"/>
                </a:solidFill>
                <a:latin typeface="Trebuchet MS"/>
                <a:cs typeface="Trebuchet MS"/>
              </a:rPr>
              <a:t>Multithreading</a:t>
            </a:r>
            <a:r>
              <a:rPr sz="4000" spc="-27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Model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474584" cy="2323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95"/>
              </a:spcBef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user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40" dirty="0">
                <a:latin typeface="Alfios"/>
                <a:cs typeface="Alfios"/>
              </a:rPr>
              <a:t>must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35" dirty="0">
                <a:latin typeface="Alfios"/>
                <a:cs typeface="Alfios"/>
              </a:rPr>
              <a:t>mapped </a:t>
            </a:r>
            <a:r>
              <a:rPr sz="2600" spc="-30" dirty="0">
                <a:latin typeface="Alfios"/>
                <a:cs typeface="Alfios"/>
              </a:rPr>
              <a:t>to kernel </a:t>
            </a:r>
            <a:r>
              <a:rPr sz="2600" spc="-20" dirty="0">
                <a:latin typeface="Alfios"/>
                <a:cs typeface="Alfios"/>
              </a:rPr>
              <a:t>threads,</a:t>
            </a:r>
            <a:r>
              <a:rPr sz="2600" spc="-254" dirty="0">
                <a:latin typeface="Alfios"/>
                <a:cs typeface="Alfios"/>
              </a:rPr>
              <a:t> </a:t>
            </a:r>
            <a:r>
              <a:rPr sz="2600" spc="-150" dirty="0">
                <a:latin typeface="Alfios"/>
                <a:cs typeface="Alfios"/>
              </a:rPr>
              <a:t>by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following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strategies: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57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130" dirty="0">
                <a:latin typeface="Alfios"/>
                <a:cs typeface="Alfios"/>
              </a:rPr>
              <a:t>Many </a:t>
            </a:r>
            <a:r>
              <a:rPr sz="2800" spc="-30" dirty="0">
                <a:latin typeface="Alfios"/>
                <a:cs typeface="Alfios"/>
              </a:rPr>
              <a:t>to </a:t>
            </a:r>
            <a:r>
              <a:rPr sz="2800" spc="-60" dirty="0">
                <a:latin typeface="Alfios"/>
                <a:cs typeface="Alfios"/>
              </a:rPr>
              <a:t>One</a:t>
            </a:r>
            <a:r>
              <a:rPr sz="2800" spc="-130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Model</a:t>
            </a:r>
            <a:endParaRPr sz="28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60" dirty="0">
                <a:latin typeface="Alfios"/>
                <a:cs typeface="Alfios"/>
              </a:rPr>
              <a:t>One </a:t>
            </a:r>
            <a:r>
              <a:rPr sz="2800" spc="-40" dirty="0">
                <a:latin typeface="Alfios"/>
                <a:cs typeface="Alfios"/>
              </a:rPr>
              <a:t>to </a:t>
            </a:r>
            <a:r>
              <a:rPr sz="2800" spc="-60" dirty="0">
                <a:latin typeface="Alfios"/>
                <a:cs typeface="Alfios"/>
              </a:rPr>
              <a:t>One</a:t>
            </a:r>
            <a:r>
              <a:rPr sz="2800" spc="-125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Model</a:t>
            </a:r>
            <a:endParaRPr sz="28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130" dirty="0">
                <a:latin typeface="Alfios"/>
                <a:cs typeface="Alfios"/>
              </a:rPr>
              <a:t>Many </a:t>
            </a:r>
            <a:r>
              <a:rPr sz="2800" spc="-30" dirty="0">
                <a:latin typeface="Alfios"/>
                <a:cs typeface="Alfios"/>
              </a:rPr>
              <a:t>to </a:t>
            </a:r>
            <a:r>
              <a:rPr sz="2800" spc="-130" dirty="0">
                <a:latin typeface="Alfios"/>
                <a:cs typeface="Alfios"/>
              </a:rPr>
              <a:t>Many</a:t>
            </a:r>
            <a:r>
              <a:rPr sz="2800" spc="-140" dirty="0">
                <a:latin typeface="Alfios"/>
                <a:cs typeface="Alfios"/>
              </a:rPr>
              <a:t> </a:t>
            </a:r>
            <a:r>
              <a:rPr sz="2800" spc="-35" dirty="0">
                <a:latin typeface="Alfios"/>
                <a:cs typeface="Alfios"/>
              </a:rPr>
              <a:t>Model</a:t>
            </a:r>
            <a:endParaRPr sz="28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16687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5" dirty="0">
                <a:solidFill>
                  <a:srgbClr val="696363"/>
                </a:solidFill>
                <a:latin typeface="Trebuchet MS"/>
                <a:cs typeface="Trebuchet MS"/>
              </a:rPr>
              <a:t>Many </a:t>
            </a:r>
            <a:r>
              <a:rPr sz="4000" spc="-254" dirty="0">
                <a:solidFill>
                  <a:srgbClr val="696363"/>
                </a:solidFill>
                <a:latin typeface="Trebuchet MS"/>
                <a:cs typeface="Trebuchet MS"/>
              </a:rPr>
              <a:t>to </a:t>
            </a:r>
            <a:r>
              <a:rPr sz="4000" spc="-95" dirty="0">
                <a:solidFill>
                  <a:srgbClr val="696363"/>
                </a:solidFill>
                <a:latin typeface="Trebuchet MS"/>
                <a:cs typeface="Trebuchet MS"/>
              </a:rPr>
              <a:t>One</a:t>
            </a:r>
            <a:r>
              <a:rPr sz="4000" spc="-50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Model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377430" cy="1686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905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b="1" spc="-75" dirty="0">
                <a:latin typeface="Times New Roman"/>
                <a:cs typeface="Times New Roman"/>
              </a:rPr>
              <a:t>many </a:t>
            </a:r>
            <a:r>
              <a:rPr sz="2600" b="1" spc="60" dirty="0">
                <a:latin typeface="Times New Roman"/>
                <a:cs typeface="Times New Roman"/>
              </a:rPr>
              <a:t>to one </a:t>
            </a:r>
            <a:r>
              <a:rPr sz="2600" dirty="0">
                <a:latin typeface="Alfios"/>
                <a:cs typeface="Alfios"/>
              </a:rPr>
              <a:t>model, </a:t>
            </a:r>
            <a:r>
              <a:rPr sz="2600" spc="-110" dirty="0">
                <a:latin typeface="Alfios"/>
                <a:cs typeface="Alfios"/>
              </a:rPr>
              <a:t>many </a:t>
            </a:r>
            <a:r>
              <a:rPr sz="2600" spc="5" dirty="0">
                <a:latin typeface="Alfios"/>
                <a:cs typeface="Alfios"/>
              </a:rPr>
              <a:t>user-level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150" dirty="0">
                <a:latin typeface="Alfios"/>
                <a:cs typeface="Alfios"/>
              </a:rPr>
              <a:t>all  </a:t>
            </a:r>
            <a:r>
              <a:rPr sz="2600" spc="-35" dirty="0">
                <a:latin typeface="Alfios"/>
                <a:cs typeface="Alfios"/>
              </a:rPr>
              <a:t>mapped </a:t>
            </a:r>
            <a:r>
              <a:rPr sz="2600" spc="-65" dirty="0">
                <a:latin typeface="Alfios"/>
                <a:cs typeface="Alfios"/>
              </a:rPr>
              <a:t>onto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single </a:t>
            </a:r>
            <a:r>
              <a:rPr sz="2600" spc="-30" dirty="0">
                <a:latin typeface="Alfios"/>
                <a:cs typeface="Alfios"/>
              </a:rPr>
              <a:t>kernel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thread.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Thread </a:t>
            </a:r>
            <a:r>
              <a:rPr sz="2600" spc="-30" dirty="0">
                <a:latin typeface="Alfios"/>
                <a:cs typeface="Alfios"/>
              </a:rPr>
              <a:t>management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handled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thread </a:t>
            </a:r>
            <a:r>
              <a:rPr sz="2600" spc="-65" dirty="0">
                <a:latin typeface="Alfios"/>
                <a:cs typeface="Alfios"/>
              </a:rPr>
              <a:t>library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95" dirty="0">
                <a:latin typeface="Alfios"/>
                <a:cs typeface="Alfios"/>
              </a:rPr>
              <a:t>user  </a:t>
            </a:r>
            <a:r>
              <a:rPr sz="2600" spc="5" dirty="0">
                <a:latin typeface="Alfios"/>
                <a:cs typeface="Alfios"/>
              </a:rPr>
              <a:t>space, </a:t>
            </a:r>
            <a:r>
              <a:rPr sz="2600" spc="-65" dirty="0">
                <a:latin typeface="Alfios"/>
                <a:cs typeface="Alfios"/>
              </a:rPr>
              <a:t>which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efficient </a:t>
            </a:r>
            <a:r>
              <a:rPr sz="2600" spc="-75" dirty="0">
                <a:latin typeface="Alfios"/>
                <a:cs typeface="Alfios"/>
              </a:rPr>
              <a:t>in</a:t>
            </a:r>
            <a:r>
              <a:rPr sz="2600" spc="-28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nature.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1925" y="3648075"/>
            <a:ext cx="3076575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52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823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320" dirty="0">
                <a:solidFill>
                  <a:srgbClr val="696363"/>
                </a:solidFill>
                <a:latin typeface="Arial"/>
                <a:cs typeface="Arial"/>
              </a:rPr>
              <a:t>One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to </a:t>
            </a:r>
            <a:r>
              <a:rPr sz="4000" b="1" spc="-320" dirty="0">
                <a:solidFill>
                  <a:srgbClr val="696363"/>
                </a:solidFill>
                <a:latin typeface="Arial"/>
                <a:cs typeface="Arial"/>
              </a:rPr>
              <a:t>One</a:t>
            </a:r>
            <a:r>
              <a:rPr sz="4000" b="1" spc="4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00" dirty="0">
                <a:solidFill>
                  <a:srgbClr val="696363"/>
                </a:solidFill>
                <a:latin typeface="Arial"/>
                <a:cs typeface="Arial"/>
              </a:rPr>
              <a:t>Model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273925" cy="2555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b="1" spc="60" dirty="0">
                <a:latin typeface="Times New Roman"/>
                <a:cs typeface="Times New Roman"/>
              </a:rPr>
              <a:t>one </a:t>
            </a:r>
            <a:r>
              <a:rPr sz="2600" b="1" spc="55" dirty="0">
                <a:latin typeface="Times New Roman"/>
                <a:cs typeface="Times New Roman"/>
              </a:rPr>
              <a:t>to </a:t>
            </a:r>
            <a:r>
              <a:rPr sz="2600" b="1" spc="60" dirty="0">
                <a:latin typeface="Times New Roman"/>
                <a:cs typeface="Times New Roman"/>
              </a:rPr>
              <a:t>one </a:t>
            </a:r>
            <a:r>
              <a:rPr sz="2600" spc="-20" dirty="0">
                <a:latin typeface="Alfios"/>
                <a:cs typeface="Alfios"/>
              </a:rPr>
              <a:t>model </a:t>
            </a:r>
            <a:r>
              <a:rPr sz="2600" dirty="0">
                <a:latin typeface="Alfios"/>
                <a:cs typeface="Alfios"/>
              </a:rPr>
              <a:t>creates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15" dirty="0">
                <a:latin typeface="Alfios"/>
                <a:cs typeface="Alfios"/>
              </a:rPr>
              <a:t>separate </a:t>
            </a:r>
            <a:r>
              <a:rPr sz="2600" spc="-30" dirty="0">
                <a:latin typeface="Alfios"/>
                <a:cs typeface="Alfios"/>
              </a:rPr>
              <a:t>kernel </a:t>
            </a:r>
            <a:r>
              <a:rPr sz="2600" spc="-40" dirty="0">
                <a:latin typeface="Alfios"/>
                <a:cs typeface="Alfios"/>
              </a:rPr>
              <a:t>thread </a:t>
            </a:r>
            <a:r>
              <a:rPr sz="2600" spc="-210" dirty="0">
                <a:latin typeface="Alfios"/>
                <a:cs typeface="Alfios"/>
              </a:rPr>
              <a:t>to  </a:t>
            </a:r>
            <a:r>
              <a:rPr sz="2600" spc="-50" dirty="0">
                <a:latin typeface="Alfios"/>
                <a:cs typeface="Alfios"/>
              </a:rPr>
              <a:t>handle </a:t>
            </a:r>
            <a:r>
              <a:rPr sz="2600" spc="-15" dirty="0">
                <a:latin typeface="Alfios"/>
                <a:cs typeface="Alfios"/>
              </a:rPr>
              <a:t>each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5" dirty="0">
                <a:latin typeface="Alfios"/>
                <a:cs typeface="Alfios"/>
              </a:rPr>
              <a:t>every </a:t>
            </a:r>
            <a:r>
              <a:rPr sz="2600" spc="-10" dirty="0">
                <a:latin typeface="Alfios"/>
                <a:cs typeface="Alfios"/>
              </a:rPr>
              <a:t>user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thread.</a:t>
            </a:r>
            <a:endParaRPr sz="2600">
              <a:latin typeface="Alfios"/>
              <a:cs typeface="Alfios"/>
            </a:endParaRPr>
          </a:p>
          <a:p>
            <a:pPr marL="286385" marR="20256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Most </a:t>
            </a:r>
            <a:r>
              <a:rPr sz="2600" spc="-35" dirty="0">
                <a:latin typeface="Alfios"/>
                <a:cs typeface="Alfios"/>
              </a:rPr>
              <a:t>implementations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5" dirty="0">
                <a:latin typeface="Alfios"/>
                <a:cs typeface="Alfios"/>
              </a:rPr>
              <a:t>this </a:t>
            </a:r>
            <a:r>
              <a:rPr sz="2600" spc="-20" dirty="0">
                <a:latin typeface="Alfios"/>
                <a:cs typeface="Alfios"/>
              </a:rPr>
              <a:t>model </a:t>
            </a:r>
            <a:r>
              <a:rPr sz="2600" spc="-15" dirty="0">
                <a:latin typeface="Alfios"/>
                <a:cs typeface="Alfios"/>
              </a:rPr>
              <a:t>place </a:t>
            </a:r>
            <a:r>
              <a:rPr sz="2600" spc="-40" dirty="0">
                <a:latin typeface="Alfios"/>
                <a:cs typeface="Alfios"/>
              </a:rPr>
              <a:t>a limit </a:t>
            </a:r>
            <a:r>
              <a:rPr sz="2600" spc="-90" dirty="0">
                <a:latin typeface="Alfios"/>
                <a:cs typeface="Alfios"/>
              </a:rPr>
              <a:t>on </a:t>
            </a:r>
            <a:r>
              <a:rPr sz="2600" spc="-225" dirty="0">
                <a:latin typeface="Alfios"/>
                <a:cs typeface="Alfios"/>
              </a:rPr>
              <a:t>how  </a:t>
            </a:r>
            <a:r>
              <a:rPr sz="2600" spc="-110" dirty="0">
                <a:latin typeface="Alfios"/>
                <a:cs typeface="Alfios"/>
              </a:rPr>
              <a:t>many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be</a:t>
            </a:r>
            <a:r>
              <a:rPr sz="2600" spc="-10" dirty="0">
                <a:latin typeface="Alfios"/>
                <a:cs typeface="Alfios"/>
              </a:rPr>
              <a:t> </a:t>
            </a:r>
            <a:r>
              <a:rPr sz="2600" spc="10" dirty="0">
                <a:latin typeface="Alfios"/>
                <a:cs typeface="Alfios"/>
              </a:rPr>
              <a:t>created.</a:t>
            </a:r>
            <a:endParaRPr sz="2600">
              <a:latin typeface="Alfios"/>
              <a:cs typeface="Alfios"/>
            </a:endParaRPr>
          </a:p>
          <a:p>
            <a:pPr marL="286385" marR="2730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Linux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5" dirty="0">
                <a:latin typeface="Alfios"/>
                <a:cs typeface="Alfios"/>
              </a:rPr>
              <a:t>Windows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35" dirty="0">
                <a:latin typeface="Alfios"/>
                <a:cs typeface="Alfios"/>
              </a:rPr>
              <a:t>95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85" dirty="0">
                <a:latin typeface="Alfios"/>
                <a:cs typeface="Alfios"/>
              </a:rPr>
              <a:t>XP </a:t>
            </a:r>
            <a:r>
              <a:rPr sz="2600" spc="-25" dirty="0">
                <a:latin typeface="Alfios"/>
                <a:cs typeface="Alfios"/>
              </a:rPr>
              <a:t>implement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one-to-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25" dirty="0">
                <a:latin typeface="Alfios"/>
                <a:cs typeface="Alfios"/>
              </a:rPr>
              <a:t>model </a:t>
            </a:r>
            <a:r>
              <a:rPr sz="2600" spc="-55" dirty="0">
                <a:latin typeface="Alfios"/>
                <a:cs typeface="Alfios"/>
              </a:rPr>
              <a:t>for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threads.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81550" y="3914775"/>
            <a:ext cx="2476500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4710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70" dirty="0">
                <a:solidFill>
                  <a:srgbClr val="696363"/>
                </a:solidFill>
                <a:latin typeface="Arial"/>
                <a:cs typeface="Arial"/>
              </a:rPr>
              <a:t>Many </a:t>
            </a: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to Many</a:t>
            </a:r>
            <a:r>
              <a:rPr sz="4000" b="1" spc="-7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00" dirty="0">
                <a:solidFill>
                  <a:srgbClr val="696363"/>
                </a:solidFill>
                <a:latin typeface="Arial"/>
                <a:cs typeface="Arial"/>
              </a:rPr>
              <a:t>Model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446009" cy="382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b="1" spc="-75" dirty="0">
                <a:latin typeface="Times New Roman"/>
                <a:cs typeface="Times New Roman"/>
              </a:rPr>
              <a:t>many </a:t>
            </a:r>
            <a:r>
              <a:rPr sz="2600" b="1" spc="60" dirty="0">
                <a:latin typeface="Times New Roman"/>
                <a:cs typeface="Times New Roman"/>
              </a:rPr>
              <a:t>to </a:t>
            </a:r>
            <a:r>
              <a:rPr sz="2600" b="1" spc="-75" dirty="0">
                <a:latin typeface="Times New Roman"/>
                <a:cs typeface="Times New Roman"/>
              </a:rPr>
              <a:t>many </a:t>
            </a:r>
            <a:r>
              <a:rPr sz="2600" spc="-20" dirty="0">
                <a:latin typeface="Alfios"/>
                <a:cs typeface="Alfios"/>
              </a:rPr>
              <a:t>model multiplexes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0" dirty="0">
                <a:latin typeface="Alfios"/>
                <a:cs typeface="Alfios"/>
              </a:rPr>
              <a:t>user  </a:t>
            </a:r>
            <a:r>
              <a:rPr sz="2600" spc="-35" dirty="0">
                <a:latin typeface="Alfios"/>
                <a:cs typeface="Alfios"/>
              </a:rPr>
              <a:t>threads </a:t>
            </a:r>
            <a:r>
              <a:rPr sz="2600" spc="-65" dirty="0">
                <a:latin typeface="Alfios"/>
                <a:cs typeface="Alfios"/>
              </a:rPr>
              <a:t>onto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-25" dirty="0">
                <a:latin typeface="Alfios"/>
                <a:cs typeface="Alfios"/>
              </a:rPr>
              <a:t>equal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20" dirty="0">
                <a:latin typeface="Alfios"/>
                <a:cs typeface="Alfios"/>
              </a:rPr>
              <a:t>smaller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kernel </a:t>
            </a:r>
            <a:r>
              <a:rPr sz="2600" spc="-20" dirty="0">
                <a:latin typeface="Alfios"/>
                <a:cs typeface="Alfios"/>
              </a:rPr>
              <a:t>threads,  </a:t>
            </a:r>
            <a:r>
              <a:rPr sz="2600" spc="-55" dirty="0">
                <a:latin typeface="Alfios"/>
                <a:cs typeface="Alfios"/>
              </a:rPr>
              <a:t>combining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best </a:t>
            </a:r>
            <a:r>
              <a:rPr sz="2600" spc="-20" dirty="0">
                <a:latin typeface="Alfios"/>
                <a:cs typeface="Alfios"/>
              </a:rPr>
              <a:t>features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10" dirty="0">
                <a:latin typeface="Alfios"/>
                <a:cs typeface="Alfios"/>
              </a:rPr>
              <a:t>one-to-one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many-to-  </a:t>
            </a:r>
            <a:r>
              <a:rPr sz="2600" spc="-40" dirty="0">
                <a:latin typeface="Alfios"/>
                <a:cs typeface="Alfios"/>
              </a:rPr>
              <a:t>one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models.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Alfios"/>
                <a:cs typeface="Alfios"/>
              </a:rPr>
              <a:t>Users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dirty="0">
                <a:latin typeface="Alfios"/>
                <a:cs typeface="Alfios"/>
              </a:rPr>
              <a:t>create </a:t>
            </a:r>
            <a:r>
              <a:rPr sz="2600" spc="-125" dirty="0">
                <a:latin typeface="Alfios"/>
                <a:cs typeface="Alfios"/>
              </a:rPr>
              <a:t>any </a:t>
            </a:r>
            <a:r>
              <a:rPr sz="2600" spc="-50" dirty="0">
                <a:latin typeface="Alfios"/>
                <a:cs typeface="Alfios"/>
              </a:rPr>
              <a:t>number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the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threads.</a:t>
            </a:r>
            <a:endParaRPr sz="2600">
              <a:latin typeface="Alfios"/>
              <a:cs typeface="Alfios"/>
            </a:endParaRPr>
          </a:p>
          <a:p>
            <a:pPr marL="286385" marR="315150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Blocking </a:t>
            </a:r>
            <a:r>
              <a:rPr sz="2600" spc="-30" dirty="0">
                <a:latin typeface="Alfios"/>
                <a:cs typeface="Alfios"/>
              </a:rPr>
              <a:t>the kernel system </a:t>
            </a:r>
            <a:r>
              <a:rPr sz="2600" spc="-15" dirty="0">
                <a:latin typeface="Alfios"/>
                <a:cs typeface="Alfios"/>
              </a:rPr>
              <a:t>calls  </a:t>
            </a:r>
            <a:r>
              <a:rPr sz="2600" spc="-10" dirty="0">
                <a:latin typeface="Alfios"/>
                <a:cs typeface="Alfios"/>
              </a:rPr>
              <a:t>does </a:t>
            </a:r>
            <a:r>
              <a:rPr sz="2600" spc="-65" dirty="0">
                <a:latin typeface="Alfios"/>
                <a:cs typeface="Alfios"/>
              </a:rPr>
              <a:t>not block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entire</a:t>
            </a:r>
            <a:r>
              <a:rPr sz="2600" spc="-15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  <a:p>
            <a:pPr marL="286385" marR="3824604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" dirty="0">
                <a:latin typeface="Alfios"/>
                <a:cs typeface="Alfios"/>
              </a:rPr>
              <a:t>Processes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35" dirty="0">
                <a:latin typeface="Alfios"/>
                <a:cs typeface="Alfios"/>
              </a:rPr>
              <a:t>split </a:t>
            </a:r>
            <a:r>
              <a:rPr sz="2600" spc="-95" dirty="0">
                <a:latin typeface="Alfios"/>
                <a:cs typeface="Alfios"/>
              </a:rPr>
              <a:t>across  </a:t>
            </a:r>
            <a:r>
              <a:rPr sz="2600" spc="-30" dirty="0">
                <a:latin typeface="Alfios"/>
                <a:cs typeface="Alfios"/>
              </a:rPr>
              <a:t>multiple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processors.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4525" y="4038600"/>
            <a:ext cx="2886075" cy="2438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54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3087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Inter </a:t>
            </a: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5" dirty="0">
                <a:solidFill>
                  <a:srgbClr val="696363"/>
                </a:solidFill>
                <a:latin typeface="Trebuchet MS"/>
                <a:cs typeface="Trebuchet MS"/>
              </a:rPr>
              <a:t>Communication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90014"/>
            <a:ext cx="7620000" cy="4576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 algn="just">
              <a:lnSpc>
                <a:spcPct val="100000"/>
              </a:lnSpc>
              <a:spcBef>
                <a:spcPts val="10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14" dirty="0">
                <a:latin typeface="Alfios"/>
                <a:cs typeface="Alfios"/>
              </a:rPr>
              <a:t>IPC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30" dirty="0">
                <a:latin typeface="Alfios"/>
                <a:cs typeface="Alfios"/>
              </a:rPr>
              <a:t>a mechanism </a:t>
            </a:r>
            <a:r>
              <a:rPr sz="2200" spc="-45" dirty="0">
                <a:latin typeface="Alfios"/>
                <a:cs typeface="Alfios"/>
              </a:rPr>
              <a:t>that </a:t>
            </a:r>
            <a:r>
              <a:rPr sz="2200" spc="-35" dirty="0">
                <a:latin typeface="Alfios"/>
                <a:cs typeface="Alfios"/>
              </a:rPr>
              <a:t>allows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5" dirty="0">
                <a:latin typeface="Alfios"/>
                <a:cs typeface="Alfios"/>
              </a:rPr>
              <a:t>exchange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data </a:t>
            </a:r>
            <a:r>
              <a:rPr sz="2200" spc="-15" dirty="0">
                <a:latin typeface="Alfios"/>
                <a:cs typeface="Alfios"/>
              </a:rPr>
              <a:t>between</a:t>
            </a:r>
            <a:r>
              <a:rPr sz="2200" spc="-31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processes.</a:t>
            </a:r>
            <a:endParaRPr sz="2200" dirty="0">
              <a:latin typeface="Alfios"/>
              <a:cs typeface="Alfios"/>
            </a:endParaRPr>
          </a:p>
          <a:p>
            <a:pPr marL="286385" marR="7620" indent="-274320" algn="just">
              <a:lnSpc>
                <a:spcPct val="80100"/>
              </a:lnSpc>
              <a:spcBef>
                <a:spcPts val="60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0" dirty="0">
                <a:latin typeface="Alfios"/>
                <a:cs typeface="Alfios"/>
              </a:rPr>
              <a:t>Processes </a:t>
            </a:r>
            <a:r>
              <a:rPr sz="2200" spc="-40" dirty="0">
                <a:latin typeface="Alfios"/>
                <a:cs typeface="Alfios"/>
              </a:rPr>
              <a:t>frequently </a:t>
            </a:r>
            <a:r>
              <a:rPr sz="2200" spc="5" dirty="0">
                <a:latin typeface="Alfios"/>
                <a:cs typeface="Alfios"/>
              </a:rPr>
              <a:t>needs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30" dirty="0">
                <a:latin typeface="Alfios"/>
                <a:cs typeface="Alfios"/>
              </a:rPr>
              <a:t>communicate </a:t>
            </a:r>
            <a:r>
              <a:rPr sz="2200" spc="-50" dirty="0">
                <a:latin typeface="Alfios"/>
                <a:cs typeface="Alfios"/>
              </a:rPr>
              <a:t>with </a:t>
            </a:r>
            <a:r>
              <a:rPr sz="2200" spc="-15" dirty="0">
                <a:latin typeface="Alfios"/>
                <a:cs typeface="Alfios"/>
              </a:rPr>
              <a:t>each </a:t>
            </a:r>
            <a:r>
              <a:rPr sz="2200" spc="-40" dirty="0">
                <a:latin typeface="Alfios"/>
                <a:cs typeface="Alfios"/>
              </a:rPr>
              <a:t>other. </a:t>
            </a:r>
            <a:r>
              <a:rPr sz="2200" spc="-210" dirty="0">
                <a:latin typeface="Alfios"/>
                <a:cs typeface="Alfios"/>
              </a:rPr>
              <a:t>For  </a:t>
            </a:r>
            <a:r>
              <a:rPr sz="2200" spc="5" dirty="0">
                <a:latin typeface="Alfios"/>
                <a:cs typeface="Alfios"/>
              </a:rPr>
              <a:t>example,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30" dirty="0">
                <a:latin typeface="Alfios"/>
                <a:cs typeface="Alfios"/>
              </a:rPr>
              <a:t>output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spc="-20" dirty="0">
                <a:latin typeface="Alfios"/>
                <a:cs typeface="Alfios"/>
              </a:rPr>
              <a:t>first </a:t>
            </a:r>
            <a:r>
              <a:rPr sz="2200" spc="-10" dirty="0">
                <a:latin typeface="Alfios"/>
                <a:cs typeface="Alfios"/>
              </a:rPr>
              <a:t>process </a:t>
            </a:r>
            <a:r>
              <a:rPr sz="2200" spc="-35" dirty="0">
                <a:latin typeface="Alfios"/>
                <a:cs typeface="Alfios"/>
              </a:rPr>
              <a:t>must </a:t>
            </a:r>
            <a:r>
              <a:rPr sz="2200" spc="-5" dirty="0">
                <a:latin typeface="Alfios"/>
                <a:cs typeface="Alfios"/>
              </a:rPr>
              <a:t>be passed </a:t>
            </a:r>
            <a:r>
              <a:rPr sz="2200" spc="-25" dirty="0">
                <a:latin typeface="Alfios"/>
                <a:cs typeface="Alfios"/>
              </a:rPr>
              <a:t>to the </a:t>
            </a:r>
            <a:r>
              <a:rPr sz="2200" spc="-10" dirty="0">
                <a:latin typeface="Alfios"/>
                <a:cs typeface="Alfios"/>
              </a:rPr>
              <a:t>second  process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20" dirty="0">
                <a:latin typeface="Alfios"/>
                <a:cs typeface="Alfios"/>
              </a:rPr>
              <a:t>so</a:t>
            </a:r>
            <a:r>
              <a:rPr sz="2200" spc="-13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on.</a:t>
            </a:r>
            <a:endParaRPr sz="2200" dirty="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80" dirty="0">
                <a:latin typeface="Alfios"/>
                <a:cs typeface="Alfios"/>
              </a:rPr>
              <a:t>Thus </a:t>
            </a:r>
            <a:r>
              <a:rPr sz="2200" spc="-15" dirty="0">
                <a:latin typeface="Alfios"/>
                <a:cs typeface="Alfios"/>
              </a:rPr>
              <a:t>there </a:t>
            </a:r>
            <a:r>
              <a:rPr sz="2200" spc="-35" dirty="0">
                <a:latin typeface="Alfios"/>
                <a:cs typeface="Alfios"/>
              </a:rPr>
              <a:t>is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5" dirty="0">
                <a:latin typeface="Alfios"/>
                <a:cs typeface="Alfios"/>
              </a:rPr>
              <a:t>need </a:t>
            </a:r>
            <a:r>
              <a:rPr sz="2200" spc="-40" dirty="0">
                <a:latin typeface="Alfios"/>
                <a:cs typeface="Alfios"/>
              </a:rPr>
              <a:t>for communication </a:t>
            </a:r>
            <a:r>
              <a:rPr sz="2200" spc="-15" dirty="0">
                <a:latin typeface="Alfios"/>
                <a:cs typeface="Alfios"/>
              </a:rPr>
              <a:t>between </a:t>
            </a:r>
            <a:r>
              <a:rPr sz="2200" spc="-25" dirty="0">
                <a:latin typeface="Alfios"/>
                <a:cs typeface="Alfios"/>
              </a:rPr>
              <a:t>the </a:t>
            </a:r>
            <a:r>
              <a:rPr sz="2200" dirty="0">
                <a:latin typeface="Alfios"/>
                <a:cs typeface="Alfios"/>
              </a:rPr>
              <a:t>process,</a:t>
            </a:r>
            <a:r>
              <a:rPr sz="2200" spc="175" dirty="0">
                <a:latin typeface="Alfios"/>
                <a:cs typeface="Alfios"/>
              </a:rPr>
              <a:t> </a:t>
            </a:r>
            <a:r>
              <a:rPr sz="2200" spc="-55" dirty="0">
                <a:latin typeface="Alfios"/>
                <a:cs typeface="Alfios"/>
              </a:rPr>
              <a:t>preferably</a:t>
            </a:r>
            <a:endParaRPr sz="2200" dirty="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5" dirty="0">
                <a:latin typeface="Alfios"/>
                <a:cs typeface="Alfios"/>
              </a:rPr>
              <a:t>a </a:t>
            </a:r>
            <a:r>
              <a:rPr sz="2200" dirty="0">
                <a:latin typeface="Alfios"/>
                <a:cs typeface="Alfios"/>
              </a:rPr>
              <a:t>well-structured </a:t>
            </a:r>
            <a:r>
              <a:rPr sz="2200" spc="-90" dirty="0">
                <a:latin typeface="Alfios"/>
                <a:cs typeface="Alfios"/>
              </a:rPr>
              <a:t>way </a:t>
            </a:r>
            <a:r>
              <a:rPr sz="2200" spc="-45" dirty="0">
                <a:latin typeface="Alfios"/>
                <a:cs typeface="Alfios"/>
              </a:rPr>
              <a:t>not </a:t>
            </a:r>
            <a:r>
              <a:rPr sz="2200" spc="-30" dirty="0">
                <a:latin typeface="Alfios"/>
                <a:cs typeface="Alfios"/>
              </a:rPr>
              <a:t>using </a:t>
            </a:r>
            <a:r>
              <a:rPr sz="2200" spc="-20" dirty="0">
                <a:latin typeface="Alfios"/>
                <a:cs typeface="Alfios"/>
              </a:rPr>
              <a:t>the</a:t>
            </a:r>
            <a:r>
              <a:rPr sz="2200" spc="-21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interrupts.</a:t>
            </a:r>
            <a:endParaRPr sz="22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0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14" dirty="0">
                <a:latin typeface="Alfios"/>
                <a:cs typeface="Alfios"/>
              </a:rPr>
              <a:t>IPC </a:t>
            </a:r>
            <a:r>
              <a:rPr sz="2200" spc="-20" dirty="0">
                <a:latin typeface="Alfios"/>
                <a:cs typeface="Alfios"/>
              </a:rPr>
              <a:t>enables one </a:t>
            </a:r>
            <a:r>
              <a:rPr sz="2200" spc="-35" dirty="0">
                <a:latin typeface="Alfios"/>
                <a:cs typeface="Alfios"/>
              </a:rPr>
              <a:t>application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35" dirty="0">
                <a:latin typeface="Alfios"/>
                <a:cs typeface="Alfios"/>
              </a:rPr>
              <a:t>control </a:t>
            </a:r>
            <a:r>
              <a:rPr sz="2200" spc="-40" dirty="0">
                <a:latin typeface="Alfios"/>
                <a:cs typeface="Alfios"/>
              </a:rPr>
              <a:t>another </a:t>
            </a:r>
            <a:r>
              <a:rPr sz="2200" spc="-30" dirty="0">
                <a:latin typeface="Alfios"/>
                <a:cs typeface="Alfios"/>
              </a:rPr>
              <a:t>application, </a:t>
            </a:r>
            <a:r>
              <a:rPr sz="2200" spc="-35" dirty="0">
                <a:latin typeface="Alfios"/>
                <a:cs typeface="Alfios"/>
              </a:rPr>
              <a:t>and </a:t>
            </a:r>
            <a:r>
              <a:rPr sz="2200" spc="-140" dirty="0">
                <a:latin typeface="Alfios"/>
                <a:cs typeface="Alfios"/>
              </a:rPr>
              <a:t>for  </a:t>
            </a:r>
            <a:r>
              <a:rPr sz="2200" spc="-15" dirty="0">
                <a:latin typeface="Alfios"/>
                <a:cs typeface="Alfios"/>
              </a:rPr>
              <a:t>several </a:t>
            </a:r>
            <a:r>
              <a:rPr sz="2200" spc="-35" dirty="0">
                <a:latin typeface="Alfios"/>
                <a:cs typeface="Alfios"/>
              </a:rPr>
              <a:t>applications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35" dirty="0">
                <a:latin typeface="Alfios"/>
                <a:cs typeface="Alfios"/>
              </a:rPr>
              <a:t>share the </a:t>
            </a:r>
            <a:r>
              <a:rPr sz="2200" dirty="0">
                <a:latin typeface="Alfios"/>
                <a:cs typeface="Alfios"/>
              </a:rPr>
              <a:t>same </a:t>
            </a:r>
            <a:r>
              <a:rPr sz="2200" spc="-25" dirty="0">
                <a:latin typeface="Alfios"/>
                <a:cs typeface="Alfios"/>
              </a:rPr>
              <a:t>data </a:t>
            </a:r>
            <a:r>
              <a:rPr sz="2200" spc="-45" dirty="0">
                <a:latin typeface="Alfios"/>
                <a:cs typeface="Alfios"/>
              </a:rPr>
              <a:t>without </a:t>
            </a:r>
            <a:r>
              <a:rPr sz="2200" spc="-20" dirty="0">
                <a:latin typeface="Alfios"/>
                <a:cs typeface="Alfios"/>
              </a:rPr>
              <a:t>interfering </a:t>
            </a:r>
            <a:r>
              <a:rPr sz="2200" spc="-50" dirty="0">
                <a:latin typeface="Alfios"/>
                <a:cs typeface="Alfios"/>
              </a:rPr>
              <a:t>with </a:t>
            </a:r>
            <a:r>
              <a:rPr sz="2200" spc="-25" dirty="0">
                <a:latin typeface="Alfios"/>
                <a:cs typeface="Alfios"/>
              </a:rPr>
              <a:t>one  </a:t>
            </a:r>
            <a:r>
              <a:rPr sz="2200" spc="-45" dirty="0">
                <a:latin typeface="Alfios"/>
                <a:cs typeface="Alfios"/>
              </a:rPr>
              <a:t>another.</a:t>
            </a:r>
            <a:endParaRPr sz="2200" dirty="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0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5" dirty="0">
                <a:latin typeface="Alfios"/>
                <a:cs typeface="Alfios"/>
              </a:rPr>
              <a:t>Inter-process </a:t>
            </a:r>
            <a:r>
              <a:rPr sz="2200" spc="-40" dirty="0">
                <a:latin typeface="Alfios"/>
                <a:cs typeface="Alfios"/>
              </a:rPr>
              <a:t>communication </a:t>
            </a:r>
            <a:r>
              <a:rPr sz="2200" spc="-75" dirty="0">
                <a:latin typeface="Alfios"/>
                <a:cs typeface="Alfios"/>
              </a:rPr>
              <a:t>(IPC) </a:t>
            </a:r>
            <a:r>
              <a:rPr sz="2200" spc="-25" dirty="0">
                <a:latin typeface="Alfios"/>
                <a:cs typeface="Alfios"/>
              </a:rPr>
              <a:t>is </a:t>
            </a:r>
            <a:r>
              <a:rPr sz="2200" spc="-30" dirty="0">
                <a:latin typeface="Alfios"/>
                <a:cs typeface="Alfios"/>
              </a:rPr>
              <a:t>a </a:t>
            </a:r>
            <a:r>
              <a:rPr sz="2200" spc="20" dirty="0">
                <a:latin typeface="Alfios"/>
                <a:cs typeface="Alfios"/>
              </a:rPr>
              <a:t>set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techniques </a:t>
            </a:r>
            <a:r>
              <a:rPr sz="2200" spc="-40" dirty="0">
                <a:latin typeface="Alfios"/>
                <a:cs typeface="Alfios"/>
              </a:rPr>
              <a:t>for</a:t>
            </a:r>
            <a:r>
              <a:rPr sz="2200" spc="-135" dirty="0">
                <a:latin typeface="Alfios"/>
                <a:cs typeface="Alfios"/>
              </a:rPr>
              <a:t> </a:t>
            </a:r>
            <a:r>
              <a:rPr sz="2200" spc="-95" dirty="0">
                <a:latin typeface="Alfios"/>
                <a:cs typeface="Alfios"/>
              </a:rPr>
              <a:t>the</a:t>
            </a:r>
            <a:endParaRPr sz="2200" dirty="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spc="-5" dirty="0">
                <a:latin typeface="Alfios"/>
                <a:cs typeface="Alfios"/>
              </a:rPr>
              <a:t>exchange </a:t>
            </a:r>
            <a:r>
              <a:rPr sz="2200" spc="-45" dirty="0">
                <a:latin typeface="Alfios"/>
                <a:cs typeface="Alfios"/>
              </a:rPr>
              <a:t>of </a:t>
            </a:r>
            <a:r>
              <a:rPr sz="2200" spc="-20" dirty="0">
                <a:latin typeface="Alfios"/>
                <a:cs typeface="Alfios"/>
              </a:rPr>
              <a:t>data </a:t>
            </a:r>
            <a:r>
              <a:rPr sz="2200" spc="-35" dirty="0">
                <a:latin typeface="Alfios"/>
                <a:cs typeface="Alfios"/>
              </a:rPr>
              <a:t>among </a:t>
            </a:r>
            <a:r>
              <a:rPr sz="2200" spc="-20" dirty="0">
                <a:latin typeface="Alfios"/>
                <a:cs typeface="Alfios"/>
              </a:rPr>
              <a:t>multiple threads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one </a:t>
            </a:r>
            <a:r>
              <a:rPr sz="2200" spc="-35" dirty="0">
                <a:latin typeface="Alfios"/>
                <a:cs typeface="Alfios"/>
              </a:rPr>
              <a:t>or </a:t>
            </a:r>
            <a:r>
              <a:rPr sz="2200" spc="-20" dirty="0">
                <a:latin typeface="Alfios"/>
                <a:cs typeface="Alfios"/>
              </a:rPr>
              <a:t>more</a:t>
            </a:r>
            <a:r>
              <a:rPr sz="2200" spc="-365" dirty="0">
                <a:latin typeface="Alfios"/>
                <a:cs typeface="Alfios"/>
              </a:rPr>
              <a:t> </a:t>
            </a:r>
            <a:r>
              <a:rPr sz="2200" spc="5" dirty="0">
                <a:latin typeface="Alfios"/>
                <a:cs typeface="Alfios"/>
              </a:rPr>
              <a:t>processes.</a:t>
            </a:r>
            <a:endParaRPr sz="2200" dirty="0">
              <a:latin typeface="Alfios"/>
              <a:cs typeface="Alfios"/>
            </a:endParaRPr>
          </a:p>
          <a:p>
            <a:pPr marL="286385" marR="8255" indent="-274320" algn="just">
              <a:lnSpc>
                <a:spcPct val="80000"/>
              </a:lnSpc>
              <a:spcBef>
                <a:spcPts val="60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0" dirty="0">
                <a:latin typeface="Alfios"/>
                <a:cs typeface="Alfios"/>
              </a:rPr>
              <a:t>Processes </a:t>
            </a:r>
            <a:r>
              <a:rPr sz="2200" spc="-100" dirty="0">
                <a:latin typeface="Alfios"/>
                <a:cs typeface="Alfios"/>
              </a:rPr>
              <a:t>may </a:t>
            </a:r>
            <a:r>
              <a:rPr sz="2200" spc="-5" dirty="0">
                <a:latin typeface="Alfios"/>
                <a:cs typeface="Alfios"/>
              </a:rPr>
              <a:t>be </a:t>
            </a:r>
            <a:r>
              <a:rPr sz="2200" spc="-40" dirty="0">
                <a:latin typeface="Alfios"/>
                <a:cs typeface="Alfios"/>
              </a:rPr>
              <a:t>running </a:t>
            </a:r>
            <a:r>
              <a:rPr sz="2200" spc="-60" dirty="0">
                <a:latin typeface="Alfios"/>
                <a:cs typeface="Alfios"/>
              </a:rPr>
              <a:t>on </a:t>
            </a:r>
            <a:r>
              <a:rPr sz="2200" spc="-20" dirty="0">
                <a:latin typeface="Alfios"/>
                <a:cs typeface="Alfios"/>
              </a:rPr>
              <a:t>one </a:t>
            </a:r>
            <a:r>
              <a:rPr sz="2200" spc="-40" dirty="0">
                <a:latin typeface="Alfios"/>
                <a:cs typeface="Alfios"/>
              </a:rPr>
              <a:t>or </a:t>
            </a:r>
            <a:r>
              <a:rPr sz="2200" spc="-20" dirty="0">
                <a:latin typeface="Alfios"/>
                <a:cs typeface="Alfios"/>
              </a:rPr>
              <a:t>more </a:t>
            </a:r>
            <a:r>
              <a:rPr sz="2200" spc="-15" dirty="0">
                <a:latin typeface="Alfios"/>
                <a:cs typeface="Alfios"/>
              </a:rPr>
              <a:t>computers </a:t>
            </a:r>
            <a:r>
              <a:rPr sz="2200" spc="-10" dirty="0">
                <a:latin typeface="Alfios"/>
                <a:cs typeface="Alfios"/>
              </a:rPr>
              <a:t>connected </a:t>
            </a:r>
            <a:r>
              <a:rPr sz="2200" spc="-125" dirty="0">
                <a:latin typeface="Alfios"/>
                <a:cs typeface="Alfios"/>
              </a:rPr>
              <a:t>by </a:t>
            </a:r>
            <a:r>
              <a:rPr sz="2200" spc="-305" dirty="0">
                <a:latin typeface="Alfios"/>
                <a:cs typeface="Alfios"/>
              </a:rPr>
              <a:t>a  </a:t>
            </a:r>
            <a:r>
              <a:rPr sz="2200" spc="-30" dirty="0">
                <a:latin typeface="Alfios"/>
                <a:cs typeface="Alfios"/>
              </a:rPr>
              <a:t>network.</a:t>
            </a:r>
            <a:endParaRPr sz="2200" dirty="0">
              <a:latin typeface="Alfios"/>
              <a:cs typeface="Alfios"/>
            </a:endParaRPr>
          </a:p>
          <a:p>
            <a:pPr marL="286385" indent="-274320" algn="just">
              <a:lnSpc>
                <a:spcPts val="2375"/>
              </a:lnSpc>
              <a:spcBef>
                <a:spcPts val="75"/>
              </a:spcBef>
              <a:buClr>
                <a:srgbClr val="D24716"/>
              </a:buClr>
              <a:buSzPct val="84090"/>
              <a:buFont typeface="Arial"/>
              <a:buChar char=""/>
              <a:tabLst>
                <a:tab pos="287020" algn="l"/>
              </a:tabLst>
            </a:pPr>
            <a:r>
              <a:rPr sz="2200" spc="-10" dirty="0">
                <a:latin typeface="Alfios"/>
                <a:cs typeface="Alfios"/>
              </a:rPr>
              <a:t>Processes executing </a:t>
            </a:r>
            <a:r>
              <a:rPr sz="2200" spc="-35" dirty="0">
                <a:latin typeface="Alfios"/>
                <a:cs typeface="Alfios"/>
              </a:rPr>
              <a:t>concurrently </a:t>
            </a:r>
            <a:r>
              <a:rPr sz="2200" spc="-60" dirty="0">
                <a:latin typeface="Alfios"/>
                <a:cs typeface="Alfios"/>
              </a:rPr>
              <a:t>in </a:t>
            </a:r>
            <a:r>
              <a:rPr sz="2200" spc="-20" dirty="0">
                <a:latin typeface="Alfios"/>
                <a:cs typeface="Alfios"/>
              </a:rPr>
              <a:t>the </a:t>
            </a:r>
            <a:r>
              <a:rPr sz="2200" spc="-25" dirty="0">
                <a:latin typeface="Alfios"/>
                <a:cs typeface="Alfios"/>
              </a:rPr>
              <a:t>operating system </a:t>
            </a:r>
            <a:r>
              <a:rPr sz="2200" spc="-90" dirty="0">
                <a:latin typeface="Alfios"/>
                <a:cs typeface="Alfios"/>
              </a:rPr>
              <a:t>may </a:t>
            </a:r>
            <a:r>
              <a:rPr sz="2200" spc="-5" dirty="0">
                <a:latin typeface="Alfios"/>
                <a:cs typeface="Alfios"/>
              </a:rPr>
              <a:t>be</a:t>
            </a:r>
            <a:r>
              <a:rPr sz="2200" spc="350" dirty="0">
                <a:latin typeface="Alfios"/>
                <a:cs typeface="Alfios"/>
              </a:rPr>
              <a:t> </a:t>
            </a:r>
            <a:r>
              <a:rPr sz="2200" spc="-50" dirty="0">
                <a:latin typeface="Alfios"/>
                <a:cs typeface="Alfios"/>
              </a:rPr>
              <a:t>either</a:t>
            </a:r>
            <a:endParaRPr sz="2200" dirty="0">
              <a:latin typeface="Alfios"/>
              <a:cs typeface="Alfios"/>
            </a:endParaRPr>
          </a:p>
          <a:p>
            <a:pPr marL="286385" algn="just">
              <a:lnSpc>
                <a:spcPts val="2375"/>
              </a:lnSpc>
            </a:pPr>
            <a:r>
              <a:rPr sz="2200" b="1" spc="35" dirty="0">
                <a:latin typeface="Times New Roman"/>
                <a:cs typeface="Times New Roman"/>
              </a:rPr>
              <a:t>independent </a:t>
            </a:r>
            <a:r>
              <a:rPr sz="2200" b="1" spc="10" dirty="0">
                <a:latin typeface="Times New Roman"/>
                <a:cs typeface="Times New Roman"/>
              </a:rPr>
              <a:t>process </a:t>
            </a:r>
            <a:r>
              <a:rPr sz="2200" b="1" spc="5" dirty="0">
                <a:latin typeface="Times New Roman"/>
                <a:cs typeface="Times New Roman"/>
              </a:rPr>
              <a:t>or </a:t>
            </a:r>
            <a:r>
              <a:rPr sz="2200" b="1" spc="25" dirty="0">
                <a:latin typeface="Times New Roman"/>
                <a:cs typeface="Times New Roman"/>
              </a:rPr>
              <a:t>co-operating</a:t>
            </a:r>
            <a:r>
              <a:rPr sz="2200" b="1" spc="-400" dirty="0">
                <a:latin typeface="Times New Roman"/>
                <a:cs typeface="Times New Roman"/>
              </a:rPr>
              <a:t> </a:t>
            </a:r>
            <a:r>
              <a:rPr sz="2200" b="1" spc="10" dirty="0">
                <a:latin typeface="Times New Roman"/>
                <a:cs typeface="Times New Roman"/>
              </a:rPr>
              <a:t>process</a:t>
            </a:r>
            <a:endParaRPr sz="22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30872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Inter </a:t>
            </a: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</a:t>
            </a:r>
            <a:r>
              <a:rPr sz="4000" spc="-3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5" dirty="0">
                <a:solidFill>
                  <a:srgbClr val="696363"/>
                </a:solidFill>
                <a:latin typeface="Trebuchet MS"/>
                <a:cs typeface="Trebuchet MS"/>
              </a:rPr>
              <a:t>Communication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489825" cy="357886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b="1" spc="25" dirty="0">
                <a:latin typeface="Times New Roman"/>
                <a:cs typeface="Times New Roman"/>
              </a:rPr>
              <a:t>Independent</a:t>
            </a:r>
            <a:r>
              <a:rPr sz="2600" b="1" spc="-60" dirty="0">
                <a:latin typeface="Times New Roman"/>
                <a:cs typeface="Times New Roman"/>
              </a:rPr>
              <a:t> </a:t>
            </a:r>
            <a:r>
              <a:rPr sz="2600" b="1" spc="-25" dirty="0">
                <a:latin typeface="Times New Roman"/>
                <a:cs typeface="Times New Roman"/>
              </a:rPr>
              <a:t>process:</a:t>
            </a:r>
            <a:endParaRPr sz="2600">
              <a:latin typeface="Times New Roman"/>
              <a:cs typeface="Times New Roman"/>
            </a:endParaRPr>
          </a:p>
          <a:p>
            <a:pPr marL="286385" marR="35179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is independent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can't </a:t>
            </a:r>
            <a:r>
              <a:rPr sz="2600" spc="-15" dirty="0">
                <a:latin typeface="Alfios"/>
                <a:cs typeface="Alfios"/>
              </a:rPr>
              <a:t>affect </a:t>
            </a:r>
            <a:r>
              <a:rPr sz="2600" spc="-60" dirty="0">
                <a:latin typeface="Alfios"/>
                <a:cs typeface="Alfios"/>
              </a:rPr>
              <a:t>or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5" dirty="0">
                <a:latin typeface="Alfios"/>
                <a:cs typeface="Alfios"/>
              </a:rPr>
              <a:t>affected </a:t>
            </a:r>
            <a:r>
              <a:rPr sz="2600" spc="-320" dirty="0">
                <a:latin typeface="Alfios"/>
                <a:cs typeface="Alfios"/>
              </a:rPr>
              <a:t>by  </a:t>
            </a:r>
            <a:r>
              <a:rPr sz="2600" spc="-55" dirty="0">
                <a:latin typeface="Alfios"/>
                <a:cs typeface="Alfios"/>
              </a:rPr>
              <a:t>another</a:t>
            </a:r>
            <a:r>
              <a:rPr sz="2600" spc="-3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spc="-10" dirty="0">
                <a:latin typeface="Times New Roman"/>
                <a:cs typeface="Times New Roman"/>
              </a:rPr>
              <a:t>Co-operating</a:t>
            </a:r>
            <a:r>
              <a:rPr sz="2600" b="1" spc="-35" dirty="0">
                <a:latin typeface="Times New Roman"/>
                <a:cs typeface="Times New Roman"/>
              </a:rPr>
              <a:t> </a:t>
            </a:r>
            <a:r>
              <a:rPr sz="2600" b="1" spc="-50" dirty="0">
                <a:latin typeface="Times New Roman"/>
                <a:cs typeface="Times New Roman"/>
              </a:rPr>
              <a:t>Process: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co-operating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15" dirty="0">
                <a:latin typeface="Alfios"/>
                <a:cs typeface="Alfios"/>
              </a:rPr>
              <a:t>affects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55" dirty="0">
                <a:latin typeface="Alfios"/>
                <a:cs typeface="Alfios"/>
              </a:rPr>
              <a:t>affected 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other</a:t>
            </a:r>
            <a:r>
              <a:rPr sz="2600" spc="3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  <a:p>
            <a:pPr marL="286385" marR="1212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04" dirty="0">
                <a:latin typeface="Alfios"/>
                <a:cs typeface="Alfios"/>
              </a:rPr>
              <a:t>Any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5" dirty="0">
                <a:latin typeface="Alfios"/>
                <a:cs typeface="Alfios"/>
              </a:rPr>
              <a:t>shares </a:t>
            </a:r>
            <a:r>
              <a:rPr sz="2600" spc="-40" dirty="0">
                <a:latin typeface="Alfios"/>
                <a:cs typeface="Alfios"/>
              </a:rPr>
              <a:t>data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called </a:t>
            </a:r>
            <a:r>
              <a:rPr sz="2600" spc="-40" dirty="0">
                <a:latin typeface="Alfios"/>
                <a:cs typeface="Alfios"/>
              </a:rPr>
              <a:t>co-  </a:t>
            </a:r>
            <a:r>
              <a:rPr sz="2600" spc="-35" dirty="0">
                <a:latin typeface="Alfios"/>
                <a:cs typeface="Alfios"/>
              </a:rPr>
              <a:t>operating</a:t>
            </a:r>
            <a:r>
              <a:rPr sz="2600" spc="-2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390014"/>
            <a:ext cx="7464425" cy="4144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995" indent="-201930">
              <a:lnSpc>
                <a:spcPts val="2610"/>
              </a:lnSpc>
              <a:spcBef>
                <a:spcPts val="105"/>
              </a:spcBef>
              <a:buSzPct val="95454"/>
              <a:buAutoNum type="arabicPeriod"/>
              <a:tabLst>
                <a:tab pos="214629" algn="l"/>
              </a:tabLst>
            </a:pPr>
            <a:r>
              <a:rPr sz="2200" b="1" dirty="0">
                <a:latin typeface="Times New Roman"/>
                <a:cs typeface="Times New Roman"/>
              </a:rPr>
              <a:t>Information</a:t>
            </a:r>
            <a:r>
              <a:rPr sz="2200" b="1" spc="-105" dirty="0">
                <a:latin typeface="Times New Roman"/>
                <a:cs typeface="Times New Roman"/>
              </a:rPr>
              <a:t> </a:t>
            </a:r>
            <a:r>
              <a:rPr sz="2200" b="1" spc="-30" dirty="0">
                <a:latin typeface="Times New Roman"/>
                <a:cs typeface="Times New Roman"/>
              </a:rPr>
              <a:t>sharing:</a:t>
            </a:r>
            <a:endParaRPr sz="2200">
              <a:latin typeface="Times New Roman"/>
              <a:cs typeface="Times New Roman"/>
            </a:endParaRPr>
          </a:p>
          <a:p>
            <a:pPr marL="561340" lvl="1" indent="-229870">
              <a:lnSpc>
                <a:spcPts val="2130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20" dirty="0">
                <a:latin typeface="Alfios"/>
                <a:cs typeface="Alfios"/>
              </a:rPr>
              <a:t>Several </a:t>
            </a:r>
            <a:r>
              <a:rPr sz="2000" spc="5" dirty="0">
                <a:latin typeface="Alfios"/>
                <a:cs typeface="Alfios"/>
              </a:rPr>
              <a:t>users </a:t>
            </a:r>
            <a:r>
              <a:rPr sz="2000" spc="-95" dirty="0">
                <a:latin typeface="Alfios"/>
                <a:cs typeface="Alfios"/>
              </a:rPr>
              <a:t>may </a:t>
            </a:r>
            <a:r>
              <a:rPr sz="2000" spc="-5" dirty="0">
                <a:latin typeface="Alfios"/>
                <a:cs typeface="Alfios"/>
              </a:rPr>
              <a:t>be interested </a:t>
            </a:r>
            <a:r>
              <a:rPr sz="2000" spc="-30" dirty="0">
                <a:latin typeface="Alfios"/>
                <a:cs typeface="Alfios"/>
              </a:rPr>
              <a:t>to </a:t>
            </a:r>
            <a:r>
              <a:rPr sz="2000" spc="5" dirty="0">
                <a:latin typeface="Alfios"/>
                <a:cs typeface="Alfios"/>
              </a:rPr>
              <a:t>access </a:t>
            </a:r>
            <a:r>
              <a:rPr sz="2000" spc="-35" dirty="0">
                <a:latin typeface="Alfios"/>
                <a:cs typeface="Alfios"/>
              </a:rPr>
              <a:t>the </a:t>
            </a:r>
            <a:r>
              <a:rPr sz="2000" spc="-10" dirty="0">
                <a:latin typeface="Alfios"/>
                <a:cs typeface="Alfios"/>
              </a:rPr>
              <a:t>same </a:t>
            </a:r>
            <a:r>
              <a:rPr sz="2000" spc="5" dirty="0">
                <a:latin typeface="Alfios"/>
                <a:cs typeface="Alfios"/>
              </a:rPr>
              <a:t>piece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40" dirty="0">
                <a:latin typeface="Alfios"/>
                <a:cs typeface="Alfios"/>
              </a:rPr>
              <a:t>information(</a:t>
            </a:r>
            <a:r>
              <a:rPr sz="2000" spc="-290" dirty="0">
                <a:latin typeface="Alfios"/>
                <a:cs typeface="Alfios"/>
              </a:rPr>
              <a:t> </a:t>
            </a:r>
            <a:r>
              <a:rPr sz="2000" spc="-95" dirty="0">
                <a:latin typeface="Alfios"/>
                <a:cs typeface="Alfios"/>
              </a:rPr>
              <a:t>for</a:t>
            </a:r>
            <a:endParaRPr sz="2000">
              <a:latin typeface="Alfios"/>
              <a:cs typeface="Alfios"/>
            </a:endParaRPr>
          </a:p>
          <a:p>
            <a:pPr marL="561340">
              <a:lnSpc>
                <a:spcPts val="2125"/>
              </a:lnSpc>
            </a:pPr>
            <a:r>
              <a:rPr sz="2000" spc="-25" dirty="0">
                <a:latin typeface="Alfios"/>
                <a:cs typeface="Alfios"/>
              </a:rPr>
              <a:t>instance </a:t>
            </a:r>
            <a:r>
              <a:rPr sz="2000" spc="-30" dirty="0">
                <a:latin typeface="Alfios"/>
                <a:cs typeface="Alfios"/>
              </a:rPr>
              <a:t>a shared</a:t>
            </a:r>
            <a:r>
              <a:rPr sz="2000" spc="-75" dirty="0">
                <a:latin typeface="Alfios"/>
                <a:cs typeface="Alfios"/>
              </a:rPr>
              <a:t> </a:t>
            </a:r>
            <a:r>
              <a:rPr sz="2000" spc="5" dirty="0">
                <a:latin typeface="Alfios"/>
                <a:cs typeface="Alfios"/>
              </a:rPr>
              <a:t>file).</a:t>
            </a:r>
            <a:endParaRPr sz="2000">
              <a:latin typeface="Alfios"/>
              <a:cs typeface="Alfios"/>
            </a:endParaRPr>
          </a:p>
          <a:p>
            <a:pPr marL="561340" lvl="1" indent="-229870">
              <a:lnSpc>
                <a:spcPts val="2365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80" dirty="0">
                <a:latin typeface="Alfios"/>
                <a:cs typeface="Alfios"/>
              </a:rPr>
              <a:t>We </a:t>
            </a:r>
            <a:r>
              <a:rPr sz="2000" spc="-30" dirty="0">
                <a:latin typeface="Alfios"/>
                <a:cs typeface="Alfios"/>
              </a:rPr>
              <a:t>must </a:t>
            </a:r>
            <a:r>
              <a:rPr sz="2000" spc="-40" dirty="0">
                <a:latin typeface="Alfios"/>
                <a:cs typeface="Alfios"/>
              </a:rPr>
              <a:t>allow </a:t>
            </a:r>
            <a:r>
              <a:rPr sz="2000" spc="-20" dirty="0">
                <a:latin typeface="Alfios"/>
                <a:cs typeface="Alfios"/>
              </a:rPr>
              <a:t>concurrent </a:t>
            </a:r>
            <a:r>
              <a:rPr sz="2000" spc="5" dirty="0">
                <a:latin typeface="Alfios"/>
                <a:cs typeface="Alfios"/>
              </a:rPr>
              <a:t>access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-30" dirty="0">
                <a:latin typeface="Alfios"/>
                <a:cs typeface="Alfios"/>
              </a:rPr>
              <a:t>such</a:t>
            </a:r>
            <a:r>
              <a:rPr sz="2000" spc="-155" dirty="0">
                <a:latin typeface="Alfios"/>
                <a:cs typeface="Alfios"/>
              </a:rPr>
              <a:t> </a:t>
            </a:r>
            <a:r>
              <a:rPr sz="2000" spc="-35" dirty="0">
                <a:latin typeface="Alfios"/>
                <a:cs typeface="Alfios"/>
              </a:rPr>
              <a:t>information.</a:t>
            </a:r>
            <a:endParaRPr sz="2000">
              <a:latin typeface="Alfios"/>
              <a:cs typeface="Alfios"/>
            </a:endParaRPr>
          </a:p>
          <a:p>
            <a:pPr marL="213995" indent="-201930">
              <a:lnSpc>
                <a:spcPts val="2610"/>
              </a:lnSpc>
              <a:spcBef>
                <a:spcPts val="70"/>
              </a:spcBef>
              <a:buSzPct val="95454"/>
              <a:buAutoNum type="arabicPeriod"/>
              <a:tabLst>
                <a:tab pos="214629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Computation</a:t>
            </a:r>
            <a:r>
              <a:rPr sz="2200" b="1" spc="-120" dirty="0">
                <a:latin typeface="Times New Roman"/>
                <a:cs typeface="Times New Roman"/>
              </a:rPr>
              <a:t> </a:t>
            </a:r>
            <a:r>
              <a:rPr sz="2200" b="1" spc="-15" dirty="0">
                <a:latin typeface="Times New Roman"/>
                <a:cs typeface="Times New Roman"/>
              </a:rPr>
              <a:t>Speedup:</a:t>
            </a:r>
            <a:endParaRPr sz="2200">
              <a:latin typeface="Times New Roman"/>
              <a:cs typeface="Times New Roman"/>
            </a:endParaRPr>
          </a:p>
          <a:p>
            <a:pPr marL="588645" lvl="1" indent="-257175">
              <a:lnSpc>
                <a:spcPts val="2320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588645" algn="l"/>
                <a:tab pos="589280" algn="l"/>
              </a:tabLst>
            </a:pPr>
            <a:r>
              <a:rPr sz="2000" spc="-225" dirty="0">
                <a:latin typeface="Alfios"/>
                <a:cs typeface="Alfios"/>
              </a:rPr>
              <a:t>To </a:t>
            </a:r>
            <a:r>
              <a:rPr sz="2000" spc="-35" dirty="0">
                <a:latin typeface="Alfios"/>
                <a:cs typeface="Alfios"/>
              </a:rPr>
              <a:t>run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45" dirty="0">
                <a:latin typeface="Alfios"/>
                <a:cs typeface="Alfios"/>
              </a:rPr>
              <a:t>task </a:t>
            </a:r>
            <a:r>
              <a:rPr sz="2000" spc="-15" dirty="0">
                <a:latin typeface="Alfios"/>
                <a:cs typeface="Alfios"/>
              </a:rPr>
              <a:t>faster </a:t>
            </a:r>
            <a:r>
              <a:rPr sz="2000" spc="-25" dirty="0">
                <a:latin typeface="Alfios"/>
                <a:cs typeface="Alfios"/>
              </a:rPr>
              <a:t>we </a:t>
            </a:r>
            <a:r>
              <a:rPr sz="2000" spc="-35" dirty="0">
                <a:latin typeface="Alfios"/>
                <a:cs typeface="Alfios"/>
              </a:rPr>
              <a:t>must </a:t>
            </a:r>
            <a:r>
              <a:rPr sz="2000" spc="-45" dirty="0">
                <a:latin typeface="Alfios"/>
                <a:cs typeface="Alfios"/>
              </a:rPr>
              <a:t>breakup </a:t>
            </a:r>
            <a:r>
              <a:rPr sz="2000" spc="-40" dirty="0">
                <a:latin typeface="Alfios"/>
                <a:cs typeface="Alfios"/>
              </a:rPr>
              <a:t>tasks </a:t>
            </a:r>
            <a:r>
              <a:rPr sz="2000" spc="-45" dirty="0">
                <a:latin typeface="Alfios"/>
                <a:cs typeface="Alfios"/>
              </a:rPr>
              <a:t>into</a:t>
            </a:r>
            <a:r>
              <a:rPr sz="2000" spc="-180" dirty="0">
                <a:latin typeface="Alfios"/>
                <a:cs typeface="Alfios"/>
              </a:rPr>
              <a:t> </a:t>
            </a:r>
            <a:r>
              <a:rPr sz="2000" spc="-10" dirty="0">
                <a:latin typeface="Alfios"/>
                <a:cs typeface="Alfios"/>
              </a:rPr>
              <a:t>sub-tasks.</a:t>
            </a:r>
            <a:endParaRPr sz="2000">
              <a:latin typeface="Alfios"/>
              <a:cs typeface="Alfios"/>
            </a:endParaRPr>
          </a:p>
          <a:p>
            <a:pPr marL="619125" lvl="1" indent="-287655">
              <a:lnSpc>
                <a:spcPts val="2115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619125" algn="l"/>
                <a:tab pos="619760" algn="l"/>
              </a:tabLst>
            </a:pPr>
            <a:r>
              <a:rPr sz="2000" spc="-40" dirty="0">
                <a:latin typeface="Alfios"/>
                <a:cs typeface="Alfios"/>
              </a:rPr>
              <a:t>Such </a:t>
            </a:r>
            <a:r>
              <a:rPr sz="2000" spc="-55" dirty="0">
                <a:latin typeface="Alfios"/>
                <a:cs typeface="Alfios"/>
              </a:rPr>
              <a:t>that </a:t>
            </a:r>
            <a:r>
              <a:rPr sz="2000" spc="-15" dirty="0">
                <a:latin typeface="Alfios"/>
                <a:cs typeface="Alfios"/>
              </a:rPr>
              <a:t>each </a:t>
            </a:r>
            <a:r>
              <a:rPr sz="2000" spc="-45" dirty="0">
                <a:latin typeface="Alfios"/>
                <a:cs typeface="Alfios"/>
              </a:rPr>
              <a:t>of </a:t>
            </a:r>
            <a:r>
              <a:rPr sz="2000" spc="-35" dirty="0">
                <a:latin typeface="Alfios"/>
                <a:cs typeface="Alfios"/>
              </a:rPr>
              <a:t>them </a:t>
            </a:r>
            <a:r>
              <a:rPr sz="2000" spc="-25" dirty="0">
                <a:latin typeface="Alfios"/>
                <a:cs typeface="Alfios"/>
              </a:rPr>
              <a:t>will </a:t>
            </a:r>
            <a:r>
              <a:rPr sz="2000" spc="-5" dirty="0">
                <a:latin typeface="Alfios"/>
                <a:cs typeface="Alfios"/>
              </a:rPr>
              <a:t>be </a:t>
            </a:r>
            <a:r>
              <a:rPr sz="2000" spc="-10" dirty="0">
                <a:latin typeface="Alfios"/>
                <a:cs typeface="Alfios"/>
              </a:rPr>
              <a:t>executing </a:t>
            </a:r>
            <a:r>
              <a:rPr sz="2000" spc="-60" dirty="0">
                <a:latin typeface="Alfios"/>
                <a:cs typeface="Alfios"/>
              </a:rPr>
              <a:t>in </a:t>
            </a:r>
            <a:r>
              <a:rPr sz="2000" spc="-15" dirty="0">
                <a:latin typeface="Alfios"/>
                <a:cs typeface="Alfios"/>
              </a:rPr>
              <a:t>parallel </a:t>
            </a:r>
            <a:r>
              <a:rPr sz="2000" spc="-35" dirty="0">
                <a:latin typeface="Alfios"/>
                <a:cs typeface="Alfios"/>
              </a:rPr>
              <a:t>to </a:t>
            </a:r>
            <a:r>
              <a:rPr sz="2000" spc="-45" dirty="0">
                <a:latin typeface="Alfios"/>
                <a:cs typeface="Alfios"/>
              </a:rPr>
              <a:t>other, </a:t>
            </a:r>
            <a:r>
              <a:rPr sz="2000" spc="-50" dirty="0">
                <a:latin typeface="Alfios"/>
                <a:cs typeface="Alfios"/>
              </a:rPr>
              <a:t>this </a:t>
            </a:r>
            <a:r>
              <a:rPr sz="2000" spc="-35" dirty="0">
                <a:latin typeface="Alfios"/>
                <a:cs typeface="Alfios"/>
              </a:rPr>
              <a:t>can</a:t>
            </a:r>
            <a:r>
              <a:rPr sz="2000" spc="-229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be</a:t>
            </a:r>
            <a:endParaRPr sz="2000">
              <a:latin typeface="Alfios"/>
              <a:cs typeface="Alfios"/>
            </a:endParaRPr>
          </a:p>
          <a:p>
            <a:pPr marL="561340">
              <a:lnSpc>
                <a:spcPts val="2160"/>
              </a:lnSpc>
            </a:pPr>
            <a:r>
              <a:rPr sz="2000" spc="-25" dirty="0">
                <a:latin typeface="Alfios"/>
                <a:cs typeface="Alfios"/>
              </a:rPr>
              <a:t>achieved </a:t>
            </a:r>
            <a:r>
              <a:rPr sz="2000" spc="-45" dirty="0">
                <a:latin typeface="Alfios"/>
                <a:cs typeface="Alfios"/>
              </a:rPr>
              <a:t>if </a:t>
            </a:r>
            <a:r>
              <a:rPr sz="2000" spc="-20" dirty="0">
                <a:latin typeface="Alfios"/>
                <a:cs typeface="Alfios"/>
              </a:rPr>
              <a:t>there </a:t>
            </a:r>
            <a:r>
              <a:rPr sz="2000" spc="-15" dirty="0">
                <a:latin typeface="Alfios"/>
                <a:cs typeface="Alfios"/>
              </a:rPr>
              <a:t>are </a:t>
            </a:r>
            <a:r>
              <a:rPr sz="2000" spc="-25" dirty="0">
                <a:latin typeface="Alfios"/>
                <a:cs typeface="Alfios"/>
              </a:rPr>
              <a:t>multiple </a:t>
            </a:r>
            <a:r>
              <a:rPr sz="2000" spc="-20" dirty="0">
                <a:latin typeface="Alfios"/>
                <a:cs typeface="Alfios"/>
              </a:rPr>
              <a:t>processing</a:t>
            </a:r>
            <a:r>
              <a:rPr sz="2000" spc="-120" dirty="0">
                <a:latin typeface="Alfios"/>
                <a:cs typeface="Alfios"/>
              </a:rPr>
              <a:t> </a:t>
            </a:r>
            <a:r>
              <a:rPr sz="2000" dirty="0">
                <a:latin typeface="Alfios"/>
                <a:cs typeface="Alfios"/>
              </a:rPr>
              <a:t>elements.</a:t>
            </a:r>
            <a:endParaRPr sz="2000">
              <a:latin typeface="Alfios"/>
              <a:cs typeface="Alfios"/>
            </a:endParaRPr>
          </a:p>
          <a:p>
            <a:pPr marL="214629" indent="-202565">
              <a:lnSpc>
                <a:spcPts val="2610"/>
              </a:lnSpc>
              <a:spcBef>
                <a:spcPts val="65"/>
              </a:spcBef>
              <a:buSzPct val="95454"/>
              <a:buAutoNum type="arabicPeriod" startAt="3"/>
              <a:tabLst>
                <a:tab pos="215265" algn="l"/>
              </a:tabLst>
            </a:pPr>
            <a:r>
              <a:rPr sz="2200" b="1" spc="-15" dirty="0">
                <a:latin typeface="Times New Roman"/>
                <a:cs typeface="Times New Roman"/>
              </a:rPr>
              <a:t>Modularity:</a:t>
            </a:r>
            <a:endParaRPr sz="2200">
              <a:latin typeface="Times New Roman"/>
              <a:cs typeface="Times New Roman"/>
            </a:endParaRPr>
          </a:p>
          <a:p>
            <a:pPr marL="561340" marR="339090" lvl="1" indent="-229235">
              <a:lnSpc>
                <a:spcPts val="1920"/>
              </a:lnSpc>
              <a:spcBef>
                <a:spcPts val="430"/>
              </a:spcBef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20" dirty="0">
                <a:latin typeface="Alfios"/>
                <a:cs typeface="Alfios"/>
              </a:rPr>
              <a:t>construct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25" dirty="0">
                <a:latin typeface="Alfios"/>
                <a:cs typeface="Alfios"/>
              </a:rPr>
              <a:t>system </a:t>
            </a:r>
            <a:r>
              <a:rPr sz="2000" spc="-60" dirty="0">
                <a:latin typeface="Alfios"/>
                <a:cs typeface="Alfios"/>
              </a:rPr>
              <a:t>in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35" dirty="0">
                <a:latin typeface="Alfios"/>
                <a:cs typeface="Alfios"/>
              </a:rPr>
              <a:t>modular </a:t>
            </a:r>
            <a:r>
              <a:rPr sz="2000" spc="-55" dirty="0">
                <a:latin typeface="Alfios"/>
                <a:cs typeface="Alfios"/>
              </a:rPr>
              <a:t>fashion which </a:t>
            </a:r>
            <a:r>
              <a:rPr sz="2000" spc="-40" dirty="0">
                <a:latin typeface="Alfios"/>
                <a:cs typeface="Alfios"/>
              </a:rPr>
              <a:t>makes </a:t>
            </a:r>
            <a:r>
              <a:rPr sz="2000" dirty="0">
                <a:latin typeface="Alfios"/>
                <a:cs typeface="Alfios"/>
              </a:rPr>
              <a:t>easier </a:t>
            </a:r>
            <a:r>
              <a:rPr sz="2000" spc="-30" dirty="0">
                <a:latin typeface="Alfios"/>
                <a:cs typeface="Alfios"/>
              </a:rPr>
              <a:t>to </a:t>
            </a:r>
            <a:r>
              <a:rPr sz="2000" spc="-5" dirty="0">
                <a:latin typeface="Alfios"/>
                <a:cs typeface="Alfios"/>
              </a:rPr>
              <a:t>deal </a:t>
            </a:r>
            <a:r>
              <a:rPr sz="2000" spc="-120" dirty="0">
                <a:latin typeface="Alfios"/>
                <a:cs typeface="Alfios"/>
              </a:rPr>
              <a:t>with  </a:t>
            </a:r>
            <a:r>
              <a:rPr sz="2000" spc="-30" dirty="0">
                <a:latin typeface="Alfios"/>
                <a:cs typeface="Alfios"/>
              </a:rPr>
              <a:t>individual.</a:t>
            </a:r>
            <a:endParaRPr sz="2000">
              <a:latin typeface="Alfios"/>
              <a:cs typeface="Alfios"/>
            </a:endParaRPr>
          </a:p>
          <a:p>
            <a:pPr marL="214629" indent="-202565">
              <a:lnSpc>
                <a:spcPts val="2610"/>
              </a:lnSpc>
              <a:spcBef>
                <a:spcPts val="85"/>
              </a:spcBef>
              <a:buSzPct val="95454"/>
              <a:buAutoNum type="arabicPeriod" startAt="3"/>
              <a:tabLst>
                <a:tab pos="215265" algn="l"/>
              </a:tabLst>
            </a:pPr>
            <a:r>
              <a:rPr sz="2200" b="1" spc="10" dirty="0">
                <a:latin typeface="Times New Roman"/>
                <a:cs typeface="Times New Roman"/>
              </a:rPr>
              <a:t>convenience:</a:t>
            </a:r>
            <a:endParaRPr sz="2200">
              <a:latin typeface="Times New Roman"/>
              <a:cs typeface="Times New Roman"/>
            </a:endParaRPr>
          </a:p>
          <a:p>
            <a:pPr marL="561340" lvl="1" indent="-229870">
              <a:lnSpc>
                <a:spcPts val="2130"/>
              </a:lnSpc>
              <a:buClr>
                <a:srgbClr val="9B2C1F"/>
              </a:buClr>
              <a:buSzPct val="85000"/>
              <a:buFont typeface="Arial"/>
              <a:buChar char=""/>
              <a:tabLst>
                <a:tab pos="561975" algn="l"/>
              </a:tabLst>
            </a:pPr>
            <a:r>
              <a:rPr sz="2000" spc="-70" dirty="0">
                <a:latin typeface="Alfios"/>
                <a:cs typeface="Alfios"/>
              </a:rPr>
              <a:t>Even </a:t>
            </a:r>
            <a:r>
              <a:rPr sz="2000" spc="-60" dirty="0">
                <a:latin typeface="Alfios"/>
                <a:cs typeface="Alfios"/>
              </a:rPr>
              <a:t>an </a:t>
            </a:r>
            <a:r>
              <a:rPr sz="2000" spc="-40" dirty="0">
                <a:latin typeface="Alfios"/>
                <a:cs typeface="Alfios"/>
              </a:rPr>
              <a:t>individual </a:t>
            </a:r>
            <a:r>
              <a:rPr sz="2000" spc="-5" dirty="0">
                <a:latin typeface="Alfios"/>
                <a:cs typeface="Alfios"/>
              </a:rPr>
              <a:t>user </a:t>
            </a:r>
            <a:r>
              <a:rPr sz="2000" spc="-95" dirty="0">
                <a:latin typeface="Alfios"/>
                <a:cs typeface="Alfios"/>
              </a:rPr>
              <a:t>may </a:t>
            </a:r>
            <a:r>
              <a:rPr sz="2000" spc="-75" dirty="0">
                <a:latin typeface="Alfios"/>
                <a:cs typeface="Alfios"/>
              </a:rPr>
              <a:t>work </a:t>
            </a:r>
            <a:r>
              <a:rPr sz="2000" spc="-60" dirty="0">
                <a:latin typeface="Alfios"/>
                <a:cs typeface="Alfios"/>
              </a:rPr>
              <a:t>on </a:t>
            </a:r>
            <a:r>
              <a:rPr sz="2000" spc="-85" dirty="0">
                <a:latin typeface="Alfios"/>
                <a:cs typeface="Alfios"/>
              </a:rPr>
              <a:t>many </a:t>
            </a:r>
            <a:r>
              <a:rPr sz="2000" spc="-40" dirty="0">
                <a:latin typeface="Alfios"/>
                <a:cs typeface="Alfios"/>
              </a:rPr>
              <a:t>tasks at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10" dirty="0">
                <a:latin typeface="Alfios"/>
                <a:cs typeface="Alfios"/>
              </a:rPr>
              <a:t>same </a:t>
            </a:r>
            <a:r>
              <a:rPr sz="2000" spc="-5" dirty="0">
                <a:latin typeface="Alfios"/>
                <a:cs typeface="Alfios"/>
              </a:rPr>
              <a:t>time.</a:t>
            </a:r>
            <a:r>
              <a:rPr sz="2000" spc="30" dirty="0">
                <a:latin typeface="Alfios"/>
                <a:cs typeface="Alfios"/>
              </a:rPr>
              <a:t> </a:t>
            </a:r>
            <a:r>
              <a:rPr sz="2000" spc="-105" dirty="0">
                <a:latin typeface="Alfios"/>
                <a:cs typeface="Alfios"/>
              </a:rPr>
              <a:t>For</a:t>
            </a:r>
            <a:endParaRPr sz="2000">
              <a:latin typeface="Alfios"/>
              <a:cs typeface="Alfios"/>
            </a:endParaRPr>
          </a:p>
          <a:p>
            <a:pPr marL="561340">
              <a:lnSpc>
                <a:spcPts val="2160"/>
              </a:lnSpc>
            </a:pPr>
            <a:r>
              <a:rPr sz="2000" spc="-20" dirty="0">
                <a:latin typeface="Alfios"/>
                <a:cs typeface="Alfios"/>
              </a:rPr>
              <a:t>instance,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5" dirty="0">
                <a:latin typeface="Alfios"/>
                <a:cs typeface="Alfios"/>
              </a:rPr>
              <a:t>user </a:t>
            </a:r>
            <a:r>
              <a:rPr sz="2000" spc="-95" dirty="0">
                <a:latin typeface="Alfios"/>
                <a:cs typeface="Alfios"/>
              </a:rPr>
              <a:t>may </a:t>
            </a:r>
            <a:r>
              <a:rPr sz="2000" spc="-5" dirty="0">
                <a:latin typeface="Alfios"/>
                <a:cs typeface="Alfios"/>
              </a:rPr>
              <a:t>be </a:t>
            </a:r>
            <a:r>
              <a:rPr sz="2000" spc="-10" dirty="0">
                <a:latin typeface="Alfios"/>
                <a:cs typeface="Alfios"/>
              </a:rPr>
              <a:t>editing, </a:t>
            </a:r>
            <a:r>
              <a:rPr sz="2000" spc="-25" dirty="0">
                <a:latin typeface="Alfios"/>
                <a:cs typeface="Alfios"/>
              </a:rPr>
              <a:t>printing, </a:t>
            </a:r>
            <a:r>
              <a:rPr sz="2000" spc="-45" dirty="0">
                <a:latin typeface="Alfios"/>
                <a:cs typeface="Alfios"/>
              </a:rPr>
              <a:t>and </a:t>
            </a:r>
            <a:r>
              <a:rPr sz="2000" spc="-30" dirty="0">
                <a:latin typeface="Alfios"/>
                <a:cs typeface="Alfios"/>
              </a:rPr>
              <a:t>compiling</a:t>
            </a:r>
            <a:r>
              <a:rPr sz="2000" spc="-360" dirty="0">
                <a:latin typeface="Alfios"/>
                <a:cs typeface="Alfios"/>
              </a:rPr>
              <a:t> </a:t>
            </a:r>
            <a:r>
              <a:rPr sz="2000" spc="-60" dirty="0">
                <a:latin typeface="Alfios"/>
                <a:cs typeface="Alfios"/>
              </a:rPr>
              <a:t>in </a:t>
            </a:r>
            <a:r>
              <a:rPr sz="2000" spc="-10" dirty="0">
                <a:latin typeface="Alfios"/>
                <a:cs typeface="Alfios"/>
              </a:rPr>
              <a:t>parallel.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7322" y="204038"/>
            <a:ext cx="8321878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lang="en-US" sz="2800" b="1" i="0" u="none" strike="noStrike" baseline="0" dirty="0">
                <a:solidFill>
                  <a:srgbClr val="6963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Reasons for providing an environment for process co-operation: 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3476" y="204038"/>
            <a:ext cx="8758123" cy="15850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3245">
              <a:lnSpc>
                <a:spcPct val="100000"/>
              </a:lnSpc>
              <a:spcBef>
                <a:spcPts val="100"/>
              </a:spcBef>
              <a:tabLst>
                <a:tab pos="1390015" algn="l"/>
              </a:tabLst>
            </a:pPr>
            <a:r>
              <a:rPr sz="3600" spc="-185" dirty="0">
                <a:solidFill>
                  <a:srgbClr val="696363"/>
                </a:solidFill>
                <a:latin typeface="Trebuchet MS"/>
                <a:cs typeface="Trebuchet MS"/>
              </a:rPr>
              <a:t>The</a:t>
            </a:r>
            <a:r>
              <a:rPr sz="3600" spc="-150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3600" spc="-90" dirty="0">
                <a:solidFill>
                  <a:srgbClr val="696363"/>
                </a:solidFill>
                <a:latin typeface="Trebuchet MS"/>
                <a:cs typeface="Trebuchet MS"/>
              </a:rPr>
              <a:t>e</a:t>
            </a:r>
            <a:r>
              <a:rPr sz="3600" dirty="0">
                <a:solidFill>
                  <a:srgbClr val="696363"/>
                </a:solidFill>
                <a:latin typeface="Trebuchet MS"/>
                <a:cs typeface="Trebuchet MS"/>
              </a:rPr>
              <a:t>	</a:t>
            </a:r>
            <a:r>
              <a:rPr sz="3600" spc="-114" dirty="0">
                <a:solidFill>
                  <a:srgbClr val="696363"/>
                </a:solidFill>
                <a:latin typeface="Trebuchet MS"/>
                <a:cs typeface="Trebuchet MS"/>
              </a:rPr>
              <a:t>a</a:t>
            </a:r>
            <a:r>
              <a:rPr sz="3600" spc="-110" dirty="0">
                <a:solidFill>
                  <a:srgbClr val="696363"/>
                </a:solidFill>
                <a:latin typeface="Trebuchet MS"/>
                <a:cs typeface="Trebuchet MS"/>
              </a:rPr>
              <a:t>r</a:t>
            </a:r>
            <a:r>
              <a:rPr sz="3600" spc="-65" dirty="0">
                <a:solidFill>
                  <a:srgbClr val="696363"/>
                </a:solidFill>
                <a:latin typeface="Trebuchet MS"/>
                <a:cs typeface="Trebuchet MS"/>
              </a:rPr>
              <a:t>e</a:t>
            </a:r>
            <a:r>
              <a:rPr lang="en-US" sz="3600" spc="-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600" spc="-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lang="en-US" sz="3600" spc="-65" dirty="0">
                <a:solidFill>
                  <a:srgbClr val="696363"/>
                </a:solidFill>
                <a:latin typeface="Trebuchet MS"/>
                <a:cs typeface="Trebuchet MS"/>
              </a:rPr>
              <a:t>two fundamental ways of IPC:</a:t>
            </a:r>
            <a:r>
              <a:rPr sz="3600" spc="-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endParaRPr sz="3600" dirty="0">
              <a:latin typeface="Trebuchet MS"/>
              <a:cs typeface="Trebuchet MS"/>
            </a:endParaRPr>
          </a:p>
          <a:p>
            <a:pPr marL="310515" indent="-298450">
              <a:lnSpc>
                <a:spcPct val="100000"/>
              </a:lnSpc>
              <a:spcBef>
                <a:spcPts val="1050"/>
              </a:spcBef>
              <a:buAutoNum type="alphaLcPeriod"/>
              <a:tabLst>
                <a:tab pos="311150" algn="l"/>
              </a:tabLst>
            </a:pPr>
            <a:r>
              <a:rPr sz="2600" b="1" spc="-35" dirty="0">
                <a:latin typeface="Times New Roman"/>
                <a:cs typeface="Times New Roman"/>
              </a:rPr>
              <a:t>Message</a:t>
            </a:r>
            <a:r>
              <a:rPr sz="2600" b="1" spc="-90" dirty="0">
                <a:latin typeface="Times New Roman"/>
                <a:cs typeface="Times New Roman"/>
              </a:rPr>
              <a:t> </a:t>
            </a:r>
            <a:r>
              <a:rPr sz="2600" b="1" spc="-65" dirty="0">
                <a:latin typeface="Times New Roman"/>
                <a:cs typeface="Times New Roman"/>
              </a:rPr>
              <a:t>Passing</a:t>
            </a:r>
            <a:endParaRPr sz="2600" dirty="0">
              <a:latin typeface="Times New Roman"/>
              <a:cs typeface="Times New Roman"/>
            </a:endParaRPr>
          </a:p>
          <a:p>
            <a:pPr marL="336550" indent="-324485">
              <a:lnSpc>
                <a:spcPct val="100000"/>
              </a:lnSpc>
              <a:spcBef>
                <a:spcPts val="600"/>
              </a:spcBef>
              <a:buAutoNum type="alphaLcPeriod"/>
              <a:tabLst>
                <a:tab pos="337185" algn="l"/>
              </a:tabLst>
            </a:pPr>
            <a:r>
              <a:rPr sz="2600" b="1" spc="-65" dirty="0">
                <a:latin typeface="Times New Roman"/>
                <a:cs typeface="Times New Roman"/>
              </a:rPr>
              <a:t>Shared</a:t>
            </a:r>
            <a:r>
              <a:rPr sz="2600" b="1" spc="-110" dirty="0">
                <a:latin typeface="Times New Roman"/>
                <a:cs typeface="Times New Roman"/>
              </a:rPr>
              <a:t> </a:t>
            </a:r>
            <a:r>
              <a:rPr sz="2600" b="1" spc="-15" dirty="0">
                <a:latin typeface="Times New Roman"/>
                <a:cs typeface="Times New Roman"/>
              </a:rPr>
              <a:t>Memory</a:t>
            </a:r>
            <a:endParaRPr sz="2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1828" y="2514587"/>
            <a:ext cx="5302609" cy="3737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58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567429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Shared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5" dirty="0">
                <a:solidFill>
                  <a:srgbClr val="696363"/>
                </a:solidFill>
                <a:latin typeface="Trebuchet MS"/>
                <a:cs typeface="Trebuchet MS"/>
              </a:rPr>
              <a:t>Memory: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21905" cy="3989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55" dirty="0">
                <a:latin typeface="Alfios"/>
                <a:cs typeface="Alfios"/>
              </a:rPr>
              <a:t>Here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region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55" dirty="0">
                <a:latin typeface="Alfios"/>
                <a:cs typeface="Alfios"/>
              </a:rPr>
              <a:t>that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0" dirty="0">
                <a:latin typeface="Alfios"/>
                <a:cs typeface="Alfios"/>
              </a:rPr>
              <a:t>shared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15" dirty="0">
                <a:latin typeface="Alfios"/>
                <a:cs typeface="Alfios"/>
              </a:rPr>
              <a:t>co-operating process </a:t>
            </a:r>
            <a:r>
              <a:rPr sz="2400" spc="-175" dirty="0">
                <a:latin typeface="Alfios"/>
                <a:cs typeface="Alfios"/>
              </a:rPr>
              <a:t>is  </a:t>
            </a:r>
            <a:r>
              <a:rPr sz="2400" spc="-15" dirty="0">
                <a:latin typeface="Alfios"/>
                <a:cs typeface="Alfios"/>
              </a:rPr>
              <a:t>established.</a:t>
            </a:r>
            <a:endParaRPr sz="2400">
              <a:latin typeface="Alfios"/>
              <a:cs typeface="Alfios"/>
            </a:endParaRPr>
          </a:p>
          <a:p>
            <a:pPr marL="286385" marR="1016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-5" dirty="0">
                <a:latin typeface="Alfios"/>
                <a:cs typeface="Alfios"/>
              </a:rPr>
              <a:t>exchange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0" dirty="0">
                <a:latin typeface="Alfios"/>
                <a:cs typeface="Alfios"/>
              </a:rPr>
              <a:t>information </a:t>
            </a:r>
            <a:r>
              <a:rPr sz="2400" spc="-145" dirty="0">
                <a:latin typeface="Alfios"/>
                <a:cs typeface="Alfios"/>
              </a:rPr>
              <a:t>by </a:t>
            </a:r>
            <a:r>
              <a:rPr sz="2400" spc="-30" dirty="0">
                <a:latin typeface="Alfios"/>
                <a:cs typeface="Alfios"/>
              </a:rPr>
              <a:t>reading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writing </a:t>
            </a:r>
            <a:r>
              <a:rPr sz="2400" spc="-114" dirty="0">
                <a:latin typeface="Alfios"/>
                <a:cs typeface="Alfios"/>
              </a:rPr>
              <a:t>data 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b="1" spc="-25" dirty="0">
                <a:latin typeface="Times New Roman"/>
                <a:cs typeface="Times New Roman"/>
              </a:rPr>
              <a:t>shared</a:t>
            </a:r>
            <a:r>
              <a:rPr sz="2400" b="1" spc="-145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region.</a:t>
            </a:r>
            <a:endParaRPr sz="2400">
              <a:latin typeface="Times New Roman"/>
              <a:cs typeface="Times New Roman"/>
            </a:endParaRPr>
          </a:p>
          <a:p>
            <a:pPr marL="286385" marR="825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Shared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35" dirty="0">
                <a:latin typeface="Alfios"/>
                <a:cs typeface="Alfios"/>
              </a:rPr>
              <a:t>allows </a:t>
            </a:r>
            <a:r>
              <a:rPr sz="2400" spc="-40" dirty="0">
                <a:latin typeface="Alfios"/>
                <a:cs typeface="Alfios"/>
              </a:rPr>
              <a:t>maximum </a:t>
            </a:r>
            <a:r>
              <a:rPr sz="2400" spc="10" dirty="0">
                <a:latin typeface="Alfios"/>
                <a:cs typeface="Alfios"/>
              </a:rPr>
              <a:t>speed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convenience </a:t>
            </a:r>
            <a:r>
              <a:rPr sz="2400" spc="-200" dirty="0">
                <a:latin typeface="Alfios"/>
                <a:cs typeface="Alfios"/>
              </a:rPr>
              <a:t>of  </a:t>
            </a:r>
            <a:r>
              <a:rPr sz="2400" spc="-45" dirty="0">
                <a:latin typeface="Alfios"/>
                <a:cs typeface="Alfios"/>
              </a:rPr>
              <a:t>communication </a:t>
            </a:r>
            <a:r>
              <a:rPr sz="2400" spc="-15" dirty="0">
                <a:latin typeface="Alfios"/>
                <a:cs typeface="Alfios"/>
              </a:rPr>
              <a:t>as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-15" dirty="0">
                <a:latin typeface="Alfios"/>
                <a:cs typeface="Alfios"/>
              </a:rPr>
              <a:t>be </a:t>
            </a:r>
            <a:r>
              <a:rPr sz="2400" spc="-25" dirty="0">
                <a:latin typeface="Alfios"/>
                <a:cs typeface="Alfios"/>
              </a:rPr>
              <a:t>done </a:t>
            </a:r>
            <a:r>
              <a:rPr sz="2400" spc="-30" dirty="0">
                <a:latin typeface="Alfios"/>
                <a:cs typeface="Alfios"/>
              </a:rPr>
              <a:t>at the </a:t>
            </a:r>
            <a:r>
              <a:rPr sz="2400" spc="10" dirty="0">
                <a:latin typeface="Alfios"/>
                <a:cs typeface="Alfios"/>
              </a:rPr>
              <a:t>speed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65" dirty="0">
                <a:latin typeface="Alfios"/>
                <a:cs typeface="Alfios"/>
              </a:rPr>
              <a:t>within 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computer.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5" dirty="0">
                <a:latin typeface="Alfios"/>
                <a:cs typeface="Alfios"/>
              </a:rPr>
              <a:t>System </a:t>
            </a:r>
            <a:r>
              <a:rPr sz="2400" spc="-15" dirty="0">
                <a:latin typeface="Alfios"/>
                <a:cs typeface="Alfios"/>
              </a:rPr>
              <a:t>calls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15" dirty="0">
                <a:latin typeface="Alfios"/>
                <a:cs typeface="Alfios"/>
              </a:rPr>
              <a:t>required </a:t>
            </a:r>
            <a:r>
              <a:rPr sz="2400" spc="-85" dirty="0">
                <a:latin typeface="Alfios"/>
                <a:cs typeface="Alfios"/>
              </a:rPr>
              <a:t>only </a:t>
            </a:r>
            <a:r>
              <a:rPr sz="2400" spc="-35" dirty="0">
                <a:latin typeface="Alfios"/>
                <a:cs typeface="Alfios"/>
              </a:rPr>
              <a:t>to establish </a:t>
            </a:r>
            <a:r>
              <a:rPr sz="2400" spc="-30" dirty="0">
                <a:latin typeface="Alfios"/>
                <a:cs typeface="Alfios"/>
              </a:rPr>
              <a:t>shared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-34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regions.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Once</a:t>
            </a:r>
            <a:r>
              <a:rPr sz="2400" spc="13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shared</a:t>
            </a:r>
            <a:r>
              <a:rPr sz="2400" spc="13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11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9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established</a:t>
            </a:r>
            <a:r>
              <a:rPr sz="2400" spc="114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no</a:t>
            </a:r>
            <a:r>
              <a:rPr sz="2400" spc="9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assistance</a:t>
            </a:r>
            <a:r>
              <a:rPr sz="2400" spc="114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from</a:t>
            </a:r>
            <a:r>
              <a:rPr sz="2400" spc="10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125" dirty="0">
                <a:latin typeface="Alfios"/>
                <a:cs typeface="Alfios"/>
              </a:rPr>
              <a:t> </a:t>
            </a:r>
            <a:r>
              <a:rPr sz="2400" spc="-60" dirty="0">
                <a:latin typeface="Alfios"/>
                <a:cs typeface="Alfios"/>
              </a:rPr>
              <a:t>kernel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ct val="100000"/>
              </a:lnSpc>
            </a:pP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required,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all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access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are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treated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as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routine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memory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access.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59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19602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20" dirty="0">
                <a:solidFill>
                  <a:srgbClr val="696363"/>
                </a:solidFill>
                <a:latin typeface="Trebuchet MS"/>
                <a:cs typeface="Trebuchet MS"/>
              </a:rPr>
              <a:t>Pro</a:t>
            </a:r>
            <a:r>
              <a:rPr lang="en-US" sz="4000" spc="-120" dirty="0">
                <a:solidFill>
                  <a:srgbClr val="696363"/>
                </a:solidFill>
                <a:latin typeface="Trebuchet MS"/>
                <a:cs typeface="Trebuchet MS"/>
              </a:rPr>
              <a:t>gram</a:t>
            </a:r>
            <a:endParaRPr sz="4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476" y="1435430"/>
            <a:ext cx="8677048" cy="38901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just"/>
            <a:r>
              <a:rPr lang="en-US" sz="2800" b="0" i="0" u="none" strike="noStrike" baseline="0" dirty="0">
                <a:solidFill>
                  <a:srgbClr val="D24716"/>
                </a:solidFill>
                <a:latin typeface="Wingdings 2" panose="05020102010507070707" pitchFamily="18" charset="2"/>
              </a:rPr>
              <a:t>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Perpetua" panose="02020502060401020303" pitchFamily="18" charset="0"/>
              </a:rPr>
              <a:t>Program is an executable file containing the set of instructions written to perform a specific job on our computer.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Perpetua" panose="02020502060401020303" pitchFamily="18" charset="0"/>
              </a:rPr>
              <a:t>E.g. </a:t>
            </a:r>
            <a:r>
              <a:rPr lang="en-US" sz="2800" b="0" i="0" u="none" strike="noStrike" baseline="0" dirty="0" err="1">
                <a:solidFill>
                  <a:srgbClr val="000000"/>
                </a:solidFill>
                <a:latin typeface="Perpetua" panose="02020502060401020303" pitchFamily="18" charset="0"/>
              </a:rPr>
              <a:t>chrome.exe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Perpetua" panose="02020502060401020303" pitchFamily="18" charset="0"/>
              </a:rPr>
              <a:t> is an executable file containing the set of instruction written so that we can view web page. </a:t>
            </a:r>
          </a:p>
          <a:p>
            <a:pPr algn="just"/>
            <a:r>
              <a:rPr lang="en-US" sz="2800" b="0" i="0" u="none" strike="noStrike" baseline="0" dirty="0">
                <a:solidFill>
                  <a:srgbClr val="9B2C1F"/>
                </a:solidFill>
                <a:latin typeface="Wingdings 2" panose="05020102010507070707" pitchFamily="18" charset="2"/>
              </a:rPr>
              <a:t>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Perpetua" panose="02020502060401020303" pitchFamily="18" charset="0"/>
              </a:rPr>
              <a:t>A program is piece of code which may be a single line or millions of lines. </a:t>
            </a:r>
          </a:p>
          <a:p>
            <a:pPr algn="just"/>
            <a:r>
              <a:rPr lang="en-US" sz="2800" b="0" i="0" u="none" strike="noStrike" baseline="0" dirty="0">
                <a:solidFill>
                  <a:srgbClr val="9B2C1F"/>
                </a:solidFill>
                <a:latin typeface="Wingdings 2" panose="05020102010507070707" pitchFamily="18" charset="2"/>
              </a:rPr>
              <a:t>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Perpetua" panose="02020502060401020303" pitchFamily="18" charset="0"/>
              </a:rPr>
              <a:t>Program are not stored on the primary memory on our computer. They are stored on a disk or secondary memory of our computer </a:t>
            </a: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</a:t>
            </a:fld>
            <a:endParaRPr sz="140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479808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8677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90" dirty="0">
                <a:solidFill>
                  <a:srgbClr val="696363"/>
                </a:solidFill>
                <a:latin typeface="Trebuchet MS"/>
                <a:cs typeface="Trebuchet MS"/>
              </a:rPr>
              <a:t>Message</a:t>
            </a:r>
            <a:r>
              <a:rPr sz="4000" spc="-32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40" dirty="0">
                <a:solidFill>
                  <a:srgbClr val="696363"/>
                </a:solidFill>
                <a:latin typeface="Trebuchet MS"/>
                <a:cs typeface="Trebuchet MS"/>
              </a:rPr>
              <a:t>Passing: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4920" cy="3896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Communication </a:t>
            </a:r>
            <a:r>
              <a:rPr sz="2600" spc="-40" dirty="0">
                <a:latin typeface="Alfios"/>
                <a:cs typeface="Alfios"/>
              </a:rPr>
              <a:t>takes </a:t>
            </a:r>
            <a:r>
              <a:rPr sz="2600" spc="-5" dirty="0">
                <a:latin typeface="Alfios"/>
                <a:cs typeface="Alfios"/>
              </a:rPr>
              <a:t>place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0" dirty="0">
                <a:latin typeface="Alfios"/>
                <a:cs typeface="Alfios"/>
              </a:rPr>
              <a:t>means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5" dirty="0">
                <a:latin typeface="Alfios"/>
                <a:cs typeface="Alfios"/>
              </a:rPr>
              <a:t>messages </a:t>
            </a:r>
            <a:r>
              <a:rPr sz="2600" spc="-50" dirty="0">
                <a:latin typeface="Alfios"/>
                <a:cs typeface="Alfios"/>
              </a:rPr>
              <a:t>exchanged  </a:t>
            </a:r>
            <a:r>
              <a:rPr sz="2600" spc="-20" dirty="0">
                <a:latin typeface="Alfios"/>
                <a:cs typeface="Alfios"/>
              </a:rPr>
              <a:t>between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co-operating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process</a:t>
            </a:r>
            <a:endParaRPr sz="2600">
              <a:latin typeface="Alfios"/>
              <a:cs typeface="Alfios"/>
            </a:endParaRPr>
          </a:p>
          <a:p>
            <a:pPr marL="286385" marR="69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5" dirty="0">
                <a:latin typeface="Alfios"/>
                <a:cs typeface="Alfios"/>
              </a:rPr>
              <a:t>Message </a:t>
            </a:r>
            <a:r>
              <a:rPr sz="2600" spc="-35" dirty="0">
                <a:latin typeface="Alfios"/>
                <a:cs typeface="Alfios"/>
              </a:rPr>
              <a:t>passing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useful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20" dirty="0">
                <a:latin typeface="Alfios"/>
                <a:cs typeface="Alfios"/>
              </a:rPr>
              <a:t>exchanging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smaller </a:t>
            </a:r>
            <a:r>
              <a:rPr sz="2600" spc="-114" dirty="0">
                <a:latin typeface="Alfios"/>
                <a:cs typeface="Alfios"/>
              </a:rPr>
              <a:t>amount  </a:t>
            </a:r>
            <a:r>
              <a:rPr sz="2600" spc="-65" dirty="0">
                <a:latin typeface="Alfios"/>
                <a:cs typeface="Alfios"/>
              </a:rPr>
              <a:t>of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data.</a:t>
            </a:r>
            <a:endParaRPr sz="26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Easier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implement </a:t>
            </a:r>
            <a:r>
              <a:rPr sz="2600" spc="-80" dirty="0">
                <a:latin typeface="Alfios"/>
                <a:cs typeface="Alfios"/>
              </a:rPr>
              <a:t>than </a:t>
            </a:r>
            <a:r>
              <a:rPr sz="2600" spc="-40" dirty="0">
                <a:latin typeface="Alfios"/>
                <a:cs typeface="Alfios"/>
              </a:rPr>
              <a:t>shared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memory.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1281430" algn="l"/>
                <a:tab pos="1972945" algn="l"/>
                <a:tab pos="2610485" algn="l"/>
                <a:tab pos="3027680" algn="l"/>
                <a:tab pos="4006850" algn="l"/>
                <a:tab pos="5205095" algn="l"/>
                <a:tab pos="5607050" algn="l"/>
                <a:tab pos="6760209" algn="l"/>
              </a:tabLst>
            </a:pPr>
            <a:r>
              <a:rPr sz="2600" spc="-45" dirty="0">
                <a:latin typeface="Alfios"/>
                <a:cs typeface="Alfios"/>
              </a:rPr>
              <a:t>Sl</a:t>
            </a:r>
            <a:r>
              <a:rPr sz="2600" spc="-145" dirty="0">
                <a:latin typeface="Alfios"/>
                <a:cs typeface="Alfios"/>
              </a:rPr>
              <a:t>o</a:t>
            </a:r>
            <a:r>
              <a:rPr sz="2600" spc="-130" dirty="0">
                <a:latin typeface="Alfios"/>
                <a:cs typeface="Alfios"/>
              </a:rPr>
              <a:t>w</a:t>
            </a:r>
            <a:r>
              <a:rPr sz="2600" spc="15" dirty="0">
                <a:latin typeface="Alfios"/>
                <a:cs typeface="Alfios"/>
              </a:rPr>
              <a:t>er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95" dirty="0">
                <a:latin typeface="Alfios"/>
                <a:cs typeface="Alfios"/>
              </a:rPr>
              <a:t>han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140" dirty="0">
                <a:latin typeface="Alfios"/>
                <a:cs typeface="Alfios"/>
              </a:rPr>
              <a:t>h</a:t>
            </a:r>
            <a:r>
              <a:rPr sz="2600" spc="-75" dirty="0">
                <a:latin typeface="Alfios"/>
                <a:cs typeface="Alfios"/>
              </a:rPr>
              <a:t>a</a:t>
            </a:r>
            <a:r>
              <a:rPr sz="2600" spc="-15" dirty="0">
                <a:latin typeface="Alfios"/>
                <a:cs typeface="Alfios"/>
              </a:rPr>
              <a:t>t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85" dirty="0">
                <a:latin typeface="Alfios"/>
                <a:cs typeface="Alfios"/>
              </a:rPr>
              <a:t>o</a:t>
            </a:r>
            <a:r>
              <a:rPr sz="2600" spc="-40" dirty="0">
                <a:latin typeface="Alfios"/>
                <a:cs typeface="Alfios"/>
              </a:rPr>
              <a:t>f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10" dirty="0">
                <a:latin typeface="Alfios"/>
                <a:cs typeface="Alfios"/>
              </a:rPr>
              <a:t>Sh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25" dirty="0">
                <a:latin typeface="Alfios"/>
                <a:cs typeface="Alfios"/>
              </a:rPr>
              <a:t>ed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m</a:t>
            </a:r>
            <a:r>
              <a:rPr sz="2600" dirty="0">
                <a:latin typeface="Alfios"/>
                <a:cs typeface="Alfios"/>
              </a:rPr>
              <a:t>e</a:t>
            </a:r>
            <a:r>
              <a:rPr sz="2600" spc="15" dirty="0">
                <a:latin typeface="Alfios"/>
                <a:cs typeface="Alfios"/>
              </a:rPr>
              <a:t>m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dirty="0">
                <a:latin typeface="Alfios"/>
                <a:cs typeface="Alfios"/>
              </a:rPr>
              <a:t>r</a:t>
            </a:r>
            <a:r>
              <a:rPr sz="2600" spc="-160" dirty="0">
                <a:latin typeface="Alfios"/>
                <a:cs typeface="Alfios"/>
              </a:rPr>
              <a:t>y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20" dirty="0">
                <a:latin typeface="Alfios"/>
                <a:cs typeface="Alfios"/>
              </a:rPr>
              <a:t>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m</a:t>
            </a:r>
            <a:r>
              <a:rPr sz="2600" spc="35" dirty="0">
                <a:latin typeface="Alfios"/>
                <a:cs typeface="Alfios"/>
              </a:rPr>
              <a:t>es</a:t>
            </a:r>
            <a:r>
              <a:rPr sz="2600" spc="-20" dirty="0">
                <a:latin typeface="Alfios"/>
                <a:cs typeface="Alfios"/>
              </a:rPr>
              <a:t>s</a:t>
            </a:r>
            <a:r>
              <a:rPr sz="2600" spc="-10" dirty="0">
                <a:latin typeface="Alfios"/>
                <a:cs typeface="Alfios"/>
              </a:rPr>
              <a:t>a</a:t>
            </a:r>
            <a:r>
              <a:rPr sz="2600" spc="40" dirty="0">
                <a:latin typeface="Alfios"/>
                <a:cs typeface="Alfios"/>
              </a:rPr>
              <a:t>ge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p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-5" dirty="0">
                <a:latin typeface="Alfios"/>
                <a:cs typeface="Alfios"/>
              </a:rPr>
              <a:t>s</a:t>
            </a:r>
            <a:r>
              <a:rPr sz="2600" dirty="0">
                <a:latin typeface="Alfios"/>
                <a:cs typeface="Alfios"/>
              </a:rPr>
              <a:t>s</a:t>
            </a:r>
            <a:r>
              <a:rPr sz="2600" spc="-50" dirty="0">
                <a:latin typeface="Alfios"/>
                <a:cs typeface="Alfios"/>
              </a:rPr>
              <a:t>i</a:t>
            </a:r>
            <a:r>
              <a:rPr sz="2600" spc="-85" dirty="0">
                <a:latin typeface="Alfios"/>
                <a:cs typeface="Alfios"/>
              </a:rPr>
              <a:t>n</a:t>
            </a:r>
            <a:r>
              <a:rPr sz="2600" spc="5" dirty="0">
                <a:latin typeface="Alfios"/>
                <a:cs typeface="Alfios"/>
              </a:rPr>
              <a:t>g 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65" dirty="0">
                <a:latin typeface="Alfios"/>
                <a:cs typeface="Alfios"/>
              </a:rPr>
              <a:t>typically </a:t>
            </a:r>
            <a:r>
              <a:rPr sz="2600" spc="-15" dirty="0">
                <a:latin typeface="Alfios"/>
                <a:cs typeface="Alfios"/>
              </a:rPr>
              <a:t>implemented </a:t>
            </a:r>
            <a:r>
              <a:rPr sz="2600" spc="-45" dirty="0">
                <a:latin typeface="Alfios"/>
                <a:cs typeface="Alfios"/>
              </a:rPr>
              <a:t>using </a:t>
            </a:r>
            <a:r>
              <a:rPr sz="2600" spc="-30" dirty="0">
                <a:latin typeface="Alfios"/>
                <a:cs typeface="Alfios"/>
              </a:rPr>
              <a:t>system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call</a:t>
            </a:r>
            <a:endParaRPr sz="2600">
              <a:latin typeface="Alfios"/>
              <a:cs typeface="Alfios"/>
            </a:endParaRPr>
          </a:p>
          <a:p>
            <a:pPr marL="286385" marR="889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  <a:tab pos="1311275" algn="l"/>
                <a:tab pos="2500630" algn="l"/>
                <a:tab pos="3360420" algn="l"/>
                <a:tab pos="4128770" algn="l"/>
                <a:tab pos="5634990" algn="l"/>
                <a:tab pos="6323965" algn="l"/>
                <a:tab pos="6784340" algn="l"/>
              </a:tabLst>
            </a:pPr>
            <a:r>
              <a:rPr sz="2600" spc="-80" dirty="0">
                <a:latin typeface="Alfios"/>
                <a:cs typeface="Alfios"/>
              </a:rPr>
              <a:t>W</a:t>
            </a:r>
            <a:r>
              <a:rPr sz="2600" spc="-60" dirty="0">
                <a:latin typeface="Alfios"/>
                <a:cs typeface="Alfios"/>
              </a:rPr>
              <a:t>h</a:t>
            </a:r>
            <a:r>
              <a:rPr sz="2600" spc="-15" dirty="0">
                <a:latin typeface="Alfios"/>
                <a:cs typeface="Alfios"/>
              </a:rPr>
              <a:t>i</a:t>
            </a:r>
            <a:r>
              <a:rPr sz="2600" spc="35" dirty="0">
                <a:latin typeface="Alfios"/>
                <a:cs typeface="Alfios"/>
              </a:rPr>
              <a:t>c</a:t>
            </a:r>
            <a:r>
              <a:rPr sz="2600" spc="-150" dirty="0">
                <a:latin typeface="Alfios"/>
                <a:cs typeface="Alfios"/>
              </a:rPr>
              <a:t>h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10" dirty="0">
                <a:latin typeface="Alfios"/>
                <a:cs typeface="Alfios"/>
              </a:rPr>
              <a:t>e</a:t>
            </a:r>
            <a:r>
              <a:rPr sz="2600" spc="25" dirty="0">
                <a:latin typeface="Alfios"/>
                <a:cs typeface="Alfios"/>
              </a:rPr>
              <a:t>q</a:t>
            </a:r>
            <a:r>
              <a:rPr sz="2600" spc="-70" dirty="0">
                <a:latin typeface="Alfios"/>
                <a:cs typeface="Alfios"/>
              </a:rPr>
              <a:t>u</a:t>
            </a:r>
            <a:r>
              <a:rPr sz="2600" spc="-35" dirty="0">
                <a:latin typeface="Alfios"/>
                <a:cs typeface="Alfios"/>
              </a:rPr>
              <a:t>i</a:t>
            </a:r>
            <a:r>
              <a:rPr sz="2600" spc="-80" dirty="0">
                <a:latin typeface="Alfios"/>
                <a:cs typeface="Alfios"/>
              </a:rPr>
              <a:t>r</a:t>
            </a:r>
            <a:r>
              <a:rPr sz="2600" spc="30" dirty="0">
                <a:latin typeface="Alfios"/>
                <a:cs typeface="Alfios"/>
              </a:rPr>
              <a:t>es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75" dirty="0">
                <a:latin typeface="Alfios"/>
                <a:cs typeface="Alfios"/>
              </a:rPr>
              <a:t>m</a:t>
            </a:r>
            <a:r>
              <a:rPr sz="2600" spc="-35" dirty="0">
                <a:latin typeface="Alfios"/>
                <a:cs typeface="Alfios"/>
              </a:rPr>
              <a:t>o</a:t>
            </a:r>
            <a:r>
              <a:rPr sz="2600" spc="-70" dirty="0">
                <a:latin typeface="Alfios"/>
                <a:cs typeface="Alfios"/>
              </a:rPr>
              <a:t>r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30" dirty="0">
                <a:latin typeface="Alfios"/>
                <a:cs typeface="Alfios"/>
              </a:rPr>
              <a:t>i</a:t>
            </a:r>
            <a:r>
              <a:rPr sz="2600" spc="-70" dirty="0">
                <a:latin typeface="Alfios"/>
                <a:cs typeface="Alfios"/>
              </a:rPr>
              <a:t>m</a:t>
            </a:r>
            <a:r>
              <a:rPr sz="2600" spc="65" dirty="0">
                <a:latin typeface="Alfios"/>
                <a:cs typeface="Alfios"/>
              </a:rPr>
              <a:t>e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20" dirty="0">
                <a:latin typeface="Alfios"/>
                <a:cs typeface="Alfios"/>
              </a:rPr>
              <a:t>c</a:t>
            </a:r>
            <a:r>
              <a:rPr sz="2600" spc="-70" dirty="0">
                <a:latin typeface="Alfios"/>
                <a:cs typeface="Alfios"/>
              </a:rPr>
              <a:t>o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-25" dirty="0">
                <a:latin typeface="Alfios"/>
                <a:cs typeface="Alfios"/>
              </a:rPr>
              <a:t>s</a:t>
            </a:r>
            <a:r>
              <a:rPr sz="2600" spc="-45" dirty="0">
                <a:latin typeface="Alfios"/>
                <a:cs typeface="Alfios"/>
              </a:rPr>
              <a:t>u</a:t>
            </a:r>
            <a:r>
              <a:rPr sz="2600" spc="-85" dirty="0">
                <a:latin typeface="Alfios"/>
                <a:cs typeface="Alfios"/>
              </a:rPr>
              <a:t>m</a:t>
            </a:r>
            <a:r>
              <a:rPr sz="2600" dirty="0">
                <a:latin typeface="Alfios"/>
                <a:cs typeface="Alfios"/>
              </a:rPr>
              <a:t>i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10" dirty="0">
                <a:latin typeface="Alfios"/>
                <a:cs typeface="Alfios"/>
              </a:rPr>
              <a:t>g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10" dirty="0">
                <a:latin typeface="Alfios"/>
                <a:cs typeface="Alfios"/>
              </a:rPr>
              <a:t>t</a:t>
            </a:r>
            <a:r>
              <a:rPr sz="2600" spc="-55" dirty="0">
                <a:latin typeface="Alfios"/>
                <a:cs typeface="Alfios"/>
              </a:rPr>
              <a:t>a</a:t>
            </a:r>
            <a:r>
              <a:rPr sz="2600" spc="20" dirty="0">
                <a:latin typeface="Alfios"/>
                <a:cs typeface="Alfios"/>
              </a:rPr>
              <a:t>s</a:t>
            </a:r>
            <a:r>
              <a:rPr sz="2600" spc="-150" dirty="0">
                <a:latin typeface="Alfios"/>
                <a:cs typeface="Alfios"/>
              </a:rPr>
              <a:t>k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60" dirty="0">
                <a:latin typeface="Alfios"/>
                <a:cs typeface="Alfios"/>
              </a:rPr>
              <a:t>o</a:t>
            </a:r>
            <a:r>
              <a:rPr sz="2600" spc="-40" dirty="0">
                <a:latin typeface="Alfios"/>
                <a:cs typeface="Alfios"/>
              </a:rPr>
              <a:t>f</a:t>
            </a:r>
            <a:r>
              <a:rPr sz="2600" dirty="0">
                <a:latin typeface="Alfios"/>
                <a:cs typeface="Alfios"/>
              </a:rPr>
              <a:t>	</a:t>
            </a:r>
            <a:r>
              <a:rPr sz="2600" spc="-225" dirty="0">
                <a:latin typeface="Alfios"/>
                <a:cs typeface="Alfios"/>
              </a:rPr>
              <a:t>K</a:t>
            </a:r>
            <a:r>
              <a:rPr sz="2600" spc="85" dirty="0">
                <a:latin typeface="Alfios"/>
                <a:cs typeface="Alfios"/>
              </a:rPr>
              <a:t>e</a:t>
            </a:r>
            <a:r>
              <a:rPr sz="2600" spc="20" dirty="0">
                <a:latin typeface="Alfios"/>
                <a:cs typeface="Alfios"/>
              </a:rPr>
              <a:t>r</a:t>
            </a:r>
            <a:r>
              <a:rPr sz="2600" spc="-114" dirty="0">
                <a:latin typeface="Alfios"/>
                <a:cs typeface="Alfios"/>
              </a:rPr>
              <a:t>n</a:t>
            </a:r>
            <a:r>
              <a:rPr sz="2600" spc="20" dirty="0">
                <a:latin typeface="Alfios"/>
                <a:cs typeface="Alfios"/>
              </a:rPr>
              <a:t>el  </a:t>
            </a:r>
            <a:r>
              <a:rPr sz="2600" spc="-25" dirty="0">
                <a:latin typeface="Alfios"/>
                <a:cs typeface="Alfios"/>
              </a:rPr>
              <a:t>intervention.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8264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430" dirty="0">
                <a:solidFill>
                  <a:srgbClr val="696363"/>
                </a:solidFill>
                <a:latin typeface="Trebuchet MS"/>
                <a:cs typeface="Trebuchet MS"/>
              </a:rPr>
              <a:t>IPC:</a:t>
            </a:r>
            <a:r>
              <a:rPr sz="4000" spc="-9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31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83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65" dirty="0">
                <a:solidFill>
                  <a:srgbClr val="696363"/>
                </a:solidFill>
                <a:latin typeface="Trebuchet MS"/>
                <a:cs typeface="Trebuchet MS"/>
              </a:rPr>
              <a:t>Conditio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5442" y="744150"/>
            <a:ext cx="276225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475"/>
              </a:lnSpc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19600" y="990600"/>
            <a:ext cx="4031107" cy="2941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02378" y="4042917"/>
            <a:ext cx="4581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94864" marR="5080" indent="-2082800">
              <a:lnSpc>
                <a:spcPct val="100000"/>
              </a:lnSpc>
              <a:spcBef>
                <a:spcPts val="105"/>
              </a:spcBef>
            </a:pPr>
            <a:r>
              <a:rPr sz="1600" b="1" spc="-90" dirty="0">
                <a:latin typeface="Times New Roman"/>
                <a:cs typeface="Times New Roman"/>
              </a:rPr>
              <a:t>Two </a:t>
            </a:r>
            <a:r>
              <a:rPr sz="1600" b="1" spc="-5" dirty="0">
                <a:latin typeface="Times New Roman"/>
                <a:cs typeface="Times New Roman"/>
              </a:rPr>
              <a:t>processes </a:t>
            </a:r>
            <a:r>
              <a:rPr sz="1600" b="1" dirty="0">
                <a:latin typeface="Times New Roman"/>
                <a:cs typeface="Times New Roman"/>
              </a:rPr>
              <a:t>want </a:t>
            </a:r>
            <a:r>
              <a:rPr sz="1600" b="1" spc="40" dirty="0">
                <a:latin typeface="Times New Roman"/>
                <a:cs typeface="Times New Roman"/>
              </a:rPr>
              <a:t>to </a:t>
            </a:r>
            <a:r>
              <a:rPr sz="1600" b="1" spc="-10" dirty="0">
                <a:latin typeface="Times New Roman"/>
                <a:cs typeface="Times New Roman"/>
              </a:rPr>
              <a:t>access </a:t>
            </a:r>
            <a:r>
              <a:rPr sz="1600" b="1" spc="-20" dirty="0">
                <a:latin typeface="Times New Roman"/>
                <a:cs typeface="Times New Roman"/>
              </a:rPr>
              <a:t>shared </a:t>
            </a:r>
            <a:r>
              <a:rPr sz="1600" b="1" spc="-5" dirty="0">
                <a:latin typeface="Times New Roman"/>
                <a:cs typeface="Times New Roman"/>
              </a:rPr>
              <a:t>memory </a:t>
            </a:r>
            <a:r>
              <a:rPr sz="1600" b="1" spc="-35" dirty="0">
                <a:latin typeface="Times New Roman"/>
                <a:cs typeface="Times New Roman"/>
              </a:rPr>
              <a:t>at</a:t>
            </a:r>
            <a:r>
              <a:rPr sz="1600" b="1" spc="-185" dirty="0">
                <a:latin typeface="Times New Roman"/>
                <a:cs typeface="Times New Roman"/>
              </a:rPr>
              <a:t> </a:t>
            </a:r>
            <a:r>
              <a:rPr sz="1600" b="1" spc="-30" dirty="0">
                <a:latin typeface="Times New Roman"/>
                <a:cs typeface="Times New Roman"/>
              </a:rPr>
              <a:t>same  </a:t>
            </a:r>
            <a:r>
              <a:rPr sz="1600" b="1" spc="10" dirty="0">
                <a:latin typeface="Times New Roman"/>
                <a:cs typeface="Times New Roman"/>
              </a:rPr>
              <a:t>time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844" y="4813808"/>
            <a:ext cx="1701164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40" dirty="0">
                <a:latin typeface="Times New Roman"/>
                <a:cs typeface="Times New Roman"/>
              </a:rPr>
              <a:t>Race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5" dirty="0">
                <a:latin typeface="Times New Roman"/>
                <a:cs typeface="Times New Roman"/>
              </a:rPr>
              <a:t>Condition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000" y="5181600"/>
            <a:ext cx="8077200" cy="83121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0"/>
              </a:spcBef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situation </a:t>
            </a:r>
            <a:r>
              <a:rPr sz="2400" spc="-20" dirty="0">
                <a:latin typeface="Alfios"/>
                <a:cs typeface="Alfios"/>
              </a:rPr>
              <a:t>where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30" dirty="0">
                <a:latin typeface="Alfios"/>
                <a:cs typeface="Alfios"/>
              </a:rPr>
              <a:t>more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25" dirty="0">
                <a:latin typeface="Alfios"/>
                <a:cs typeface="Alfios"/>
              </a:rPr>
              <a:t>reading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25" dirty="0">
                <a:latin typeface="Alfios"/>
                <a:cs typeface="Alfios"/>
              </a:rPr>
              <a:t>writing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some</a:t>
            </a:r>
            <a:endParaRPr sz="2400">
              <a:latin typeface="Alfios"/>
              <a:cs typeface="Alfios"/>
            </a:endParaRPr>
          </a:p>
          <a:p>
            <a:pPr marL="91440">
              <a:lnSpc>
                <a:spcPct val="100000"/>
              </a:lnSpc>
            </a:pPr>
            <a:r>
              <a:rPr sz="2400" spc="-30" dirty="0">
                <a:latin typeface="Alfios"/>
                <a:cs typeface="Alfios"/>
              </a:rPr>
              <a:t>shared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data,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but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not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proper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sequence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called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race</a:t>
            </a:r>
            <a:r>
              <a:rPr sz="2400" spc="-60" dirty="0">
                <a:latin typeface="Alfios"/>
                <a:cs typeface="Alfios"/>
              </a:rPr>
              <a:t> Condition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991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Condition: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633334" cy="4462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8415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situation </a:t>
            </a:r>
            <a:r>
              <a:rPr sz="2400" spc="-25" dirty="0">
                <a:latin typeface="Alfios"/>
                <a:cs typeface="Alfios"/>
              </a:rPr>
              <a:t>where </a:t>
            </a:r>
            <a:r>
              <a:rPr sz="2400" spc="-20" dirty="0">
                <a:latin typeface="Alfios"/>
                <a:cs typeface="Alfios"/>
              </a:rPr>
              <a:t>2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30" dirty="0">
                <a:latin typeface="Alfios"/>
                <a:cs typeface="Alfios"/>
              </a:rPr>
              <a:t>more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30" dirty="0">
                <a:latin typeface="Alfios"/>
                <a:cs typeface="Alfios"/>
              </a:rPr>
              <a:t>reading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75" dirty="0">
                <a:latin typeface="Alfios"/>
                <a:cs typeface="Alfios"/>
              </a:rPr>
              <a:t>writing  </a:t>
            </a:r>
            <a:r>
              <a:rPr sz="2400" spc="-10" dirty="0">
                <a:latin typeface="Alfios"/>
                <a:cs typeface="Alfios"/>
              </a:rPr>
              <a:t>some </a:t>
            </a:r>
            <a:r>
              <a:rPr sz="2400" spc="-35" dirty="0">
                <a:latin typeface="Alfios"/>
                <a:cs typeface="Alfios"/>
              </a:rPr>
              <a:t>shared </a:t>
            </a:r>
            <a:r>
              <a:rPr sz="2400" spc="-5" dirty="0">
                <a:latin typeface="Alfios"/>
                <a:cs typeface="Alfios"/>
              </a:rPr>
              <a:t>data, </a:t>
            </a:r>
            <a:r>
              <a:rPr sz="2400" spc="-50" dirty="0">
                <a:latin typeface="Alfios"/>
                <a:cs typeface="Alfios"/>
              </a:rPr>
              <a:t>but </a:t>
            </a:r>
            <a:r>
              <a:rPr sz="2400" spc="-55" dirty="0">
                <a:latin typeface="Alfios"/>
                <a:cs typeface="Alfios"/>
              </a:rPr>
              <a:t>not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proper </a:t>
            </a:r>
            <a:r>
              <a:rPr sz="2400" spc="5" dirty="0">
                <a:latin typeface="Alfios"/>
                <a:cs typeface="Alfios"/>
              </a:rPr>
              <a:t>sequence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" dirty="0">
                <a:latin typeface="Alfios"/>
                <a:cs typeface="Alfios"/>
              </a:rPr>
              <a:t>called </a:t>
            </a:r>
            <a:r>
              <a:rPr sz="2400" b="1" spc="-25" dirty="0">
                <a:latin typeface="Times New Roman"/>
                <a:cs typeface="Times New Roman"/>
              </a:rPr>
              <a:t>race  </a:t>
            </a:r>
            <a:r>
              <a:rPr sz="2400" b="1" spc="5" dirty="0">
                <a:latin typeface="Times New Roman"/>
                <a:cs typeface="Times New Roman"/>
              </a:rPr>
              <a:t>Condition.</a:t>
            </a:r>
            <a:endParaRPr sz="2400">
              <a:latin typeface="Times New Roman"/>
              <a:cs typeface="Times New Roman"/>
            </a:endParaRPr>
          </a:p>
          <a:p>
            <a:pPr marL="286385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50" dirty="0">
                <a:latin typeface="Alfios"/>
                <a:cs typeface="Alfios"/>
              </a:rPr>
              <a:t>final </a:t>
            </a:r>
            <a:r>
              <a:rPr sz="2400" spc="-15" dirty="0">
                <a:latin typeface="Alfios"/>
                <a:cs typeface="Alfios"/>
              </a:rPr>
              <a:t>results </a:t>
            </a:r>
            <a:r>
              <a:rPr sz="2400" spc="-10" dirty="0">
                <a:latin typeface="Alfios"/>
                <a:cs typeface="Alfios"/>
              </a:rPr>
              <a:t>depends </a:t>
            </a:r>
            <a:r>
              <a:rPr sz="2400" spc="-70" dirty="0">
                <a:latin typeface="Alfios"/>
                <a:cs typeface="Alfios"/>
              </a:rPr>
              <a:t>on who </a:t>
            </a:r>
            <a:r>
              <a:rPr sz="2400" spc="-30" dirty="0">
                <a:latin typeface="Alfios"/>
                <a:cs typeface="Alfios"/>
              </a:rPr>
              <a:t>runs </a:t>
            </a:r>
            <a:r>
              <a:rPr sz="2400" spc="-25" dirty="0">
                <a:latin typeface="Alfios"/>
                <a:cs typeface="Alfios"/>
              </a:rPr>
              <a:t>precisely(accurately)</a:t>
            </a:r>
            <a:r>
              <a:rPr sz="2400" spc="515" dirty="0">
                <a:latin typeface="Alfios"/>
                <a:cs typeface="Alfios"/>
              </a:rPr>
              <a:t> </a:t>
            </a:r>
            <a:r>
              <a:rPr sz="2400" spc="-80" dirty="0">
                <a:latin typeface="Alfios"/>
                <a:cs typeface="Alfios"/>
              </a:rPr>
              <a:t>when</a:t>
            </a:r>
            <a:r>
              <a:rPr sz="2400" b="1" spc="-80" dirty="0"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D24716"/>
              </a:buClr>
              <a:buFont typeface="Arial"/>
              <a:buChar char=""/>
            </a:pPr>
            <a:endParaRPr sz="29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3100" b="1" u="heavy" spc="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example, </a:t>
            </a:r>
            <a:r>
              <a:rPr sz="3100" b="1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 </a:t>
            </a:r>
            <a:r>
              <a:rPr sz="3100" b="1" u="heavy" spc="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print</a:t>
            </a:r>
            <a:r>
              <a:rPr sz="3100" b="1" u="heavy" spc="-22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1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spooler.</a:t>
            </a:r>
            <a:endParaRPr sz="3100">
              <a:latin typeface="Times New Roman"/>
              <a:cs typeface="Times New Roman"/>
            </a:endParaRPr>
          </a:p>
          <a:p>
            <a:pPr marL="286385" indent="-274320" algn="just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100" dirty="0">
                <a:latin typeface="Alfios"/>
                <a:cs typeface="Alfios"/>
              </a:rPr>
              <a:t>any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wants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40" dirty="0">
                <a:latin typeface="Alfios"/>
                <a:cs typeface="Alfios"/>
              </a:rPr>
              <a:t>print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5" dirty="0">
                <a:latin typeface="Alfios"/>
                <a:cs typeface="Alfios"/>
              </a:rPr>
              <a:t>file,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dirty="0">
                <a:latin typeface="Alfios"/>
                <a:cs typeface="Alfios"/>
              </a:rPr>
              <a:t>enters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file </a:t>
            </a:r>
            <a:r>
              <a:rPr sz="2400" spc="-30" dirty="0">
                <a:latin typeface="Alfios"/>
                <a:cs typeface="Alfios"/>
              </a:rPr>
              <a:t>name </a:t>
            </a:r>
            <a:r>
              <a:rPr sz="2400" spc="-80" dirty="0">
                <a:latin typeface="Alfios"/>
                <a:cs typeface="Alfios"/>
              </a:rPr>
              <a:t>in</a:t>
            </a:r>
            <a:r>
              <a:rPr sz="2400" spc="405" dirty="0">
                <a:latin typeface="Alfios"/>
                <a:cs typeface="Alfios"/>
              </a:rPr>
              <a:t> </a:t>
            </a:r>
            <a:r>
              <a:rPr sz="2400" spc="-150" dirty="0">
                <a:latin typeface="Alfios"/>
                <a:cs typeface="Alfios"/>
              </a:rPr>
              <a:t>a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</a:pPr>
            <a:r>
              <a:rPr sz="2400" spc="-10" dirty="0">
                <a:latin typeface="Alfios"/>
                <a:cs typeface="Alfios"/>
              </a:rPr>
              <a:t>special </a:t>
            </a:r>
            <a:r>
              <a:rPr sz="2400" b="1" spc="20" dirty="0">
                <a:latin typeface="Times New Roman"/>
                <a:cs typeface="Times New Roman"/>
              </a:rPr>
              <a:t>spooler</a:t>
            </a:r>
            <a:r>
              <a:rPr sz="2400" b="1" spc="-13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directory.</a:t>
            </a:r>
            <a:endParaRPr sz="2400">
              <a:latin typeface="Times New Roman"/>
              <a:cs typeface="Times New Roman"/>
            </a:endParaRPr>
          </a:p>
          <a:p>
            <a:pPr marL="286385" marR="2222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75" dirty="0">
                <a:latin typeface="Alfios"/>
                <a:cs typeface="Alfios"/>
              </a:rPr>
              <a:t>Another </a:t>
            </a:r>
            <a:r>
              <a:rPr sz="2400" dirty="0">
                <a:latin typeface="Alfios"/>
                <a:cs typeface="Alfios"/>
              </a:rPr>
              <a:t>process,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b="1" dirty="0">
                <a:latin typeface="Times New Roman"/>
                <a:cs typeface="Times New Roman"/>
              </a:rPr>
              <a:t>printer </a:t>
            </a:r>
            <a:r>
              <a:rPr sz="2400" b="1" spc="5" dirty="0">
                <a:latin typeface="Times New Roman"/>
                <a:cs typeface="Times New Roman"/>
              </a:rPr>
              <a:t>daemon, </a:t>
            </a:r>
            <a:r>
              <a:rPr sz="2400" b="1" spc="15" dirty="0">
                <a:latin typeface="Times New Roman"/>
                <a:cs typeface="Times New Roman"/>
              </a:rPr>
              <a:t>periodically </a:t>
            </a:r>
            <a:r>
              <a:rPr sz="2400" b="1" spc="-35" dirty="0">
                <a:latin typeface="Times New Roman"/>
                <a:cs typeface="Times New Roman"/>
              </a:rPr>
              <a:t>checks  </a:t>
            </a:r>
            <a:r>
              <a:rPr sz="2400" b="1" spc="55" dirty="0">
                <a:latin typeface="Times New Roman"/>
                <a:cs typeface="Times New Roman"/>
              </a:rPr>
              <a:t>to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20" dirty="0">
                <a:latin typeface="Times New Roman"/>
                <a:cs typeface="Times New Roman"/>
              </a:rPr>
              <a:t>see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if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lfios"/>
                <a:cs typeface="Alfios"/>
              </a:rPr>
              <a:t>there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are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-110" dirty="0">
                <a:latin typeface="Alfios"/>
                <a:cs typeface="Alfios"/>
              </a:rPr>
              <a:t>any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files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to</a:t>
            </a:r>
            <a:r>
              <a:rPr sz="2400" spc="-4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3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printed,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15" dirty="0">
                <a:latin typeface="Alfios"/>
                <a:cs typeface="Alfios"/>
              </a:rPr>
              <a:t>there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are,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prints  </a:t>
            </a:r>
            <a:r>
              <a:rPr sz="2400" spc="-35" dirty="0">
                <a:latin typeface="Alfios"/>
                <a:cs typeface="Alfios"/>
              </a:rPr>
              <a:t>them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removes their </a:t>
            </a:r>
            <a:r>
              <a:rPr sz="2400" spc="-20" dirty="0">
                <a:latin typeface="Alfios"/>
                <a:cs typeface="Alfios"/>
              </a:rPr>
              <a:t>names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31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directory.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991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Condition: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141209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30" dirty="0">
                <a:latin typeface="Alfios"/>
                <a:cs typeface="Alfios"/>
              </a:rPr>
              <a:t>Imagine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40" dirty="0">
                <a:latin typeface="Alfios"/>
                <a:cs typeface="Alfios"/>
              </a:rPr>
              <a:t>our </a:t>
            </a:r>
            <a:r>
              <a:rPr sz="2400" spc="-20" dirty="0">
                <a:latin typeface="Alfios"/>
                <a:cs typeface="Alfios"/>
              </a:rPr>
              <a:t>spooler </a:t>
            </a:r>
            <a:r>
              <a:rPr sz="2400" spc="-30" dirty="0">
                <a:latin typeface="Alfios"/>
                <a:cs typeface="Alfios"/>
              </a:rPr>
              <a:t>directory </a:t>
            </a:r>
            <a:r>
              <a:rPr sz="2400" spc="-55" dirty="0">
                <a:latin typeface="Alfios"/>
                <a:cs typeface="Alfios"/>
              </a:rPr>
              <a:t>has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5" dirty="0">
                <a:latin typeface="Alfios"/>
                <a:cs typeface="Alfios"/>
              </a:rPr>
              <a:t>large </a:t>
            </a:r>
            <a:r>
              <a:rPr sz="2400" spc="-40" dirty="0">
                <a:latin typeface="Alfios"/>
                <a:cs typeface="Alfios"/>
              </a:rPr>
              <a:t>number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60" dirty="0">
                <a:latin typeface="Alfios"/>
                <a:cs typeface="Alfios"/>
              </a:rPr>
              <a:t>slots,  </a:t>
            </a:r>
            <a:r>
              <a:rPr sz="2400" spc="-25" dirty="0">
                <a:latin typeface="Alfios"/>
                <a:cs typeface="Alfios"/>
              </a:rPr>
              <a:t>numbered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0,</a:t>
            </a:r>
            <a:r>
              <a:rPr sz="2400" spc="-14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1,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2,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...,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each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one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capable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holding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file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name.  </a:t>
            </a:r>
            <a:r>
              <a:rPr sz="2400" spc="-90" dirty="0">
                <a:latin typeface="Alfios"/>
                <a:cs typeface="Alfios"/>
              </a:rPr>
              <a:t>Also </a:t>
            </a:r>
            <a:r>
              <a:rPr sz="2400" spc="-20" dirty="0">
                <a:latin typeface="Alfios"/>
                <a:cs typeface="Alfios"/>
              </a:rPr>
              <a:t>imagine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15" dirty="0">
                <a:latin typeface="Alfios"/>
                <a:cs typeface="Alfios"/>
              </a:rPr>
              <a:t>there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30" dirty="0">
                <a:latin typeface="Alfios"/>
                <a:cs typeface="Alfios"/>
              </a:rPr>
              <a:t>shared</a:t>
            </a:r>
            <a:r>
              <a:rPr sz="2400" spc="-24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variables,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20" dirty="0">
                <a:latin typeface="Times New Roman"/>
                <a:cs typeface="Times New Roman"/>
              </a:rPr>
              <a:t>out:</a:t>
            </a:r>
            <a:r>
              <a:rPr sz="2400" b="1" spc="-15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which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points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to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the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next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file</a:t>
            </a:r>
            <a:r>
              <a:rPr sz="2400" b="1" spc="-55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to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be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printed</a:t>
            </a:r>
            <a:endParaRPr sz="24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b="1" spc="-50" dirty="0">
                <a:latin typeface="Times New Roman"/>
                <a:cs typeface="Times New Roman"/>
              </a:rPr>
              <a:t>in:</a:t>
            </a:r>
            <a:r>
              <a:rPr sz="2400" b="1" spc="-15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which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points</a:t>
            </a:r>
            <a:r>
              <a:rPr sz="2400" b="1" spc="-40" dirty="0">
                <a:latin typeface="Times New Roman"/>
                <a:cs typeface="Times New Roman"/>
              </a:rPr>
              <a:t> </a:t>
            </a:r>
            <a:r>
              <a:rPr sz="2400" b="1" spc="55" dirty="0">
                <a:latin typeface="Times New Roman"/>
                <a:cs typeface="Times New Roman"/>
              </a:rPr>
              <a:t>to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the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spc="50" dirty="0">
                <a:latin typeface="Times New Roman"/>
                <a:cs typeface="Times New Roman"/>
              </a:rPr>
              <a:t>next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10" dirty="0">
                <a:latin typeface="Times New Roman"/>
                <a:cs typeface="Times New Roman"/>
              </a:rPr>
              <a:t>free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20" dirty="0">
                <a:latin typeface="Times New Roman"/>
                <a:cs typeface="Times New Roman"/>
              </a:rPr>
              <a:t>slot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in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25" dirty="0">
                <a:latin typeface="Times New Roman"/>
                <a:cs typeface="Times New Roman"/>
              </a:rPr>
              <a:t>the</a:t>
            </a:r>
            <a:r>
              <a:rPr sz="2400" b="1" spc="-50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directory.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8319" y="3532047"/>
            <a:ext cx="4715129" cy="29425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991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Condition: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8783"/>
            <a:ext cx="7514590" cy="2739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96850" indent="-274320" algn="just">
              <a:lnSpc>
                <a:spcPct val="100000"/>
              </a:lnSpc>
              <a:spcBef>
                <a:spcPts val="1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40" dirty="0">
                <a:latin typeface="Alfios"/>
                <a:cs typeface="Alfios"/>
              </a:rPr>
              <a:t>At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certain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instant,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slots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3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are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empty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(the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files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70" dirty="0">
                <a:latin typeface="Alfios"/>
                <a:cs typeface="Alfios"/>
              </a:rPr>
              <a:t>have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85" dirty="0">
                <a:latin typeface="Alfios"/>
                <a:cs typeface="Alfios"/>
              </a:rPr>
              <a:t>already  </a:t>
            </a:r>
            <a:r>
              <a:rPr sz="2400" spc="-5" dirty="0">
                <a:latin typeface="Alfios"/>
                <a:cs typeface="Alfios"/>
              </a:rPr>
              <a:t>been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printed)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slots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4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6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are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full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(with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names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10" dirty="0">
                <a:latin typeface="Alfios"/>
                <a:cs typeface="Alfios"/>
              </a:rPr>
              <a:t>files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 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printed).</a:t>
            </a:r>
            <a:endParaRPr sz="2400">
              <a:latin typeface="Alfios"/>
              <a:cs typeface="Alfios"/>
            </a:endParaRPr>
          </a:p>
          <a:p>
            <a:pPr marL="286385" marR="17399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55" dirty="0">
                <a:latin typeface="Alfios"/>
                <a:cs typeface="Alfios"/>
              </a:rPr>
              <a:t>More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10" dirty="0">
                <a:latin typeface="Alfios"/>
                <a:cs typeface="Alfios"/>
              </a:rPr>
              <a:t>less </a:t>
            </a:r>
            <a:r>
              <a:rPr sz="2400" spc="-45" dirty="0">
                <a:latin typeface="Alfios"/>
                <a:cs typeface="Alfios"/>
              </a:rPr>
              <a:t>simultaneously,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254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130" dirty="0">
                <a:latin typeface="Alfios"/>
                <a:cs typeface="Alfios"/>
              </a:rPr>
              <a:t>B </a:t>
            </a:r>
            <a:r>
              <a:rPr sz="2400" spc="10" dirty="0">
                <a:latin typeface="Alfios"/>
                <a:cs typeface="Alfios"/>
              </a:rPr>
              <a:t>decide </a:t>
            </a:r>
            <a:r>
              <a:rPr sz="2400" spc="-70" dirty="0">
                <a:latin typeface="Alfios"/>
                <a:cs typeface="Alfios"/>
              </a:rPr>
              <a:t>they </a:t>
            </a:r>
            <a:r>
              <a:rPr sz="2400" spc="-130" dirty="0">
                <a:latin typeface="Alfios"/>
                <a:cs typeface="Alfios"/>
              </a:rPr>
              <a:t>want 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5" dirty="0">
                <a:latin typeface="Alfios"/>
                <a:cs typeface="Alfios"/>
              </a:rPr>
              <a:t>queue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file </a:t>
            </a:r>
            <a:r>
              <a:rPr sz="2400" spc="-45" dirty="0">
                <a:latin typeface="Alfios"/>
                <a:cs typeface="Alfios"/>
              </a:rPr>
              <a:t>for </a:t>
            </a:r>
            <a:r>
              <a:rPr sz="2400" spc="-40" dirty="0">
                <a:latin typeface="Alfios"/>
                <a:cs typeface="Alfios"/>
              </a:rPr>
              <a:t>printing </a:t>
            </a:r>
            <a:r>
              <a:rPr sz="2400" spc="-15" dirty="0">
                <a:latin typeface="Alfios"/>
                <a:cs typeface="Alfios"/>
              </a:rPr>
              <a:t>as </a:t>
            </a:r>
            <a:r>
              <a:rPr sz="2400" spc="-75" dirty="0">
                <a:latin typeface="Alfios"/>
                <a:cs typeface="Alfios"/>
              </a:rPr>
              <a:t>shown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39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fig.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229" dirty="0">
                <a:latin typeface="Alfios"/>
                <a:cs typeface="Alfios"/>
              </a:rPr>
              <a:t> </a:t>
            </a:r>
            <a:r>
              <a:rPr sz="2400" spc="-254" dirty="0">
                <a:latin typeface="Alfios"/>
                <a:cs typeface="Alfios"/>
              </a:rPr>
              <a:t>A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reads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and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stores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value,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7,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local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variable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called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</a:pPr>
            <a:r>
              <a:rPr sz="2400" b="1" spc="15" dirty="0">
                <a:latin typeface="Times New Roman"/>
                <a:cs typeface="Times New Roman"/>
              </a:rPr>
              <a:t>next_free_slot.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600" y="4051934"/>
            <a:ext cx="4716653" cy="2425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64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3991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Condition: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6825" cy="208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825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35" dirty="0">
                <a:latin typeface="Alfios"/>
                <a:cs typeface="Alfios"/>
              </a:rPr>
              <a:t>Just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5" dirty="0">
                <a:latin typeface="Alfios"/>
                <a:cs typeface="Alfios"/>
              </a:rPr>
              <a:t>clock </a:t>
            </a:r>
            <a:r>
              <a:rPr sz="2600" spc="-20" dirty="0">
                <a:latin typeface="Alfios"/>
                <a:cs typeface="Alfios"/>
              </a:rPr>
              <a:t>interrupt occurs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80" dirty="0">
                <a:latin typeface="Alfios"/>
                <a:cs typeface="Alfios"/>
              </a:rPr>
              <a:t>CPU </a:t>
            </a:r>
            <a:r>
              <a:rPr sz="2600" spc="15" dirty="0">
                <a:latin typeface="Alfios"/>
                <a:cs typeface="Alfios"/>
              </a:rPr>
              <a:t>decides </a:t>
            </a:r>
            <a:r>
              <a:rPr sz="2600" spc="-150" dirty="0">
                <a:latin typeface="Alfios"/>
                <a:cs typeface="Alfios"/>
              </a:rPr>
              <a:t>that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50" dirty="0">
                <a:latin typeface="Alfios"/>
                <a:cs typeface="Alfios"/>
              </a:rPr>
              <a:t>run long </a:t>
            </a:r>
            <a:r>
              <a:rPr sz="2600" spc="-35" dirty="0">
                <a:latin typeface="Alfios"/>
                <a:cs typeface="Alfios"/>
              </a:rPr>
              <a:t>enough, </a:t>
            </a:r>
            <a:r>
              <a:rPr sz="2600" spc="-30" dirty="0">
                <a:latin typeface="Alfios"/>
                <a:cs typeface="Alfios"/>
              </a:rPr>
              <a:t>so it </a:t>
            </a:r>
            <a:r>
              <a:rPr sz="2600" spc="-20" dirty="0">
                <a:latin typeface="Alfios"/>
                <a:cs typeface="Alfios"/>
              </a:rPr>
              <a:t>switches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0" dirty="0">
                <a:latin typeface="Alfios"/>
                <a:cs typeface="Alfios"/>
              </a:rPr>
              <a:t>process</a:t>
            </a:r>
            <a:r>
              <a:rPr sz="2600" spc="-185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B.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Alfios"/>
                <a:cs typeface="Alfios"/>
              </a:rPr>
              <a:t>Process </a:t>
            </a:r>
            <a:r>
              <a:rPr sz="2600" spc="-145" dirty="0">
                <a:latin typeface="Alfios"/>
                <a:cs typeface="Alfios"/>
              </a:rPr>
              <a:t>B </a:t>
            </a:r>
            <a:r>
              <a:rPr sz="2600" spc="-35" dirty="0">
                <a:latin typeface="Alfios"/>
                <a:cs typeface="Alfios"/>
              </a:rPr>
              <a:t>also </a:t>
            </a:r>
            <a:r>
              <a:rPr sz="2600" spc="-10" dirty="0">
                <a:latin typeface="Alfios"/>
                <a:cs typeface="Alfios"/>
              </a:rPr>
              <a:t>reads </a:t>
            </a:r>
            <a:r>
              <a:rPr sz="2600" spc="-15" dirty="0">
                <a:latin typeface="Alfios"/>
                <a:cs typeface="Alfios"/>
              </a:rPr>
              <a:t>in,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also </a:t>
            </a:r>
            <a:r>
              <a:rPr sz="2600" spc="15" dirty="0">
                <a:latin typeface="Alfios"/>
                <a:cs typeface="Alfios"/>
              </a:rPr>
              <a:t>gets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30" dirty="0">
                <a:latin typeface="Alfios"/>
                <a:cs typeface="Alfios"/>
              </a:rPr>
              <a:t>7, </a:t>
            </a:r>
            <a:r>
              <a:rPr sz="2600" spc="-30" dirty="0">
                <a:latin typeface="Alfios"/>
                <a:cs typeface="Alfios"/>
              </a:rPr>
              <a:t>so it </a:t>
            </a:r>
            <a:r>
              <a:rPr sz="2600" spc="-15" dirty="0">
                <a:latin typeface="Alfios"/>
                <a:cs typeface="Alfios"/>
              </a:rPr>
              <a:t>stores </a:t>
            </a:r>
            <a:r>
              <a:rPr sz="2600" spc="-155" dirty="0">
                <a:latin typeface="Alfios"/>
                <a:cs typeface="Alfios"/>
              </a:rPr>
              <a:t>the  </a:t>
            </a:r>
            <a:r>
              <a:rPr sz="2600" spc="-40" dirty="0">
                <a:latin typeface="Alfios"/>
                <a:cs typeface="Alfios"/>
              </a:rPr>
              <a:t>name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15" dirty="0">
                <a:latin typeface="Alfios"/>
                <a:cs typeface="Alfios"/>
              </a:rPr>
              <a:t>file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25" dirty="0">
                <a:latin typeface="Alfios"/>
                <a:cs typeface="Alfios"/>
              </a:rPr>
              <a:t>slot 7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updates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30" dirty="0">
                <a:latin typeface="Alfios"/>
                <a:cs typeface="Alfios"/>
              </a:rPr>
              <a:t>8. </a:t>
            </a:r>
            <a:r>
              <a:rPr sz="2600" spc="-95" dirty="0">
                <a:latin typeface="Alfios"/>
                <a:cs typeface="Alfios"/>
              </a:rPr>
              <a:t>Then </a:t>
            </a:r>
            <a:r>
              <a:rPr sz="2600" spc="-30" dirty="0">
                <a:latin typeface="Alfios"/>
                <a:cs typeface="Alfios"/>
              </a:rPr>
              <a:t>it  </a:t>
            </a:r>
            <a:r>
              <a:rPr sz="2600" dirty="0">
                <a:latin typeface="Alfios"/>
                <a:cs typeface="Alfios"/>
              </a:rPr>
              <a:t>goes </a:t>
            </a:r>
            <a:r>
              <a:rPr sz="2600" spc="-60" dirty="0">
                <a:latin typeface="Alfios"/>
                <a:cs typeface="Alfios"/>
              </a:rPr>
              <a:t>off and </a:t>
            </a:r>
            <a:r>
              <a:rPr sz="2600" spc="-10" dirty="0">
                <a:latin typeface="Alfios"/>
                <a:cs typeface="Alfios"/>
              </a:rPr>
              <a:t>does </a:t>
            </a:r>
            <a:r>
              <a:rPr sz="2600" spc="-40" dirty="0">
                <a:latin typeface="Alfios"/>
                <a:cs typeface="Alfios"/>
              </a:rPr>
              <a:t>other</a:t>
            </a:r>
            <a:r>
              <a:rPr sz="2600" spc="-80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things.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8200" y="3429000"/>
            <a:ext cx="4191000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65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327279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29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25" dirty="0">
                <a:solidFill>
                  <a:srgbClr val="696363"/>
                </a:solidFill>
                <a:latin typeface="Trebuchet MS"/>
                <a:cs typeface="Trebuchet MS"/>
              </a:rPr>
              <a:t>Condition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47926"/>
            <a:ext cx="7402830" cy="2006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31115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5000"/>
              <a:buFont typeface="Arial"/>
              <a:buChar char=""/>
              <a:tabLst>
                <a:tab pos="287020" algn="l"/>
              </a:tabLst>
            </a:pPr>
            <a:r>
              <a:rPr sz="2000" spc="-65" dirty="0">
                <a:latin typeface="Alfios"/>
                <a:cs typeface="Alfios"/>
              </a:rPr>
              <a:t>Eventually, </a:t>
            </a:r>
            <a:r>
              <a:rPr sz="2000" spc="-10" dirty="0">
                <a:latin typeface="Alfios"/>
                <a:cs typeface="Alfios"/>
              </a:rPr>
              <a:t>process</a:t>
            </a:r>
            <a:r>
              <a:rPr sz="2000" spc="-400" dirty="0">
                <a:latin typeface="Alfios"/>
                <a:cs typeface="Alfios"/>
              </a:rPr>
              <a:t> </a:t>
            </a:r>
            <a:r>
              <a:rPr sz="2000" spc="-220" dirty="0">
                <a:latin typeface="Alfios"/>
                <a:cs typeface="Alfios"/>
              </a:rPr>
              <a:t>A </a:t>
            </a:r>
            <a:r>
              <a:rPr sz="2000" spc="-25" dirty="0">
                <a:latin typeface="Alfios"/>
                <a:cs typeface="Alfios"/>
              </a:rPr>
              <a:t>runs </a:t>
            </a:r>
            <a:r>
              <a:rPr sz="2000" spc="-20" dirty="0">
                <a:latin typeface="Alfios"/>
                <a:cs typeface="Alfios"/>
              </a:rPr>
              <a:t>again, starting </a:t>
            </a:r>
            <a:r>
              <a:rPr sz="2000" spc="-45" dirty="0">
                <a:latin typeface="Alfios"/>
                <a:cs typeface="Alfios"/>
              </a:rPr>
              <a:t>from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5" dirty="0">
                <a:latin typeface="Alfios"/>
                <a:cs typeface="Alfios"/>
              </a:rPr>
              <a:t>place </a:t>
            </a:r>
            <a:r>
              <a:rPr sz="2000" spc="-25" dirty="0">
                <a:latin typeface="Alfios"/>
                <a:cs typeface="Alfios"/>
              </a:rPr>
              <a:t>it </a:t>
            </a:r>
            <a:r>
              <a:rPr sz="2000" spc="-5" dirty="0">
                <a:latin typeface="Alfios"/>
                <a:cs typeface="Alfios"/>
              </a:rPr>
              <a:t>left </a:t>
            </a:r>
            <a:r>
              <a:rPr sz="2000" spc="-45" dirty="0">
                <a:latin typeface="Alfios"/>
                <a:cs typeface="Alfios"/>
              </a:rPr>
              <a:t>off </a:t>
            </a:r>
            <a:r>
              <a:rPr sz="2000" spc="-20" dirty="0">
                <a:latin typeface="Alfios"/>
                <a:cs typeface="Alfios"/>
              </a:rPr>
              <a:t>last </a:t>
            </a:r>
            <a:r>
              <a:rPr sz="2000" spc="-5" dirty="0">
                <a:latin typeface="Alfios"/>
                <a:cs typeface="Alfios"/>
              </a:rPr>
              <a:t>time. </a:t>
            </a:r>
            <a:r>
              <a:rPr sz="2000" spc="-55" dirty="0">
                <a:latin typeface="Alfios"/>
                <a:cs typeface="Alfios"/>
              </a:rPr>
              <a:t>It  </a:t>
            </a:r>
            <a:r>
              <a:rPr sz="2000" spc="-50" dirty="0">
                <a:latin typeface="Alfios"/>
                <a:cs typeface="Alfios"/>
              </a:rPr>
              <a:t>looks </a:t>
            </a:r>
            <a:r>
              <a:rPr sz="2000" spc="-40" dirty="0">
                <a:latin typeface="Alfios"/>
                <a:cs typeface="Alfios"/>
              </a:rPr>
              <a:t>at </a:t>
            </a:r>
            <a:r>
              <a:rPr sz="2000" b="1" spc="15" dirty="0">
                <a:latin typeface="Times New Roman"/>
                <a:cs typeface="Times New Roman"/>
              </a:rPr>
              <a:t>next_free_slot, </a:t>
            </a:r>
            <a:r>
              <a:rPr sz="2000" b="1" spc="-5" dirty="0">
                <a:latin typeface="Times New Roman"/>
                <a:cs typeface="Times New Roman"/>
              </a:rPr>
              <a:t>finds </a:t>
            </a:r>
            <a:r>
              <a:rPr sz="2000" b="1" spc="-90" dirty="0">
                <a:latin typeface="Times New Roman"/>
                <a:cs typeface="Times New Roman"/>
              </a:rPr>
              <a:t>a 7 </a:t>
            </a:r>
            <a:r>
              <a:rPr sz="2000" b="1" spc="10" dirty="0">
                <a:latin typeface="Times New Roman"/>
                <a:cs typeface="Times New Roman"/>
              </a:rPr>
              <a:t>there,</a:t>
            </a:r>
            <a:r>
              <a:rPr sz="2000" b="1" spc="-37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and </a:t>
            </a:r>
            <a:r>
              <a:rPr sz="2000" b="1" spc="10" dirty="0">
                <a:latin typeface="Times New Roman"/>
                <a:cs typeface="Times New Roman"/>
              </a:rPr>
              <a:t>writes </a:t>
            </a:r>
            <a:r>
              <a:rPr sz="2000" b="1" spc="-5" dirty="0">
                <a:latin typeface="Times New Roman"/>
                <a:cs typeface="Times New Roman"/>
              </a:rPr>
              <a:t>its </a:t>
            </a:r>
            <a:r>
              <a:rPr sz="2000" b="1" spc="10" dirty="0">
                <a:latin typeface="Times New Roman"/>
                <a:cs typeface="Times New Roman"/>
              </a:rPr>
              <a:t>file </a:t>
            </a:r>
            <a:r>
              <a:rPr sz="2000" spc="-30" dirty="0">
                <a:latin typeface="Alfios"/>
                <a:cs typeface="Alfios"/>
              </a:rPr>
              <a:t>name </a:t>
            </a:r>
            <a:r>
              <a:rPr sz="2000" spc="-60" dirty="0">
                <a:latin typeface="Alfios"/>
                <a:cs typeface="Alfios"/>
              </a:rPr>
              <a:t>in </a:t>
            </a:r>
            <a:r>
              <a:rPr sz="2000" spc="-20" dirty="0">
                <a:latin typeface="Alfios"/>
                <a:cs typeface="Alfios"/>
              </a:rPr>
              <a:t>slot  </a:t>
            </a:r>
            <a:r>
              <a:rPr sz="2000" spc="30" dirty="0">
                <a:latin typeface="Alfios"/>
                <a:cs typeface="Alfios"/>
              </a:rPr>
              <a:t>7, </a:t>
            </a:r>
            <a:r>
              <a:rPr sz="2000" spc="-20" dirty="0">
                <a:latin typeface="Alfios"/>
                <a:cs typeface="Alfios"/>
              </a:rPr>
              <a:t>erasing </a:t>
            </a:r>
            <a:r>
              <a:rPr sz="2000" spc="-30" dirty="0">
                <a:latin typeface="Alfios"/>
                <a:cs typeface="Alfios"/>
              </a:rPr>
              <a:t>the name </a:t>
            </a:r>
            <a:r>
              <a:rPr sz="2000" spc="-55" dirty="0">
                <a:latin typeface="Alfios"/>
                <a:cs typeface="Alfios"/>
              </a:rPr>
              <a:t>that </a:t>
            </a:r>
            <a:r>
              <a:rPr sz="2000" spc="-10" dirty="0">
                <a:latin typeface="Alfios"/>
                <a:cs typeface="Alfios"/>
              </a:rPr>
              <a:t>process </a:t>
            </a:r>
            <a:r>
              <a:rPr sz="2000" spc="-114" dirty="0">
                <a:latin typeface="Alfios"/>
                <a:cs typeface="Alfios"/>
              </a:rPr>
              <a:t>B </a:t>
            </a:r>
            <a:r>
              <a:rPr sz="2000" spc="-20" dirty="0">
                <a:latin typeface="Alfios"/>
                <a:cs typeface="Alfios"/>
              </a:rPr>
              <a:t>just </a:t>
            </a:r>
            <a:r>
              <a:rPr sz="2000" spc="-35" dirty="0">
                <a:latin typeface="Alfios"/>
                <a:cs typeface="Alfios"/>
              </a:rPr>
              <a:t>put</a:t>
            </a:r>
            <a:r>
              <a:rPr sz="2000" spc="-190" dirty="0">
                <a:latin typeface="Alfios"/>
                <a:cs typeface="Alfios"/>
              </a:rPr>
              <a:t> </a:t>
            </a:r>
            <a:r>
              <a:rPr sz="2000" spc="-10" dirty="0">
                <a:latin typeface="Alfios"/>
                <a:cs typeface="Alfios"/>
              </a:rPr>
              <a:t>there.</a:t>
            </a:r>
            <a:endParaRPr sz="20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70" dirty="0">
                <a:latin typeface="Alfios"/>
                <a:cs typeface="Alfios"/>
              </a:rPr>
              <a:t>Then</a:t>
            </a:r>
            <a:r>
              <a:rPr sz="2000" spc="-55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it</a:t>
            </a:r>
            <a:r>
              <a:rPr sz="2000" spc="-55" dirty="0">
                <a:latin typeface="Alfios"/>
                <a:cs typeface="Alfios"/>
              </a:rPr>
              <a:t> </a:t>
            </a:r>
            <a:r>
              <a:rPr sz="2000" spc="-15" dirty="0">
                <a:latin typeface="Alfios"/>
                <a:cs typeface="Alfios"/>
              </a:rPr>
              <a:t>computes</a:t>
            </a:r>
            <a:r>
              <a:rPr sz="2000" spc="-20" dirty="0">
                <a:latin typeface="Alfios"/>
                <a:cs typeface="Alfios"/>
              </a:rPr>
              <a:t> </a:t>
            </a:r>
            <a:r>
              <a:rPr sz="2000" b="1" spc="15" dirty="0">
                <a:latin typeface="Times New Roman"/>
                <a:cs typeface="Times New Roman"/>
              </a:rPr>
              <a:t>next_free_slot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190" dirty="0">
                <a:latin typeface="Times New Roman"/>
                <a:cs typeface="Times New Roman"/>
              </a:rPr>
              <a:t>+</a:t>
            </a:r>
            <a:r>
              <a:rPr sz="2000" b="1" spc="-60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1,</a:t>
            </a:r>
            <a:r>
              <a:rPr sz="2000" b="1" spc="-110" dirty="0">
                <a:latin typeface="Times New Roman"/>
                <a:cs typeface="Times New Roman"/>
              </a:rPr>
              <a:t> </a:t>
            </a:r>
            <a:r>
              <a:rPr sz="2000" b="1" spc="20" dirty="0">
                <a:latin typeface="Times New Roman"/>
                <a:cs typeface="Times New Roman"/>
              </a:rPr>
              <a:t>which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is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8,</a:t>
            </a:r>
            <a:r>
              <a:rPr sz="2000" b="1" spc="-13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and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sets</a:t>
            </a:r>
            <a:r>
              <a:rPr sz="2000" b="1" spc="-80" dirty="0">
                <a:latin typeface="Times New Roman"/>
                <a:cs typeface="Times New Roman"/>
              </a:rPr>
              <a:t> </a:t>
            </a:r>
            <a:r>
              <a:rPr sz="2000" b="1" spc="10" dirty="0">
                <a:latin typeface="Times New Roman"/>
                <a:cs typeface="Times New Roman"/>
              </a:rPr>
              <a:t>in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50" dirty="0">
                <a:latin typeface="Times New Roman"/>
                <a:cs typeface="Times New Roman"/>
              </a:rPr>
              <a:t>to</a:t>
            </a:r>
            <a:r>
              <a:rPr sz="2000" b="1" spc="-75" dirty="0">
                <a:latin typeface="Times New Roman"/>
                <a:cs typeface="Times New Roman"/>
              </a:rPr>
              <a:t> </a:t>
            </a:r>
            <a:r>
              <a:rPr sz="2000" b="1" spc="-35" dirty="0">
                <a:latin typeface="Times New Roman"/>
                <a:cs typeface="Times New Roman"/>
              </a:rPr>
              <a:t>8.</a:t>
            </a:r>
            <a:endParaRPr sz="20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000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000" spc="-75" dirty="0">
                <a:latin typeface="Alfios"/>
                <a:cs typeface="Alfios"/>
              </a:rPr>
              <a:t>The </a:t>
            </a:r>
            <a:r>
              <a:rPr sz="2000" spc="-20" dirty="0">
                <a:latin typeface="Alfios"/>
                <a:cs typeface="Alfios"/>
              </a:rPr>
              <a:t>spooler </a:t>
            </a:r>
            <a:r>
              <a:rPr sz="2000" spc="-25" dirty="0">
                <a:latin typeface="Alfios"/>
                <a:cs typeface="Alfios"/>
              </a:rPr>
              <a:t>directory is </a:t>
            </a:r>
            <a:r>
              <a:rPr sz="2000" spc="-65" dirty="0">
                <a:latin typeface="Alfios"/>
                <a:cs typeface="Alfios"/>
              </a:rPr>
              <a:t>now </a:t>
            </a:r>
            <a:r>
              <a:rPr sz="2000" spc="-40" dirty="0">
                <a:latin typeface="Alfios"/>
                <a:cs typeface="Alfios"/>
              </a:rPr>
              <a:t>internally </a:t>
            </a:r>
            <a:r>
              <a:rPr sz="2000" spc="-15" dirty="0">
                <a:latin typeface="Alfios"/>
                <a:cs typeface="Alfios"/>
              </a:rPr>
              <a:t>consistent, </a:t>
            </a:r>
            <a:r>
              <a:rPr sz="2000" spc="-25" dirty="0">
                <a:latin typeface="Alfios"/>
                <a:cs typeface="Alfios"/>
              </a:rPr>
              <a:t>so </a:t>
            </a:r>
            <a:r>
              <a:rPr sz="2000" spc="-30" dirty="0">
                <a:latin typeface="Alfios"/>
                <a:cs typeface="Alfios"/>
              </a:rPr>
              <a:t>the </a:t>
            </a:r>
            <a:r>
              <a:rPr sz="2000" spc="-20" dirty="0">
                <a:latin typeface="Alfios"/>
                <a:cs typeface="Alfios"/>
              </a:rPr>
              <a:t>printer </a:t>
            </a:r>
            <a:r>
              <a:rPr sz="2000" spc="-30" dirty="0">
                <a:latin typeface="Alfios"/>
                <a:cs typeface="Alfios"/>
              </a:rPr>
              <a:t>daemon</a:t>
            </a:r>
            <a:r>
              <a:rPr sz="2000" spc="-114" dirty="0">
                <a:latin typeface="Alfios"/>
                <a:cs typeface="Alfios"/>
              </a:rPr>
              <a:t> </a:t>
            </a:r>
            <a:r>
              <a:rPr sz="2000" spc="-25" dirty="0">
                <a:latin typeface="Alfios"/>
                <a:cs typeface="Alfios"/>
              </a:rPr>
              <a:t>will</a:t>
            </a:r>
            <a:endParaRPr sz="20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latin typeface="Alfios"/>
                <a:cs typeface="Alfios"/>
              </a:rPr>
              <a:t>not </a:t>
            </a:r>
            <a:r>
              <a:rPr sz="2000" spc="-20" dirty="0">
                <a:latin typeface="Alfios"/>
                <a:cs typeface="Alfios"/>
              </a:rPr>
              <a:t>notice </a:t>
            </a:r>
            <a:r>
              <a:rPr sz="2000" spc="-70" dirty="0">
                <a:latin typeface="Alfios"/>
                <a:cs typeface="Alfios"/>
              </a:rPr>
              <a:t>anything </a:t>
            </a:r>
            <a:r>
              <a:rPr sz="2000" spc="-20" dirty="0">
                <a:latin typeface="Alfios"/>
                <a:cs typeface="Alfios"/>
              </a:rPr>
              <a:t>wrong, </a:t>
            </a:r>
            <a:r>
              <a:rPr sz="2000" spc="-50" dirty="0">
                <a:latin typeface="Alfios"/>
                <a:cs typeface="Alfios"/>
              </a:rPr>
              <a:t>but </a:t>
            </a:r>
            <a:r>
              <a:rPr sz="2000" spc="-10" dirty="0">
                <a:latin typeface="Alfios"/>
                <a:cs typeface="Alfios"/>
              </a:rPr>
              <a:t>process </a:t>
            </a:r>
            <a:r>
              <a:rPr sz="2000" spc="-110" dirty="0">
                <a:latin typeface="Alfios"/>
                <a:cs typeface="Alfios"/>
              </a:rPr>
              <a:t>B </a:t>
            </a:r>
            <a:r>
              <a:rPr sz="2000" spc="-25" dirty="0">
                <a:latin typeface="Alfios"/>
                <a:cs typeface="Alfios"/>
              </a:rPr>
              <a:t>will never </a:t>
            </a:r>
            <a:r>
              <a:rPr sz="2000" spc="-5" dirty="0">
                <a:latin typeface="Alfios"/>
                <a:cs typeface="Alfios"/>
              </a:rPr>
              <a:t>receive </a:t>
            </a:r>
            <a:r>
              <a:rPr sz="2000" spc="-95" dirty="0">
                <a:latin typeface="Alfios"/>
                <a:cs typeface="Alfios"/>
              </a:rPr>
              <a:t>any</a:t>
            </a:r>
            <a:r>
              <a:rPr sz="2000" spc="-135" dirty="0">
                <a:latin typeface="Alfios"/>
                <a:cs typeface="Alfios"/>
              </a:rPr>
              <a:t> </a:t>
            </a:r>
            <a:r>
              <a:rPr sz="2000" spc="-20" dirty="0">
                <a:latin typeface="Alfios"/>
                <a:cs typeface="Alfios"/>
              </a:rPr>
              <a:t>output.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3400" y="3657853"/>
            <a:ext cx="4031107" cy="2819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66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44" y="3234944"/>
            <a:ext cx="716089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135" dirty="0">
                <a:solidFill>
                  <a:srgbClr val="696363"/>
                </a:solidFill>
                <a:latin typeface="Trebuchet MS"/>
                <a:cs typeface="Trebuchet MS"/>
              </a:rPr>
              <a:t>Implementation </a:t>
            </a:r>
            <a:r>
              <a:rPr sz="4000" spc="-45" dirty="0">
                <a:solidFill>
                  <a:srgbClr val="696363"/>
                </a:solidFill>
                <a:latin typeface="Trebuchet MS"/>
                <a:cs typeface="Trebuchet MS"/>
              </a:rPr>
              <a:t>Mutual</a:t>
            </a:r>
            <a:r>
              <a:rPr sz="4000" spc="-3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95" dirty="0">
                <a:solidFill>
                  <a:srgbClr val="696363"/>
                </a:solidFill>
                <a:latin typeface="Trebuchet MS"/>
                <a:cs typeface="Trebuchet MS"/>
              </a:rPr>
              <a:t>Exclusion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637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IPC: </a:t>
            </a:r>
            <a:r>
              <a:rPr sz="4000" spc="-190" dirty="0">
                <a:solidFill>
                  <a:srgbClr val="696363"/>
                </a:solidFill>
                <a:latin typeface="Trebuchet MS"/>
                <a:cs typeface="Trebuchet MS"/>
              </a:rPr>
              <a:t>Critical </a:t>
            </a:r>
            <a:r>
              <a:rPr sz="4000" spc="-25" dirty="0">
                <a:solidFill>
                  <a:srgbClr val="696363"/>
                </a:solidFill>
                <a:latin typeface="Trebuchet MS"/>
                <a:cs typeface="Trebuchet MS"/>
              </a:rPr>
              <a:t>Regions and</a:t>
            </a:r>
            <a:r>
              <a:rPr sz="4000" spc="-58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696363"/>
                </a:solidFill>
                <a:latin typeface="Trebuchet MS"/>
                <a:cs typeface="Trebuchet MS"/>
              </a:rPr>
              <a:t>solution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5555" cy="4038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985" indent="914400" algn="just">
              <a:lnSpc>
                <a:spcPct val="100000"/>
              </a:lnSpc>
              <a:spcBef>
                <a:spcPts val="95"/>
              </a:spcBef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part </a:t>
            </a:r>
            <a:r>
              <a:rPr sz="2600" spc="-50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program </a:t>
            </a:r>
            <a:r>
              <a:rPr sz="2600" spc="-25" dirty="0">
                <a:latin typeface="Alfios"/>
                <a:cs typeface="Alfios"/>
              </a:rPr>
              <a:t>where the </a:t>
            </a:r>
            <a:r>
              <a:rPr sz="2600" spc="-35" dirty="0">
                <a:latin typeface="Alfios"/>
                <a:cs typeface="Alfios"/>
              </a:rPr>
              <a:t>shared </a:t>
            </a:r>
            <a:r>
              <a:rPr sz="2600" spc="-45" dirty="0">
                <a:latin typeface="Alfios"/>
                <a:cs typeface="Alfios"/>
              </a:rPr>
              <a:t>memory </a:t>
            </a:r>
            <a:r>
              <a:rPr sz="2600" spc="-20" dirty="0">
                <a:latin typeface="Alfios"/>
                <a:cs typeface="Alfios"/>
              </a:rPr>
              <a:t>is  </a:t>
            </a:r>
            <a:r>
              <a:rPr sz="2600" spc="10" dirty="0">
                <a:latin typeface="Alfios"/>
                <a:cs typeface="Alfios"/>
              </a:rPr>
              <a:t>accessed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45" dirty="0">
                <a:latin typeface="Alfios"/>
                <a:cs typeface="Alfios"/>
              </a:rPr>
              <a:t>must </a:t>
            </a:r>
            <a:r>
              <a:rPr sz="2600" spc="-60" dirty="0">
                <a:latin typeface="Alfios"/>
                <a:cs typeface="Alfios"/>
              </a:rPr>
              <a:t>not </a:t>
            </a:r>
            <a:r>
              <a:rPr sz="2600" dirty="0">
                <a:latin typeface="Alfios"/>
                <a:cs typeface="Alfios"/>
              </a:rPr>
              <a:t>be </a:t>
            </a:r>
            <a:r>
              <a:rPr sz="2600" spc="-45" dirty="0">
                <a:latin typeface="Alfios"/>
                <a:cs typeface="Alfios"/>
              </a:rPr>
              <a:t>concurrently </a:t>
            </a:r>
            <a:r>
              <a:rPr sz="2600" spc="10" dirty="0">
                <a:latin typeface="Alfios"/>
                <a:cs typeface="Alfios"/>
              </a:rPr>
              <a:t>accessed </a:t>
            </a:r>
            <a:r>
              <a:rPr sz="2600" spc="-140" dirty="0">
                <a:latin typeface="Alfios"/>
                <a:cs typeface="Alfios"/>
              </a:rPr>
              <a:t>by </a:t>
            </a:r>
            <a:r>
              <a:rPr sz="2600" spc="-30" dirty="0">
                <a:latin typeface="Alfios"/>
                <a:cs typeface="Alfios"/>
              </a:rPr>
              <a:t>more </a:t>
            </a:r>
            <a:r>
              <a:rPr sz="2600" spc="-50" dirty="0">
                <a:latin typeface="Alfios"/>
                <a:cs typeface="Alfios"/>
              </a:rPr>
              <a:t>then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" dirty="0">
                <a:latin typeface="Alfios"/>
                <a:cs typeface="Alfios"/>
              </a:rPr>
              <a:t>called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critical</a:t>
            </a:r>
            <a:r>
              <a:rPr sz="2600" spc="-22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region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000" b="1" spc="-65" dirty="0">
                <a:latin typeface="Times New Roman"/>
                <a:cs typeface="Times New Roman"/>
              </a:rPr>
              <a:t>Four </a:t>
            </a:r>
            <a:r>
              <a:rPr sz="2000" b="1" spc="25" dirty="0">
                <a:latin typeface="Times New Roman"/>
                <a:cs typeface="Times New Roman"/>
              </a:rPr>
              <a:t>conditions </a:t>
            </a:r>
            <a:r>
              <a:rPr sz="2000" b="1" spc="50" dirty="0">
                <a:latin typeface="Times New Roman"/>
                <a:cs typeface="Times New Roman"/>
              </a:rPr>
              <a:t>to </a:t>
            </a:r>
            <a:r>
              <a:rPr sz="2000" b="1" spc="10" dirty="0">
                <a:latin typeface="Times New Roman"/>
                <a:cs typeface="Times New Roman"/>
              </a:rPr>
              <a:t>provide </a:t>
            </a:r>
            <a:r>
              <a:rPr sz="2000" b="1" spc="-20" dirty="0">
                <a:latin typeface="Times New Roman"/>
                <a:cs typeface="Times New Roman"/>
              </a:rPr>
              <a:t>mutual </a:t>
            </a:r>
            <a:r>
              <a:rPr sz="2000" b="1" spc="25" dirty="0">
                <a:latin typeface="Times New Roman"/>
                <a:cs typeface="Times New Roman"/>
              </a:rPr>
              <a:t>exclusion </a:t>
            </a:r>
            <a:r>
              <a:rPr sz="2000" b="1" spc="-100" dirty="0">
                <a:latin typeface="Times New Roman"/>
                <a:cs typeface="Times New Roman"/>
              </a:rPr>
              <a:t>Or </a:t>
            </a:r>
            <a:r>
              <a:rPr sz="2000" b="1" spc="-10" dirty="0">
                <a:latin typeface="Times New Roman"/>
                <a:cs typeface="Times New Roman"/>
              </a:rPr>
              <a:t>(Rules </a:t>
            </a:r>
            <a:r>
              <a:rPr sz="2000" b="1" spc="-15" dirty="0">
                <a:latin typeface="Times New Roman"/>
                <a:cs typeface="Times New Roman"/>
              </a:rPr>
              <a:t>for</a:t>
            </a:r>
            <a:r>
              <a:rPr sz="2000" b="1" spc="-16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avoiding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40" dirty="0">
                <a:latin typeface="Times New Roman"/>
                <a:cs typeface="Times New Roman"/>
              </a:rPr>
              <a:t>Race </a:t>
            </a:r>
            <a:r>
              <a:rPr sz="2000" b="1" spc="10" dirty="0">
                <a:latin typeface="Times New Roman"/>
                <a:cs typeface="Times New Roman"/>
              </a:rPr>
              <a:t>Condition) </a:t>
            </a:r>
            <a:r>
              <a:rPr sz="2000" b="1" spc="5" dirty="0">
                <a:latin typeface="Times New Roman"/>
                <a:cs typeface="Times New Roman"/>
              </a:rPr>
              <a:t>Solution </a:t>
            </a:r>
            <a:r>
              <a:rPr sz="2000" b="1" spc="50" dirty="0">
                <a:latin typeface="Times New Roman"/>
                <a:cs typeface="Times New Roman"/>
              </a:rPr>
              <a:t>to </a:t>
            </a:r>
            <a:r>
              <a:rPr sz="2000" b="1" spc="-30" dirty="0">
                <a:latin typeface="Times New Roman"/>
                <a:cs typeface="Times New Roman"/>
              </a:rPr>
              <a:t>Critical </a:t>
            </a:r>
            <a:r>
              <a:rPr sz="2000" b="1" spc="20" dirty="0">
                <a:latin typeface="Times New Roman"/>
                <a:cs typeface="Times New Roman"/>
              </a:rPr>
              <a:t>section</a:t>
            </a:r>
            <a:r>
              <a:rPr sz="2000" b="1" spc="-19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problem:</a:t>
            </a:r>
            <a:endParaRPr sz="2000">
              <a:latin typeface="Times New Roman"/>
              <a:cs typeface="Times New Roman"/>
            </a:endParaRPr>
          </a:p>
          <a:p>
            <a:pPr marL="716915" indent="-274955">
              <a:lnSpc>
                <a:spcPct val="100000"/>
              </a:lnSpc>
              <a:spcBef>
                <a:spcPts val="53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716915" algn="l"/>
                <a:tab pos="717550" algn="l"/>
              </a:tabLst>
            </a:pPr>
            <a:r>
              <a:rPr sz="2400" spc="-165" dirty="0">
                <a:latin typeface="Alfios"/>
                <a:cs typeface="Alfios"/>
              </a:rPr>
              <a:t>No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40" dirty="0">
                <a:latin typeface="Alfios"/>
                <a:cs typeface="Alfios"/>
              </a:rPr>
              <a:t>simultaneously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3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region</a:t>
            </a:r>
            <a:endParaRPr sz="2400">
              <a:latin typeface="Alfios"/>
              <a:cs typeface="Alfios"/>
            </a:endParaRPr>
          </a:p>
          <a:p>
            <a:pPr marL="783590" indent="-34163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783590" algn="l"/>
                <a:tab pos="784225" algn="l"/>
              </a:tabLst>
            </a:pPr>
            <a:r>
              <a:rPr sz="2400" spc="-165" dirty="0">
                <a:latin typeface="Alfios"/>
                <a:cs typeface="Alfios"/>
              </a:rPr>
              <a:t>No </a:t>
            </a:r>
            <a:r>
              <a:rPr sz="2400" spc="-35" dirty="0">
                <a:latin typeface="Alfios"/>
                <a:cs typeface="Alfios"/>
              </a:rPr>
              <a:t>assumptions </a:t>
            </a:r>
            <a:r>
              <a:rPr sz="2400" spc="-5" dirty="0">
                <a:latin typeface="Alfios"/>
                <a:cs typeface="Alfios"/>
              </a:rPr>
              <a:t>made </a:t>
            </a:r>
            <a:r>
              <a:rPr sz="2400" spc="-40" dirty="0">
                <a:latin typeface="Alfios"/>
                <a:cs typeface="Alfios"/>
              </a:rPr>
              <a:t>about </a:t>
            </a:r>
            <a:r>
              <a:rPr sz="2400" spc="10" dirty="0">
                <a:latin typeface="Alfios"/>
                <a:cs typeface="Alfios"/>
              </a:rPr>
              <a:t>speeds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30" dirty="0">
                <a:latin typeface="Alfios"/>
                <a:cs typeface="Alfios"/>
              </a:rPr>
              <a:t>numbers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285" dirty="0">
                <a:latin typeface="Alfios"/>
                <a:cs typeface="Alfios"/>
              </a:rPr>
              <a:t> </a:t>
            </a:r>
            <a:r>
              <a:rPr sz="2400" spc="-120" dirty="0">
                <a:latin typeface="Alfios"/>
                <a:cs typeface="Alfios"/>
              </a:rPr>
              <a:t>CPUs</a:t>
            </a:r>
            <a:endParaRPr sz="2400">
              <a:latin typeface="Alfios"/>
              <a:cs typeface="Alfios"/>
            </a:endParaRPr>
          </a:p>
          <a:p>
            <a:pPr marL="716915" marR="6927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783590" algn="l"/>
                <a:tab pos="784225" algn="l"/>
              </a:tabLst>
            </a:pPr>
            <a:r>
              <a:rPr dirty="0"/>
              <a:t>	</a:t>
            </a:r>
            <a:r>
              <a:rPr sz="2400" spc="-165" dirty="0">
                <a:latin typeface="Alfios"/>
                <a:cs typeface="Alfios"/>
              </a:rPr>
              <a:t>No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5" dirty="0">
                <a:latin typeface="Alfios"/>
                <a:cs typeface="Alfios"/>
              </a:rPr>
              <a:t>running </a:t>
            </a:r>
            <a:r>
              <a:rPr sz="2400" spc="-15" dirty="0">
                <a:latin typeface="Alfios"/>
                <a:cs typeface="Alfios"/>
              </a:rPr>
              <a:t>outside </a:t>
            </a:r>
            <a:r>
              <a:rPr sz="2400" spc="-20" dirty="0">
                <a:latin typeface="Alfios"/>
                <a:cs typeface="Alfios"/>
              </a:rPr>
              <a:t>its critical region </a:t>
            </a:r>
            <a:r>
              <a:rPr sz="2400" spc="-105" dirty="0">
                <a:latin typeface="Alfios"/>
                <a:cs typeface="Alfios"/>
              </a:rPr>
              <a:t>may</a:t>
            </a:r>
            <a:r>
              <a:rPr sz="2400" spc="-210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block  </a:t>
            </a:r>
            <a:r>
              <a:rPr sz="2400" spc="-40" dirty="0">
                <a:latin typeface="Alfios"/>
                <a:cs typeface="Alfios"/>
              </a:rPr>
              <a:t>another</a:t>
            </a:r>
            <a:r>
              <a:rPr sz="2400" spc="-114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endParaRPr sz="2400">
              <a:latin typeface="Alfios"/>
              <a:cs typeface="Alfios"/>
            </a:endParaRPr>
          </a:p>
          <a:p>
            <a:pPr marL="783590" indent="-34163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783590" algn="l"/>
                <a:tab pos="784225" algn="l"/>
              </a:tabLst>
            </a:pPr>
            <a:r>
              <a:rPr sz="2400" spc="-165" dirty="0">
                <a:latin typeface="Alfios"/>
                <a:cs typeface="Alfios"/>
              </a:rPr>
              <a:t>No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5" dirty="0">
                <a:latin typeface="Alfios"/>
                <a:cs typeface="Alfios"/>
              </a:rPr>
              <a:t>must </a:t>
            </a:r>
            <a:r>
              <a:rPr sz="2400" spc="-30" dirty="0">
                <a:latin typeface="Alfios"/>
                <a:cs typeface="Alfios"/>
              </a:rPr>
              <a:t>wait forever to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-20" dirty="0">
                <a:latin typeface="Alfios"/>
                <a:cs typeface="Alfios"/>
              </a:rPr>
              <a:t>its critical</a:t>
            </a:r>
            <a:r>
              <a:rPr sz="2400" spc="-29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region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637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IPC: </a:t>
            </a:r>
            <a:r>
              <a:rPr sz="4000" spc="-190" dirty="0">
                <a:solidFill>
                  <a:srgbClr val="696363"/>
                </a:solidFill>
                <a:latin typeface="Trebuchet MS"/>
                <a:cs typeface="Trebuchet MS"/>
              </a:rPr>
              <a:t>Critical </a:t>
            </a:r>
            <a:r>
              <a:rPr sz="4000" spc="-25" dirty="0">
                <a:solidFill>
                  <a:srgbClr val="696363"/>
                </a:solidFill>
                <a:latin typeface="Trebuchet MS"/>
                <a:cs typeface="Trebuchet MS"/>
              </a:rPr>
              <a:t>Regions and</a:t>
            </a:r>
            <a:r>
              <a:rPr sz="4000" spc="-58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696363"/>
                </a:solidFill>
                <a:latin typeface="Trebuchet MS"/>
                <a:cs typeface="Trebuchet MS"/>
              </a:rPr>
              <a:t>solution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4400" y="1497631"/>
            <a:ext cx="7710550" cy="4491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56609" y="6021730"/>
            <a:ext cx="3196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lfios"/>
                <a:cs typeface="Alfios"/>
              </a:rPr>
              <a:t>Mutual </a:t>
            </a:r>
            <a:r>
              <a:rPr sz="1800" spc="-20" dirty="0">
                <a:latin typeface="Alfios"/>
                <a:cs typeface="Alfios"/>
              </a:rPr>
              <a:t>exclusion </a:t>
            </a:r>
            <a:r>
              <a:rPr sz="1800" spc="-35" dirty="0">
                <a:latin typeface="Alfios"/>
                <a:cs typeface="Alfios"/>
              </a:rPr>
              <a:t>using </a:t>
            </a:r>
            <a:r>
              <a:rPr sz="1800" spc="-10" dirty="0">
                <a:latin typeface="Alfios"/>
                <a:cs typeface="Alfios"/>
              </a:rPr>
              <a:t>critical </a:t>
            </a:r>
            <a:r>
              <a:rPr sz="1800" spc="-20" dirty="0">
                <a:latin typeface="Alfios"/>
                <a:cs typeface="Alfios"/>
              </a:rPr>
              <a:t>regions</a:t>
            </a:r>
            <a:endParaRPr sz="1800">
              <a:latin typeface="Alfios"/>
              <a:cs typeface="Alfio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69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748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5" dirty="0">
                <a:solidFill>
                  <a:srgbClr val="696363"/>
                </a:solidFill>
                <a:latin typeface="Trebuchet MS"/>
                <a:cs typeface="Trebuchet MS"/>
              </a:rPr>
              <a:t>Process </a:t>
            </a:r>
            <a:r>
              <a:rPr sz="4000" spc="20" dirty="0">
                <a:solidFill>
                  <a:srgbClr val="696363"/>
                </a:solidFill>
                <a:latin typeface="Trebuchet MS"/>
                <a:cs typeface="Trebuchet MS"/>
              </a:rPr>
              <a:t>Vs</a:t>
            </a:r>
            <a:r>
              <a:rPr sz="4000" spc="-52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696363"/>
                </a:solidFill>
                <a:latin typeface="Trebuchet MS"/>
                <a:cs typeface="Trebuchet MS"/>
              </a:rPr>
              <a:t>Program</a:t>
            </a:r>
            <a:endParaRPr sz="4000">
              <a:latin typeface="Trebuchet MS"/>
              <a:cs typeface="Trebuchet MS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1925"/>
              </p:ext>
            </p:extLst>
          </p:nvPr>
        </p:nvGraphicFramePr>
        <p:xfrm>
          <a:off x="304800" y="1441450"/>
          <a:ext cx="8375649" cy="42113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1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1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marL="585470" marR="577215" indent="17970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BASIS 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FOR 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COM</a:t>
                      </a:r>
                      <a:r>
                        <a:rPr sz="1800" b="1" spc="-16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AR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726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PROGRAM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tc>
                  <a:txBody>
                    <a:bodyPr/>
                    <a:lstStyle/>
                    <a:p>
                      <a:pPr marL="84963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185" dirty="0">
                          <a:solidFill>
                            <a:srgbClr val="FFFFFF"/>
                          </a:solidFill>
                          <a:latin typeface="Times New Roman"/>
                          <a:cs typeface="Times New Roman"/>
                        </a:rPr>
                        <a:t>PROCESS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247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Basic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Program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800" spc="5" dirty="0">
                          <a:latin typeface="Alfios"/>
                          <a:cs typeface="Alfios"/>
                        </a:rPr>
                        <a:t>set</a:t>
                      </a:r>
                      <a:r>
                        <a:rPr sz="1800" spc="-11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of</a:t>
                      </a:r>
                      <a:endParaRPr sz="1800">
                        <a:latin typeface="Alfios"/>
                        <a:cs typeface="Alfios"/>
                      </a:endParaRPr>
                    </a:p>
                    <a:p>
                      <a:pPr marL="774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latin typeface="Alfios"/>
                          <a:cs typeface="Alfios"/>
                        </a:rPr>
                        <a:t>instruction.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30" dirty="0">
                          <a:latin typeface="Alfios"/>
                          <a:cs typeface="Alfios"/>
                        </a:rPr>
                        <a:t>When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a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program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is</a:t>
                      </a:r>
                      <a:r>
                        <a:rPr sz="1800" spc="-10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10" dirty="0">
                          <a:latin typeface="Alfios"/>
                          <a:cs typeface="Alfios"/>
                        </a:rPr>
                        <a:t>executed,</a:t>
                      </a:r>
                      <a:endParaRPr sz="1800">
                        <a:latin typeface="Alfios"/>
                        <a:cs typeface="Alfios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latin typeface="Alfios"/>
                          <a:cs typeface="Alfios"/>
                        </a:rPr>
                        <a:t>it is </a:t>
                      </a:r>
                      <a:r>
                        <a:rPr sz="1800" spc="-70" dirty="0">
                          <a:latin typeface="Alfios"/>
                          <a:cs typeface="Alfios"/>
                        </a:rPr>
                        <a:t>known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as</a:t>
                      </a:r>
                      <a:r>
                        <a:rPr sz="1800" spc="-11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process.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5" dirty="0">
                          <a:latin typeface="Alfios"/>
                          <a:cs typeface="Alfios"/>
                        </a:rPr>
                        <a:t>Nature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Passive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5" dirty="0">
                          <a:latin typeface="Alfios"/>
                          <a:cs typeface="Alfios"/>
                        </a:rPr>
                        <a:t>Active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40" dirty="0">
                          <a:latin typeface="Alfios"/>
                          <a:cs typeface="Alfios"/>
                        </a:rPr>
                        <a:t>Lifespan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Longer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30" dirty="0">
                          <a:latin typeface="Alfios"/>
                          <a:cs typeface="Alfios"/>
                        </a:rPr>
                        <a:t>Limited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EC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536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5" dirty="0">
                          <a:latin typeface="Alfios"/>
                          <a:cs typeface="Alfios"/>
                        </a:rPr>
                        <a:t>Required</a:t>
                      </a:r>
                      <a:r>
                        <a:rPr sz="1800" spc="-6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resources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7470" marR="19113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35" dirty="0">
                          <a:latin typeface="Alfios"/>
                          <a:cs typeface="Alfios"/>
                        </a:rPr>
                        <a:t>Program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is 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stored </a:t>
                      </a:r>
                      <a:r>
                        <a:rPr sz="1800" spc="-55" dirty="0">
                          <a:latin typeface="Alfios"/>
                          <a:cs typeface="Alfios"/>
                        </a:rPr>
                        <a:t>on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disk </a:t>
                      </a:r>
                      <a:r>
                        <a:rPr sz="1800" spc="-50" dirty="0">
                          <a:latin typeface="Alfios"/>
                          <a:cs typeface="Alfios"/>
                        </a:rPr>
                        <a:t>in  </a:t>
                      </a:r>
                      <a:r>
                        <a:rPr sz="1800" spc="-15" dirty="0">
                          <a:latin typeface="Alfios"/>
                          <a:cs typeface="Alfios"/>
                        </a:rPr>
                        <a:t>some file 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and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does </a:t>
                      </a:r>
                      <a:r>
                        <a:rPr sz="1800" spc="-45" dirty="0">
                          <a:latin typeface="Alfios"/>
                          <a:cs typeface="Alfios"/>
                        </a:rPr>
                        <a:t>not 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require </a:t>
                      </a:r>
                      <a:r>
                        <a:rPr sz="1800" spc="-90" dirty="0">
                          <a:latin typeface="Alfios"/>
                          <a:cs typeface="Alfios"/>
                        </a:rPr>
                        <a:t>any </a:t>
                      </a:r>
                      <a:r>
                        <a:rPr sz="1800" spc="-30" dirty="0">
                          <a:latin typeface="Alfios"/>
                          <a:cs typeface="Alfios"/>
                        </a:rPr>
                        <a:t>other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resources.</a:t>
                      </a:r>
                      <a:endParaRPr sz="180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tc>
                  <a:txBody>
                    <a:bodyPr/>
                    <a:lstStyle/>
                    <a:p>
                      <a:pPr marL="78105" marR="15049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20" dirty="0">
                          <a:latin typeface="Alfios"/>
                          <a:cs typeface="Alfios"/>
                        </a:rPr>
                        <a:t>Process </a:t>
                      </a:r>
                      <a:r>
                        <a:rPr sz="1800" spc="-40" dirty="0">
                          <a:latin typeface="Alfios"/>
                          <a:cs typeface="Alfios"/>
                        </a:rPr>
                        <a:t>holds </a:t>
                      </a:r>
                      <a:r>
                        <a:rPr sz="1800" spc="-10" dirty="0">
                          <a:latin typeface="Alfios"/>
                          <a:cs typeface="Alfios"/>
                        </a:rPr>
                        <a:t>resources</a:t>
                      </a:r>
                      <a:r>
                        <a:rPr sz="1800" spc="-10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-25" dirty="0">
                          <a:latin typeface="Alfios"/>
                          <a:cs typeface="Alfios"/>
                        </a:rPr>
                        <a:t>such 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as </a:t>
                      </a:r>
                      <a:r>
                        <a:rPr sz="1800" spc="-90" dirty="0">
                          <a:latin typeface="Alfios"/>
                          <a:cs typeface="Alfios"/>
                        </a:rPr>
                        <a:t>CPU, </a:t>
                      </a:r>
                      <a:r>
                        <a:rPr sz="1800" spc="-35" dirty="0">
                          <a:latin typeface="Alfios"/>
                          <a:cs typeface="Alfios"/>
                        </a:rPr>
                        <a:t>memory </a:t>
                      </a:r>
                      <a:r>
                        <a:rPr sz="1800" spc="-5" dirty="0">
                          <a:latin typeface="Alfios"/>
                          <a:cs typeface="Alfios"/>
                        </a:rPr>
                        <a:t>address,  </a:t>
                      </a:r>
                      <a:r>
                        <a:rPr sz="1800" spc="-20" dirty="0">
                          <a:latin typeface="Alfios"/>
                          <a:cs typeface="Alfios"/>
                        </a:rPr>
                        <a:t>disk, </a:t>
                      </a:r>
                      <a:r>
                        <a:rPr sz="1800" spc="-55" dirty="0">
                          <a:latin typeface="Alfios"/>
                          <a:cs typeface="Alfios"/>
                        </a:rPr>
                        <a:t>I/O</a:t>
                      </a:r>
                      <a:r>
                        <a:rPr sz="1800" spc="-170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1800" spc="20" dirty="0">
                          <a:latin typeface="Alfios"/>
                          <a:cs typeface="Alfios"/>
                        </a:rPr>
                        <a:t>etc.</a:t>
                      </a:r>
                      <a:endParaRPr sz="1800" dirty="0">
                        <a:latin typeface="Alfios"/>
                        <a:cs typeface="Alfios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7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70637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IPC: </a:t>
            </a:r>
            <a:r>
              <a:rPr sz="4000" spc="-190" dirty="0">
                <a:solidFill>
                  <a:srgbClr val="696363"/>
                </a:solidFill>
                <a:latin typeface="Trebuchet MS"/>
                <a:cs typeface="Trebuchet MS"/>
              </a:rPr>
              <a:t>Critical </a:t>
            </a:r>
            <a:r>
              <a:rPr sz="4000" spc="-25" dirty="0">
                <a:solidFill>
                  <a:srgbClr val="696363"/>
                </a:solidFill>
                <a:latin typeface="Trebuchet MS"/>
                <a:cs typeface="Trebuchet MS"/>
              </a:rPr>
              <a:t>Regions and</a:t>
            </a:r>
            <a:r>
              <a:rPr sz="4000" spc="-58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00" dirty="0">
                <a:solidFill>
                  <a:srgbClr val="696363"/>
                </a:solidFill>
                <a:latin typeface="Trebuchet MS"/>
                <a:cs typeface="Trebuchet MS"/>
              </a:rPr>
              <a:t>solution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41216"/>
            <a:ext cx="7506970" cy="387540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800" b="1" spc="-50" dirty="0">
                <a:latin typeface="Times New Roman"/>
                <a:cs typeface="Times New Roman"/>
              </a:rPr>
              <a:t>Busy</a:t>
            </a:r>
            <a:r>
              <a:rPr sz="2800" b="1" spc="-95" dirty="0">
                <a:latin typeface="Times New Roman"/>
                <a:cs typeface="Times New Roman"/>
              </a:rPr>
              <a:t> </a:t>
            </a:r>
            <a:r>
              <a:rPr sz="2800" b="1" spc="20" dirty="0">
                <a:latin typeface="Times New Roman"/>
                <a:cs typeface="Times New Roman"/>
              </a:rPr>
              <a:t>waiting</a:t>
            </a:r>
            <a:endParaRPr sz="2800">
              <a:latin typeface="Times New Roman"/>
              <a:cs typeface="Times New Roman"/>
            </a:endParaRPr>
          </a:p>
          <a:p>
            <a:pPr marL="286385" marR="305435" indent="-274320">
              <a:lnSpc>
                <a:spcPct val="100000"/>
              </a:lnSpc>
              <a:spcBef>
                <a:spcPts val="63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85" dirty="0">
                <a:latin typeface="Alfios"/>
                <a:cs typeface="Alfios"/>
              </a:rPr>
              <a:t>Continuously </a:t>
            </a:r>
            <a:r>
              <a:rPr sz="2600" spc="-15" dirty="0">
                <a:latin typeface="Alfios"/>
                <a:cs typeface="Alfios"/>
              </a:rPr>
              <a:t>testing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variable </a:t>
            </a:r>
            <a:r>
              <a:rPr sz="2600" spc="-55" dirty="0">
                <a:latin typeface="Alfios"/>
                <a:cs typeface="Alfios"/>
              </a:rPr>
              <a:t>until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45" dirty="0">
                <a:latin typeface="Alfios"/>
                <a:cs typeface="Alfios"/>
              </a:rPr>
              <a:t>value </a:t>
            </a:r>
            <a:r>
              <a:rPr sz="2600" spc="-25" dirty="0">
                <a:latin typeface="Alfios"/>
                <a:cs typeface="Alfios"/>
              </a:rPr>
              <a:t>appears </a:t>
            </a:r>
            <a:r>
              <a:rPr sz="2600" spc="-200" dirty="0">
                <a:latin typeface="Alfios"/>
                <a:cs typeface="Alfios"/>
              </a:rPr>
              <a:t>is  </a:t>
            </a:r>
            <a:r>
              <a:rPr sz="2600" spc="-5" dirty="0">
                <a:latin typeface="Alfios"/>
                <a:cs typeface="Alfios"/>
              </a:rPr>
              <a:t>called </a:t>
            </a:r>
            <a:r>
              <a:rPr sz="2600" spc="-90" dirty="0">
                <a:latin typeface="Alfios"/>
                <a:cs typeface="Alfios"/>
              </a:rPr>
              <a:t>busy </a:t>
            </a:r>
            <a:r>
              <a:rPr sz="2600" spc="-55" dirty="0">
                <a:latin typeface="Alfios"/>
                <a:cs typeface="Alfios"/>
              </a:rPr>
              <a:t>waiting.</a:t>
            </a:r>
            <a:endParaRPr sz="2600">
              <a:latin typeface="Alfios"/>
              <a:cs typeface="Alfios"/>
            </a:endParaRPr>
          </a:p>
          <a:p>
            <a:pPr marL="286385" marR="147955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entry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allowed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15" dirty="0">
                <a:latin typeface="Alfios"/>
                <a:cs typeface="Alfios"/>
              </a:rPr>
              <a:t>execute </a:t>
            </a:r>
            <a:r>
              <a:rPr sz="2600" spc="30" dirty="0">
                <a:latin typeface="Alfios"/>
                <a:cs typeface="Alfios"/>
              </a:rPr>
              <a:t>else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15" dirty="0">
                <a:latin typeface="Alfios"/>
                <a:cs typeface="Alfios"/>
              </a:rPr>
              <a:t>sits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45" dirty="0">
                <a:latin typeface="Alfios"/>
                <a:cs typeface="Alfios"/>
              </a:rPr>
              <a:t>tight </a:t>
            </a:r>
            <a:r>
              <a:rPr sz="2600" spc="-55" dirty="0">
                <a:latin typeface="Alfios"/>
                <a:cs typeface="Alfios"/>
              </a:rPr>
              <a:t>loop </a:t>
            </a:r>
            <a:r>
              <a:rPr sz="2600" spc="-170" dirty="0">
                <a:latin typeface="Alfios"/>
                <a:cs typeface="Alfios"/>
              </a:rPr>
              <a:t>and  </a:t>
            </a:r>
            <a:r>
              <a:rPr sz="2600" spc="-20" dirty="0">
                <a:latin typeface="Alfios"/>
                <a:cs typeface="Alfios"/>
              </a:rPr>
              <a:t>waits.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b="1" i="1" spc="-70" dirty="0">
                <a:latin typeface="Times New Roman"/>
                <a:cs typeface="Times New Roman"/>
              </a:rPr>
              <a:t>Busy-waiting: </a:t>
            </a:r>
            <a:r>
              <a:rPr sz="2600" b="1" i="1" spc="-110" dirty="0">
                <a:latin typeface="Times New Roman"/>
                <a:cs typeface="Times New Roman"/>
              </a:rPr>
              <a:t>consumption </a:t>
            </a:r>
            <a:r>
              <a:rPr sz="2600" b="1" i="1" spc="-125" dirty="0">
                <a:latin typeface="Times New Roman"/>
                <a:cs typeface="Times New Roman"/>
              </a:rPr>
              <a:t>of CPU </a:t>
            </a:r>
            <a:r>
              <a:rPr sz="2600" b="1" i="1" spc="-130" dirty="0">
                <a:latin typeface="Times New Roman"/>
                <a:cs typeface="Times New Roman"/>
              </a:rPr>
              <a:t>cycles </a:t>
            </a:r>
            <a:r>
              <a:rPr sz="2600" b="1" i="1" spc="-75" dirty="0">
                <a:latin typeface="Times New Roman"/>
                <a:cs typeface="Times New Roman"/>
              </a:rPr>
              <a:t>while </a:t>
            </a:r>
            <a:r>
              <a:rPr sz="2600" b="1" i="1" spc="-5" dirty="0">
                <a:latin typeface="Times New Roman"/>
                <a:cs typeface="Times New Roman"/>
              </a:rPr>
              <a:t>a </a:t>
            </a:r>
            <a:r>
              <a:rPr sz="2600" b="1" i="1" spc="-90" dirty="0">
                <a:latin typeface="Times New Roman"/>
                <a:cs typeface="Times New Roman"/>
              </a:rPr>
              <a:t>thread  </a:t>
            </a:r>
            <a:r>
              <a:rPr sz="2600" b="1" i="1" spc="-65" dirty="0">
                <a:latin typeface="Times New Roman"/>
                <a:cs typeface="Times New Roman"/>
              </a:rPr>
              <a:t>is </a:t>
            </a:r>
            <a:r>
              <a:rPr sz="2600" b="1" i="1" spc="-30" dirty="0">
                <a:latin typeface="Times New Roman"/>
                <a:cs typeface="Times New Roman"/>
              </a:rPr>
              <a:t>waiting </a:t>
            </a:r>
            <a:r>
              <a:rPr sz="2600" b="1" i="1" spc="-114" dirty="0">
                <a:latin typeface="Times New Roman"/>
                <a:cs typeface="Times New Roman"/>
              </a:rPr>
              <a:t>for </a:t>
            </a:r>
            <a:r>
              <a:rPr sz="2600" b="1" i="1" spc="-5" dirty="0">
                <a:latin typeface="Times New Roman"/>
                <a:cs typeface="Times New Roman"/>
              </a:rPr>
              <a:t>a</a:t>
            </a:r>
            <a:r>
              <a:rPr sz="2600" b="1" i="1" spc="-10" dirty="0">
                <a:latin typeface="Times New Roman"/>
                <a:cs typeface="Times New Roman"/>
              </a:rPr>
              <a:t> </a:t>
            </a:r>
            <a:r>
              <a:rPr sz="2600" b="1" i="1" spc="-155" dirty="0">
                <a:latin typeface="Times New Roman"/>
                <a:cs typeface="Times New Roman"/>
              </a:rPr>
              <a:t>lock</a:t>
            </a:r>
            <a:endParaRPr sz="2600">
              <a:latin typeface="Times New Roman"/>
              <a:cs typeface="Times New Roman"/>
            </a:endParaRPr>
          </a:p>
          <a:p>
            <a:pPr marL="835660" lvl="1" indent="-229235">
              <a:lnSpc>
                <a:spcPct val="100000"/>
              </a:lnSpc>
              <a:spcBef>
                <a:spcPts val="480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36294" algn="l"/>
              </a:tabLst>
            </a:pPr>
            <a:r>
              <a:rPr sz="2000" b="1" i="1" spc="-165" dirty="0">
                <a:latin typeface="Times New Roman"/>
                <a:cs typeface="Times New Roman"/>
              </a:rPr>
              <a:t>Very</a:t>
            </a:r>
            <a:r>
              <a:rPr sz="2000" b="1" i="1" spc="-25" dirty="0">
                <a:latin typeface="Times New Roman"/>
                <a:cs typeface="Times New Roman"/>
              </a:rPr>
              <a:t> </a:t>
            </a:r>
            <a:r>
              <a:rPr sz="2000" b="1" i="1" spc="-55" dirty="0">
                <a:latin typeface="Times New Roman"/>
                <a:cs typeface="Times New Roman"/>
              </a:rPr>
              <a:t>inefficient</a:t>
            </a:r>
            <a:endParaRPr sz="2000">
              <a:latin typeface="Times New Roman"/>
              <a:cs typeface="Times New Roman"/>
            </a:endParaRPr>
          </a:p>
          <a:p>
            <a:pPr marL="835660" lvl="1" indent="-229235">
              <a:lnSpc>
                <a:spcPct val="100000"/>
              </a:lnSpc>
              <a:spcBef>
                <a:spcPts val="409"/>
              </a:spcBef>
              <a:buClr>
                <a:srgbClr val="E6B0AB"/>
              </a:buClr>
              <a:buSzPct val="85000"/>
              <a:buFont typeface="Arial"/>
              <a:buChar char=""/>
              <a:tabLst>
                <a:tab pos="836294" algn="l"/>
              </a:tabLst>
            </a:pPr>
            <a:r>
              <a:rPr sz="2000" spc="-90" dirty="0">
                <a:latin typeface="Alfios"/>
                <a:cs typeface="Alfios"/>
              </a:rPr>
              <a:t>Can </a:t>
            </a:r>
            <a:r>
              <a:rPr sz="2000" spc="-5" dirty="0">
                <a:latin typeface="Alfios"/>
                <a:cs typeface="Alfios"/>
              </a:rPr>
              <a:t>be </a:t>
            </a:r>
            <a:r>
              <a:rPr sz="2000" spc="-35" dirty="0">
                <a:latin typeface="Alfios"/>
                <a:cs typeface="Alfios"/>
              </a:rPr>
              <a:t>avoided </a:t>
            </a:r>
            <a:r>
              <a:rPr sz="2000" spc="-50" dirty="0">
                <a:latin typeface="Alfios"/>
                <a:cs typeface="Alfios"/>
              </a:rPr>
              <a:t>with </a:t>
            </a:r>
            <a:r>
              <a:rPr sz="2000" spc="-30" dirty="0">
                <a:latin typeface="Alfios"/>
                <a:cs typeface="Alfios"/>
              </a:rPr>
              <a:t>a </a:t>
            </a:r>
            <a:r>
              <a:rPr sz="2000" spc="-40" dirty="0">
                <a:latin typeface="Alfios"/>
                <a:cs typeface="Alfios"/>
              </a:rPr>
              <a:t>waiting</a:t>
            </a:r>
            <a:r>
              <a:rPr sz="2000" spc="-25" dirty="0">
                <a:latin typeface="Alfios"/>
                <a:cs typeface="Alfios"/>
              </a:rPr>
              <a:t> </a:t>
            </a:r>
            <a:r>
              <a:rPr sz="2000" spc="-5" dirty="0">
                <a:latin typeface="Alfios"/>
                <a:cs typeface="Alfios"/>
              </a:rPr>
              <a:t>queue</a:t>
            </a:r>
            <a:endParaRPr sz="20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7259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160" dirty="0">
                <a:solidFill>
                  <a:srgbClr val="696363"/>
                </a:solidFill>
                <a:latin typeface="Trebuchet MS"/>
                <a:cs typeface="Trebuchet MS"/>
              </a:rPr>
              <a:t>How </a:t>
            </a:r>
            <a:r>
              <a:rPr sz="4000" spc="-254" dirty="0">
                <a:solidFill>
                  <a:srgbClr val="696363"/>
                </a:solidFill>
                <a:latin typeface="Trebuchet MS"/>
                <a:cs typeface="Trebuchet MS"/>
              </a:rPr>
              <a:t>to </a:t>
            </a:r>
            <a:r>
              <a:rPr sz="4000" spc="45" dirty="0">
                <a:solidFill>
                  <a:srgbClr val="696363"/>
                </a:solidFill>
                <a:latin typeface="Trebuchet MS"/>
                <a:cs typeface="Trebuchet MS"/>
              </a:rPr>
              <a:t>Manage </a:t>
            </a:r>
            <a:r>
              <a:rPr sz="4000" spc="-20" dirty="0">
                <a:solidFill>
                  <a:srgbClr val="696363"/>
                </a:solidFill>
                <a:latin typeface="Trebuchet MS"/>
                <a:cs typeface="Trebuchet MS"/>
              </a:rPr>
              <a:t>Race</a:t>
            </a:r>
            <a:r>
              <a:rPr sz="4000" spc="-5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25" dirty="0">
                <a:solidFill>
                  <a:srgbClr val="696363"/>
                </a:solidFill>
                <a:latin typeface="Trebuchet MS"/>
                <a:cs typeface="Trebuchet MS"/>
              </a:rPr>
              <a:t>Condition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74595"/>
            <a:ext cx="5566410" cy="3459479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70"/>
              </a:spcBef>
            </a:pPr>
            <a:r>
              <a:rPr sz="2600" b="1" spc="-25" dirty="0">
                <a:latin typeface="Times New Roman"/>
                <a:cs typeface="Times New Roman"/>
              </a:rPr>
              <a:t>Mutual </a:t>
            </a:r>
            <a:r>
              <a:rPr sz="2600" b="1" spc="-10" dirty="0">
                <a:latin typeface="Times New Roman"/>
                <a:cs typeface="Times New Roman"/>
              </a:rPr>
              <a:t>Exclusion </a:t>
            </a:r>
            <a:r>
              <a:rPr sz="2600" b="1" spc="40" dirty="0">
                <a:latin typeface="Times New Roman"/>
                <a:cs typeface="Times New Roman"/>
              </a:rPr>
              <a:t>with </a:t>
            </a:r>
            <a:r>
              <a:rPr sz="2600" b="1" spc="-55" dirty="0">
                <a:latin typeface="Times New Roman"/>
                <a:cs typeface="Times New Roman"/>
              </a:rPr>
              <a:t>Busy</a:t>
            </a:r>
            <a:r>
              <a:rPr sz="2600" b="1" spc="-520" dirty="0">
                <a:latin typeface="Times New Roman"/>
                <a:cs typeface="Times New Roman"/>
              </a:rPr>
              <a:t> </a:t>
            </a:r>
            <a:r>
              <a:rPr sz="2600" b="1" spc="-70" dirty="0">
                <a:latin typeface="Times New Roman"/>
                <a:cs typeface="Times New Roman"/>
              </a:rPr>
              <a:t>Waiting</a:t>
            </a:r>
            <a:endParaRPr sz="2600">
              <a:latin typeface="Times New Roman"/>
              <a:cs typeface="Times New Roman"/>
            </a:endParaRPr>
          </a:p>
          <a:p>
            <a:pPr marL="561340" indent="-229870">
              <a:lnSpc>
                <a:spcPct val="100000"/>
              </a:lnSpc>
              <a:spcBef>
                <a:spcPts val="44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20" dirty="0">
                <a:latin typeface="Alfios"/>
                <a:cs typeface="Alfios"/>
              </a:rPr>
              <a:t>Strict</a:t>
            </a:r>
            <a:r>
              <a:rPr sz="2400" spc="-229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Alternation</a:t>
            </a:r>
            <a:endParaRPr sz="24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40" dirty="0">
                <a:latin typeface="Alfios"/>
                <a:cs typeface="Alfios"/>
              </a:rPr>
              <a:t>Peterson’s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Solution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600" b="1" spc="-30" dirty="0">
                <a:latin typeface="Times New Roman"/>
                <a:cs typeface="Times New Roman"/>
              </a:rPr>
              <a:t>Mutual </a:t>
            </a:r>
            <a:r>
              <a:rPr sz="2600" b="1" spc="-10" dirty="0">
                <a:latin typeface="Times New Roman"/>
                <a:cs typeface="Times New Roman"/>
              </a:rPr>
              <a:t>Exclusion </a:t>
            </a:r>
            <a:r>
              <a:rPr sz="2600" b="1" spc="40" dirty="0">
                <a:latin typeface="Times New Roman"/>
                <a:cs typeface="Times New Roman"/>
              </a:rPr>
              <a:t>without </a:t>
            </a:r>
            <a:r>
              <a:rPr sz="2600" b="1" spc="-55" dirty="0">
                <a:latin typeface="Times New Roman"/>
                <a:cs typeface="Times New Roman"/>
              </a:rPr>
              <a:t>Busy</a:t>
            </a:r>
            <a:r>
              <a:rPr sz="2600" b="1" spc="-500" dirty="0">
                <a:latin typeface="Times New Roman"/>
                <a:cs typeface="Times New Roman"/>
              </a:rPr>
              <a:t> </a:t>
            </a:r>
            <a:r>
              <a:rPr sz="2600" b="1" spc="-70" dirty="0">
                <a:latin typeface="Times New Roman"/>
                <a:cs typeface="Times New Roman"/>
              </a:rPr>
              <a:t>Waiting</a:t>
            </a:r>
            <a:endParaRPr sz="2600">
              <a:latin typeface="Times New Roman"/>
              <a:cs typeface="Times New Roman"/>
            </a:endParaRPr>
          </a:p>
          <a:p>
            <a:pPr marL="561340" indent="-229870">
              <a:lnSpc>
                <a:spcPct val="100000"/>
              </a:lnSpc>
              <a:spcBef>
                <a:spcPts val="440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5" dirty="0">
                <a:latin typeface="Alfios"/>
                <a:cs typeface="Alfios"/>
              </a:rPr>
              <a:t>Sleep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wakeup</a:t>
            </a:r>
            <a:endParaRPr sz="24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35" dirty="0">
                <a:latin typeface="Alfios"/>
                <a:cs typeface="Alfios"/>
              </a:rPr>
              <a:t>Semaphore</a:t>
            </a:r>
            <a:endParaRPr sz="24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385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10" dirty="0">
                <a:latin typeface="Alfios"/>
                <a:cs typeface="Alfios"/>
              </a:rPr>
              <a:t>Message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Passing</a:t>
            </a:r>
            <a:endParaRPr sz="24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409"/>
              </a:spcBef>
              <a:buClr>
                <a:srgbClr val="9B2C1F"/>
              </a:buClr>
              <a:buSzPct val="85416"/>
              <a:buFont typeface="Arial"/>
              <a:buChar char=""/>
              <a:tabLst>
                <a:tab pos="561975" algn="l"/>
              </a:tabLst>
            </a:pPr>
            <a:r>
              <a:rPr sz="2400" spc="-60" dirty="0">
                <a:latin typeface="Alfios"/>
                <a:cs typeface="Alfios"/>
              </a:rPr>
              <a:t>Monitor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4394" y="693530"/>
          <a:ext cx="7345679" cy="4606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66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9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748">
                <a:tc gridSpan="3">
                  <a:txBody>
                    <a:bodyPr/>
                    <a:lstStyle/>
                    <a:p>
                      <a:pPr marL="31750">
                        <a:lnSpc>
                          <a:spcPts val="4860"/>
                        </a:lnSpc>
                      </a:pPr>
                      <a:r>
                        <a:rPr sz="4400" dirty="0">
                          <a:latin typeface="Arial"/>
                          <a:cs typeface="Arial"/>
                        </a:rPr>
                        <a:t>Strict</a:t>
                      </a:r>
                      <a:r>
                        <a:rPr sz="44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400" spc="-5" dirty="0">
                          <a:latin typeface="Arial"/>
                          <a:cs typeface="Arial"/>
                        </a:rPr>
                        <a:t>Alternation</a:t>
                      </a:r>
                      <a:endParaRPr sz="44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314">
                <a:tc gridSpan="3"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400" spc="-40" dirty="0">
                          <a:latin typeface="Alfios"/>
                          <a:cs typeface="Alfios"/>
                        </a:rPr>
                        <a:t>Turn=0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120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05">
                <a:tc gridSpan="3"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15" dirty="0">
                          <a:latin typeface="Alfios"/>
                          <a:cs typeface="Alfios"/>
                        </a:rPr>
                        <a:t>(a)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3420">
                        <a:lnSpc>
                          <a:spcPts val="2525"/>
                        </a:lnSpc>
                      </a:pPr>
                      <a:r>
                        <a:rPr sz="2400" spc="-30" dirty="0">
                          <a:latin typeface="Alfios"/>
                          <a:cs typeface="Alfios"/>
                        </a:rPr>
                        <a:t>(b)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653">
                <a:tc>
                  <a:txBody>
                    <a:bodyPr/>
                    <a:lstStyle/>
                    <a:p>
                      <a:pPr marL="31750">
                        <a:lnSpc>
                          <a:spcPts val="2600"/>
                        </a:lnSpc>
                      </a:pPr>
                      <a:r>
                        <a:rPr sz="2400" spc="-35" dirty="0">
                          <a:latin typeface="Alfios"/>
                          <a:cs typeface="Alfios"/>
                        </a:rPr>
                        <a:t>while</a:t>
                      </a:r>
                      <a:r>
                        <a:rPr sz="2400" spc="-9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-10" dirty="0">
                          <a:latin typeface="Alfios"/>
                          <a:cs typeface="Alfios"/>
                        </a:rPr>
                        <a:t>(1)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ts val="2600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{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8915">
                        <a:lnSpc>
                          <a:spcPts val="2600"/>
                        </a:lnSpc>
                      </a:pPr>
                      <a:r>
                        <a:rPr sz="2400" spc="-35" dirty="0">
                          <a:latin typeface="Alfios"/>
                          <a:cs typeface="Alfios"/>
                        </a:rPr>
                        <a:t>while </a:t>
                      </a:r>
                      <a:r>
                        <a:rPr sz="2400" spc="-10" dirty="0">
                          <a:latin typeface="Alfios"/>
                          <a:cs typeface="Alfios"/>
                        </a:rPr>
                        <a:t>(1) </a:t>
                      </a:r>
                      <a:r>
                        <a:rPr sz="2400" spc="459" dirty="0">
                          <a:latin typeface="Alfios"/>
                          <a:cs typeface="Alfios"/>
                        </a:rPr>
                        <a:t>{</a:t>
                      </a:r>
                      <a:r>
                        <a:rPr sz="2400" spc="-30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dirty="0">
                          <a:latin typeface="Alfios"/>
                          <a:cs typeface="Alfios"/>
                        </a:rPr>
                        <a:t>//repeat </a:t>
                      </a:r>
                      <a:r>
                        <a:rPr sz="2400" spc="-30" dirty="0">
                          <a:latin typeface="Alfios"/>
                          <a:cs typeface="Alfios"/>
                        </a:rPr>
                        <a:t>forever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98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30" dirty="0">
                          <a:latin typeface="Alfios"/>
                          <a:cs typeface="Alfios"/>
                        </a:rPr>
                        <a:t>while(turn </a:t>
                      </a:r>
                      <a:r>
                        <a:rPr sz="2400" spc="190" dirty="0">
                          <a:latin typeface="Alfios"/>
                          <a:cs typeface="Alfios"/>
                        </a:rPr>
                        <a:t>!=</a:t>
                      </a:r>
                      <a:r>
                        <a:rPr sz="2400" spc="-29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-10" dirty="0">
                          <a:latin typeface="Alfios"/>
                          <a:cs typeface="Alfios"/>
                        </a:rPr>
                        <a:t>0) </a:t>
                      </a:r>
                      <a:r>
                        <a:rPr sz="2400" spc="-5" dirty="0">
                          <a:latin typeface="Alfios"/>
                          <a:cs typeface="Alfios"/>
                        </a:rPr>
                        <a:t>/* </a:t>
                      </a:r>
                      <a:r>
                        <a:rPr sz="2400" spc="-40" dirty="0">
                          <a:latin typeface="Alfios"/>
                          <a:cs typeface="Alfios"/>
                        </a:rPr>
                        <a:t>loop* </a:t>
                      </a:r>
                      <a:r>
                        <a:rPr sz="2400" spc="60" dirty="0">
                          <a:latin typeface="Alfios"/>
                          <a:cs typeface="Alfios"/>
                        </a:rPr>
                        <a:t>/;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00660">
                        <a:lnSpc>
                          <a:spcPts val="2525"/>
                        </a:lnSpc>
                      </a:pPr>
                      <a:r>
                        <a:rPr sz="2400" spc="-30" dirty="0">
                          <a:latin typeface="Alfios"/>
                          <a:cs typeface="Alfios"/>
                        </a:rPr>
                        <a:t>while(turn </a:t>
                      </a:r>
                      <a:r>
                        <a:rPr sz="2400" spc="195" dirty="0">
                          <a:latin typeface="Alfios"/>
                          <a:cs typeface="Alfios"/>
                        </a:rPr>
                        <a:t>!=</a:t>
                      </a:r>
                      <a:r>
                        <a:rPr sz="2400" spc="-31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-10" dirty="0">
                          <a:latin typeface="Alfios"/>
                          <a:cs typeface="Alfios"/>
                        </a:rPr>
                        <a:t>1) </a:t>
                      </a:r>
                      <a:r>
                        <a:rPr sz="2400" spc="-5" dirty="0">
                          <a:latin typeface="Alfios"/>
                          <a:cs typeface="Alfios"/>
                        </a:rPr>
                        <a:t>/* </a:t>
                      </a:r>
                      <a:r>
                        <a:rPr sz="2400" spc="-40" dirty="0">
                          <a:latin typeface="Alfios"/>
                          <a:cs typeface="Alfios"/>
                        </a:rPr>
                        <a:t>loop* </a:t>
                      </a:r>
                      <a:r>
                        <a:rPr sz="2400" spc="60" dirty="0">
                          <a:latin typeface="Alfios"/>
                          <a:cs typeface="Alfios"/>
                        </a:rPr>
                        <a:t>/;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10" dirty="0">
                          <a:latin typeface="Alfios"/>
                          <a:cs typeface="Alfios"/>
                        </a:rPr>
                        <a:t>critical_region();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43204">
                        <a:lnSpc>
                          <a:spcPts val="2525"/>
                        </a:lnSpc>
                      </a:pPr>
                      <a:r>
                        <a:rPr sz="2400" spc="-10" dirty="0">
                          <a:latin typeface="Alfios"/>
                          <a:cs typeface="Alfios"/>
                        </a:rPr>
                        <a:t>critical_region();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30" dirty="0">
                          <a:latin typeface="Alfios"/>
                          <a:cs typeface="Alfios"/>
                        </a:rPr>
                        <a:t>turn </a:t>
                      </a:r>
                      <a:r>
                        <a:rPr sz="2400" spc="300" dirty="0">
                          <a:latin typeface="Alfios"/>
                          <a:cs typeface="Alfios"/>
                        </a:rPr>
                        <a:t>=</a:t>
                      </a:r>
                      <a:r>
                        <a:rPr sz="2400" spc="-9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35" dirty="0">
                          <a:latin typeface="Alfios"/>
                          <a:cs typeface="Alfios"/>
                        </a:rPr>
                        <a:t>1;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67970">
                        <a:lnSpc>
                          <a:spcPts val="2525"/>
                        </a:lnSpc>
                      </a:pPr>
                      <a:r>
                        <a:rPr sz="2400" spc="-30" dirty="0">
                          <a:latin typeface="Alfios"/>
                          <a:cs typeface="Alfios"/>
                        </a:rPr>
                        <a:t>turn </a:t>
                      </a:r>
                      <a:r>
                        <a:rPr sz="2400" spc="300" dirty="0">
                          <a:latin typeface="Alfios"/>
                          <a:cs typeface="Alfios"/>
                        </a:rPr>
                        <a:t>=</a:t>
                      </a:r>
                      <a:r>
                        <a:rPr sz="2400" spc="-114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35" dirty="0">
                          <a:latin typeface="Alfios"/>
                          <a:cs typeface="Alfios"/>
                        </a:rPr>
                        <a:t>0;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15" dirty="0">
                          <a:latin typeface="Alfios"/>
                          <a:cs typeface="Alfios"/>
                        </a:rPr>
                        <a:t>noncritical_region();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43204">
                        <a:lnSpc>
                          <a:spcPts val="2525"/>
                        </a:lnSpc>
                      </a:pPr>
                      <a:r>
                        <a:rPr sz="2400" spc="-20" dirty="0">
                          <a:latin typeface="Alfios"/>
                          <a:cs typeface="Alfios"/>
                        </a:rPr>
                        <a:t>noncritical_region();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}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7150" algn="r">
                        <a:lnSpc>
                          <a:spcPts val="2525"/>
                        </a:lnSpc>
                      </a:pPr>
                      <a:r>
                        <a:rPr sz="2400" dirty="0">
                          <a:latin typeface="Alfios"/>
                          <a:cs typeface="Alfios"/>
                        </a:rPr>
                        <a:t>}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053">
                <a:tc>
                  <a:txBody>
                    <a:bodyPr/>
                    <a:lstStyle/>
                    <a:p>
                      <a:pPr marL="31750">
                        <a:lnSpc>
                          <a:spcPts val="2525"/>
                        </a:lnSpc>
                      </a:pPr>
                      <a:r>
                        <a:rPr sz="2400" spc="-15" dirty="0">
                          <a:latin typeface="Alfios"/>
                          <a:cs typeface="Alfios"/>
                        </a:rPr>
                        <a:t>(a) </a:t>
                      </a:r>
                      <a:r>
                        <a:rPr sz="2400" spc="-25" dirty="0">
                          <a:latin typeface="Alfios"/>
                          <a:cs typeface="Alfios"/>
                        </a:rPr>
                        <a:t>Process</a:t>
                      </a:r>
                      <a:r>
                        <a:rPr sz="2400" spc="-10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35" dirty="0">
                          <a:latin typeface="Alfios"/>
                          <a:cs typeface="Alfios"/>
                        </a:rPr>
                        <a:t>0.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3500">
                        <a:lnSpc>
                          <a:spcPts val="2525"/>
                        </a:lnSpc>
                      </a:pPr>
                      <a:r>
                        <a:rPr sz="2400" spc="-25" dirty="0">
                          <a:latin typeface="Alfios"/>
                          <a:cs typeface="Alfios"/>
                        </a:rPr>
                        <a:t>(b) Process</a:t>
                      </a:r>
                      <a:r>
                        <a:rPr sz="2400" spc="-105" dirty="0">
                          <a:latin typeface="Alfios"/>
                          <a:cs typeface="Alfios"/>
                        </a:rPr>
                        <a:t> </a:t>
                      </a:r>
                      <a:r>
                        <a:rPr sz="2400" spc="35" dirty="0">
                          <a:latin typeface="Alfios"/>
                          <a:cs typeface="Alfios"/>
                        </a:rPr>
                        <a:t>1.</a:t>
                      </a:r>
                      <a:endParaRPr sz="2400">
                        <a:latin typeface="Alfios"/>
                        <a:cs typeface="Alfio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4704715"/>
            <a:ext cx="7350125" cy="1129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4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proposed </a:t>
            </a:r>
            <a:r>
              <a:rPr sz="2400" spc="-40" dirty="0">
                <a:latin typeface="Alfios"/>
                <a:cs typeface="Alfios"/>
              </a:rPr>
              <a:t>solution </a:t>
            </a:r>
            <a:r>
              <a:rPr sz="2400" spc="-30" dirty="0">
                <a:latin typeface="Alfios"/>
                <a:cs typeface="Alfios"/>
              </a:rPr>
              <a:t>to the </a:t>
            </a:r>
            <a:r>
              <a:rPr sz="2400" spc="-20" dirty="0">
                <a:latin typeface="Alfios"/>
                <a:cs typeface="Alfios"/>
              </a:rPr>
              <a:t>critical region</a:t>
            </a:r>
            <a:r>
              <a:rPr sz="2400" spc="-39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problem.</a:t>
            </a:r>
            <a:endParaRPr sz="2400">
              <a:latin typeface="Alfios"/>
              <a:cs typeface="Alfios"/>
            </a:endParaRPr>
          </a:p>
          <a:p>
            <a:pPr marL="12700" marR="5080">
              <a:lnSpc>
                <a:spcPts val="2910"/>
              </a:lnSpc>
              <a:spcBef>
                <a:spcPts val="95"/>
              </a:spcBef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65" dirty="0">
                <a:latin typeface="Alfios"/>
                <a:cs typeface="Alfios"/>
              </a:rPr>
              <a:t>both </a:t>
            </a:r>
            <a:r>
              <a:rPr sz="2400" spc="20" dirty="0">
                <a:latin typeface="Alfios"/>
                <a:cs typeface="Alfios"/>
              </a:rPr>
              <a:t>cases,</a:t>
            </a:r>
            <a:r>
              <a:rPr sz="2400" spc="-4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 </a:t>
            </a:r>
            <a:r>
              <a:rPr sz="2400" spc="-15" dirty="0">
                <a:latin typeface="Alfios"/>
                <a:cs typeface="Alfios"/>
              </a:rPr>
              <a:t>sure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20" dirty="0">
                <a:latin typeface="Alfios"/>
                <a:cs typeface="Alfios"/>
              </a:rPr>
              <a:t>note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semicolons terminating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while  </a:t>
            </a:r>
            <a:r>
              <a:rPr sz="2400" dirty="0">
                <a:latin typeface="Alfios"/>
                <a:cs typeface="Alfios"/>
              </a:rPr>
              <a:t>statements,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10" dirty="0">
                <a:latin typeface="Alfios"/>
                <a:cs typeface="Alfios"/>
              </a:rPr>
              <a:t>ensures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130" dirty="0">
                <a:latin typeface="Alfios"/>
                <a:cs typeface="Alfios"/>
              </a:rPr>
              <a:t>by 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34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process.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56909"/>
            <a:ext cx="7259955" cy="8369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409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5" dirty="0">
                <a:latin typeface="Alfios"/>
                <a:cs typeface="Alfios"/>
              </a:rPr>
              <a:t>Integer </a:t>
            </a:r>
            <a:r>
              <a:rPr sz="2400" spc="-35" dirty="0">
                <a:latin typeface="Alfios"/>
                <a:cs typeface="Alfios"/>
              </a:rPr>
              <a:t>variable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5" dirty="0">
                <a:latin typeface="Alfios"/>
                <a:cs typeface="Alfios"/>
              </a:rPr>
              <a:t>initially</a:t>
            </a:r>
            <a:r>
              <a:rPr sz="2400" spc="-26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0.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ct val="100000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It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keeps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track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whose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turn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enter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region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191985"/>
            <a:ext cx="7506970" cy="47637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409"/>
              </a:spcBef>
            </a:pPr>
            <a:r>
              <a:rPr sz="2400" spc="-10" dirty="0">
                <a:latin typeface="Alfios"/>
                <a:cs typeface="Alfios"/>
              </a:rPr>
              <a:t>examine </a:t>
            </a:r>
            <a:r>
              <a:rPr sz="2400" spc="-40" dirty="0">
                <a:latin typeface="Alfios"/>
                <a:cs typeface="Alfios"/>
              </a:rPr>
              <a:t>or </a:t>
            </a:r>
            <a:r>
              <a:rPr sz="2400" spc="-15" dirty="0">
                <a:latin typeface="Alfios"/>
                <a:cs typeface="Alfios"/>
              </a:rPr>
              <a:t>update </a:t>
            </a:r>
            <a:r>
              <a:rPr sz="2400" spc="-30" dirty="0">
                <a:latin typeface="Alfios"/>
                <a:cs typeface="Alfios"/>
              </a:rPr>
              <a:t>the shared</a:t>
            </a:r>
            <a:r>
              <a:rPr sz="2400" spc="-290" dirty="0">
                <a:latin typeface="Alfios"/>
                <a:cs typeface="Alfios"/>
              </a:rPr>
              <a:t> </a:t>
            </a:r>
            <a:r>
              <a:rPr sz="2400" spc="-60" dirty="0">
                <a:latin typeface="Alfios"/>
                <a:cs typeface="Alfios"/>
              </a:rPr>
              <a:t>memory.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0" dirty="0">
                <a:latin typeface="Alfios"/>
                <a:cs typeface="Alfios"/>
              </a:rPr>
              <a:t>Initially,</a:t>
            </a:r>
            <a:r>
              <a:rPr sz="2400" spc="-20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3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inspects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turn,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finds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0,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enters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its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region.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also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finds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be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and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therefore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sits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a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tight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loop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-55" dirty="0">
                <a:latin typeface="Alfios"/>
                <a:cs typeface="Alfios"/>
              </a:rPr>
              <a:t>continually </a:t>
            </a:r>
            <a:r>
              <a:rPr sz="2400" spc="-15" dirty="0">
                <a:latin typeface="Alfios"/>
                <a:cs typeface="Alfios"/>
              </a:rPr>
              <a:t>testing </a:t>
            </a:r>
            <a:r>
              <a:rPr sz="2400" spc="-30" dirty="0">
                <a:latin typeface="Alfios"/>
                <a:cs typeface="Alfios"/>
              </a:rPr>
              <a:t>turn to </a:t>
            </a:r>
            <a:r>
              <a:rPr sz="2400" spc="40" dirty="0">
                <a:latin typeface="Alfios"/>
                <a:cs typeface="Alfios"/>
              </a:rPr>
              <a:t>see </a:t>
            </a:r>
            <a:r>
              <a:rPr sz="2400" spc="-45" dirty="0">
                <a:latin typeface="Alfios"/>
                <a:cs typeface="Alfios"/>
              </a:rPr>
              <a:t>when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5" dirty="0">
                <a:latin typeface="Alfios"/>
                <a:cs typeface="Alfios"/>
              </a:rPr>
              <a:t>becomes</a:t>
            </a:r>
            <a:r>
              <a:rPr sz="2400" spc="-390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1.</a:t>
            </a:r>
            <a:endParaRPr sz="2400">
              <a:latin typeface="Alfios"/>
              <a:cs typeface="Alfios"/>
            </a:endParaRPr>
          </a:p>
          <a:p>
            <a:pPr marL="286385" marR="133350" indent="-274320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Continuously </a:t>
            </a:r>
            <a:r>
              <a:rPr sz="2400" spc="-15" dirty="0">
                <a:latin typeface="Alfios"/>
                <a:cs typeface="Alfios"/>
              </a:rPr>
              <a:t>testing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35" dirty="0">
                <a:latin typeface="Alfios"/>
                <a:cs typeface="Alfios"/>
              </a:rPr>
              <a:t>variable </a:t>
            </a:r>
            <a:r>
              <a:rPr sz="2400" spc="-40" dirty="0">
                <a:latin typeface="Alfios"/>
                <a:cs typeface="Alfios"/>
              </a:rPr>
              <a:t>until </a:t>
            </a:r>
            <a:r>
              <a:rPr sz="2400" spc="-10" dirty="0">
                <a:latin typeface="Alfios"/>
                <a:cs typeface="Alfios"/>
              </a:rPr>
              <a:t>some </a:t>
            </a:r>
            <a:r>
              <a:rPr sz="2400" spc="-30" dirty="0">
                <a:latin typeface="Alfios"/>
                <a:cs typeface="Alfios"/>
              </a:rPr>
              <a:t>value </a:t>
            </a:r>
            <a:r>
              <a:rPr sz="2400" spc="-10" dirty="0">
                <a:latin typeface="Alfios"/>
                <a:cs typeface="Alfios"/>
              </a:rPr>
              <a:t>appears</a:t>
            </a:r>
            <a:r>
              <a:rPr sz="2400" spc="-45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dirty="0">
                <a:latin typeface="Alfios"/>
                <a:cs typeface="Alfios"/>
              </a:rPr>
              <a:t>called  </a:t>
            </a:r>
            <a:r>
              <a:rPr sz="2400" b="1" spc="-25" dirty="0">
                <a:latin typeface="Times New Roman"/>
                <a:cs typeface="Times New Roman"/>
              </a:rPr>
              <a:t>busy </a:t>
            </a:r>
            <a:r>
              <a:rPr sz="2400" b="1" dirty="0">
                <a:latin typeface="Times New Roman"/>
                <a:cs typeface="Times New Roman"/>
              </a:rPr>
              <a:t>waiting. </a:t>
            </a:r>
            <a:r>
              <a:rPr sz="2400" b="1" spc="-15" dirty="0">
                <a:latin typeface="Times New Roman"/>
                <a:cs typeface="Times New Roman"/>
              </a:rPr>
              <a:t>It </a:t>
            </a:r>
            <a:r>
              <a:rPr sz="2400" b="1" spc="20" dirty="0">
                <a:latin typeface="Times New Roman"/>
                <a:cs typeface="Times New Roman"/>
              </a:rPr>
              <a:t>should </a:t>
            </a:r>
            <a:r>
              <a:rPr sz="2400" b="1" spc="-20" dirty="0">
                <a:latin typeface="Times New Roman"/>
                <a:cs typeface="Times New Roman"/>
              </a:rPr>
              <a:t>usually </a:t>
            </a:r>
            <a:r>
              <a:rPr sz="2400" b="1" spc="25" dirty="0">
                <a:latin typeface="Times New Roman"/>
                <a:cs typeface="Times New Roman"/>
              </a:rPr>
              <a:t>be </a:t>
            </a:r>
            <a:r>
              <a:rPr sz="2400" b="1" dirty="0">
                <a:latin typeface="Times New Roman"/>
                <a:cs typeface="Times New Roman"/>
              </a:rPr>
              <a:t>avoided, </a:t>
            </a:r>
            <a:r>
              <a:rPr sz="2400" b="1" spc="20" dirty="0">
                <a:latin typeface="Times New Roman"/>
                <a:cs typeface="Times New Roman"/>
              </a:rPr>
              <a:t>since </a:t>
            </a:r>
            <a:r>
              <a:rPr sz="2400" b="1" spc="30" dirty="0">
                <a:latin typeface="Times New Roman"/>
                <a:cs typeface="Times New Roman"/>
              </a:rPr>
              <a:t>it  </a:t>
            </a:r>
            <a:r>
              <a:rPr sz="2400" b="1" spc="-15" dirty="0">
                <a:latin typeface="Times New Roman"/>
                <a:cs typeface="Times New Roman"/>
              </a:rPr>
              <a:t>wastes </a:t>
            </a:r>
            <a:r>
              <a:rPr sz="2400" b="1" spc="-140" dirty="0">
                <a:latin typeface="Times New Roman"/>
                <a:cs typeface="Times New Roman"/>
              </a:rPr>
              <a:t>CPU</a:t>
            </a:r>
            <a:r>
              <a:rPr sz="2400" b="1" spc="-160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901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254" dirty="0">
                <a:latin typeface="Alfios"/>
                <a:cs typeface="Alfios"/>
              </a:rPr>
              <a:t>A </a:t>
            </a:r>
            <a:r>
              <a:rPr sz="2400" spc="-40" dirty="0">
                <a:latin typeface="Alfios"/>
                <a:cs typeface="Alfios"/>
              </a:rPr>
              <a:t>lock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5" dirty="0">
                <a:latin typeface="Alfios"/>
                <a:cs typeface="Alfios"/>
              </a:rPr>
              <a:t>uses </a:t>
            </a:r>
            <a:r>
              <a:rPr sz="2400" spc="-70" dirty="0">
                <a:latin typeface="Alfios"/>
                <a:cs typeface="Alfios"/>
              </a:rPr>
              <a:t>busy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" dirty="0">
                <a:latin typeface="Alfios"/>
                <a:cs typeface="Alfios"/>
              </a:rPr>
              <a:t>called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45" dirty="0">
                <a:latin typeface="Alfios"/>
                <a:cs typeface="Alfios"/>
              </a:rPr>
              <a:t>spin </a:t>
            </a:r>
            <a:r>
              <a:rPr sz="2400" spc="-5" dirty="0">
                <a:latin typeface="Alfios"/>
                <a:cs typeface="Alfios"/>
              </a:rPr>
              <a:t>lock.When </a:t>
            </a:r>
            <a:r>
              <a:rPr sz="2400" spc="-15" dirty="0">
                <a:latin typeface="Alfios"/>
                <a:cs typeface="Alfios"/>
              </a:rPr>
              <a:t>process</a:t>
            </a:r>
            <a:r>
              <a:rPr sz="2400" spc="-2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  </a:t>
            </a:r>
            <a:r>
              <a:rPr sz="2400" spc="-15" dirty="0">
                <a:latin typeface="Alfios"/>
                <a:cs typeface="Alfios"/>
              </a:rPr>
              <a:t>leaves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critical </a:t>
            </a:r>
            <a:r>
              <a:rPr sz="2400" dirty="0">
                <a:latin typeface="Alfios"/>
                <a:cs typeface="Alfios"/>
              </a:rPr>
              <a:t>region,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10" dirty="0">
                <a:latin typeface="Alfios"/>
                <a:cs typeface="Alfios"/>
              </a:rPr>
              <a:t>sets </a:t>
            </a:r>
            <a:r>
              <a:rPr sz="2400" spc="-30" dirty="0">
                <a:latin typeface="Alfios"/>
                <a:cs typeface="Alfios"/>
              </a:rPr>
              <a:t>turn to </a:t>
            </a:r>
            <a:r>
              <a:rPr sz="2400" spc="40" dirty="0">
                <a:latin typeface="Alfios"/>
                <a:cs typeface="Alfios"/>
              </a:rPr>
              <a:t>1,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45" dirty="0">
                <a:latin typeface="Alfios"/>
                <a:cs typeface="Alfios"/>
              </a:rPr>
              <a:t>allow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0" dirty="0">
                <a:latin typeface="Alfios"/>
                <a:cs typeface="Alfios"/>
              </a:rPr>
              <a:t>1 </a:t>
            </a:r>
            <a:r>
              <a:rPr sz="2400" spc="-30" dirty="0">
                <a:latin typeface="Alfios"/>
                <a:cs typeface="Alfios"/>
              </a:rPr>
              <a:t>to 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-20" dirty="0">
                <a:latin typeface="Alfios"/>
                <a:cs typeface="Alfios"/>
              </a:rPr>
              <a:t>its critical</a:t>
            </a:r>
            <a:r>
              <a:rPr sz="2400" spc="-1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region.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100" dirty="0">
                <a:latin typeface="Alfios"/>
                <a:cs typeface="Alfios"/>
              </a:rPr>
              <a:t>way </a:t>
            </a:r>
            <a:r>
              <a:rPr sz="2400" spc="-65" dirty="0">
                <a:latin typeface="Alfios"/>
                <a:cs typeface="Alfios"/>
              </a:rPr>
              <a:t>no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5" dirty="0">
                <a:latin typeface="Alfios"/>
                <a:cs typeface="Alfios"/>
              </a:rPr>
              <a:t>enters </a:t>
            </a:r>
            <a:r>
              <a:rPr sz="2400" spc="-20" dirty="0">
                <a:latin typeface="Alfios"/>
                <a:cs typeface="Alfios"/>
              </a:rPr>
              <a:t>critical region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simultaneously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40" dirty="0">
                <a:latin typeface="Alfios"/>
                <a:cs typeface="Alfios"/>
              </a:rPr>
              <a:t>i.e </a:t>
            </a:r>
            <a:r>
              <a:rPr sz="2400" spc="-40" dirty="0">
                <a:latin typeface="Alfios"/>
                <a:cs typeface="Alfios"/>
              </a:rPr>
              <a:t>mutual </a:t>
            </a:r>
            <a:r>
              <a:rPr sz="2400" spc="-15" dirty="0">
                <a:latin typeface="Alfios"/>
                <a:cs typeface="Alfios"/>
              </a:rPr>
              <a:t>exclusion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27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fulfilled.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251841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95" dirty="0">
                <a:solidFill>
                  <a:srgbClr val="696363"/>
                </a:solidFill>
                <a:latin typeface="Trebuchet MS"/>
                <a:cs typeface="Trebuchet MS"/>
              </a:rPr>
              <a:t>Drawbacks: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83919"/>
            <a:ext cx="7316470" cy="436181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142240" indent="-274320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20" dirty="0">
                <a:latin typeface="Alfios"/>
                <a:cs typeface="Alfios"/>
              </a:rPr>
              <a:t>Taking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0" dirty="0">
                <a:latin typeface="Alfios"/>
                <a:cs typeface="Alfios"/>
              </a:rPr>
              <a:t>not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20" dirty="0">
                <a:latin typeface="Alfios"/>
                <a:cs typeface="Alfios"/>
              </a:rPr>
              <a:t>good </a:t>
            </a:r>
            <a:r>
              <a:rPr sz="2400" spc="-5" dirty="0">
                <a:latin typeface="Alfios"/>
                <a:cs typeface="Alfios"/>
              </a:rPr>
              <a:t>idea </a:t>
            </a:r>
            <a:r>
              <a:rPr sz="2400" spc="-45" dirty="0">
                <a:latin typeface="Alfios"/>
                <a:cs typeface="Alfios"/>
              </a:rPr>
              <a:t>when </a:t>
            </a:r>
            <a:r>
              <a:rPr sz="2400" spc="-25" dirty="0">
                <a:latin typeface="Alfios"/>
                <a:cs typeface="Alfios"/>
              </a:rPr>
              <a:t>one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385" dirty="0">
                <a:latin typeface="Alfios"/>
                <a:cs typeface="Alfios"/>
              </a:rPr>
              <a:t> </a:t>
            </a:r>
            <a:r>
              <a:rPr sz="2400" spc="-55" dirty="0">
                <a:latin typeface="Alfios"/>
                <a:cs typeface="Alfios"/>
              </a:rPr>
              <a:t>much  </a:t>
            </a:r>
            <a:r>
              <a:rPr sz="2400" spc="-40" dirty="0">
                <a:latin typeface="Alfios"/>
                <a:cs typeface="Alfios"/>
              </a:rPr>
              <a:t>slower </a:t>
            </a:r>
            <a:r>
              <a:rPr sz="2400" spc="-65" dirty="0">
                <a:latin typeface="Alfios"/>
                <a:cs typeface="Alfios"/>
              </a:rPr>
              <a:t>than</a:t>
            </a:r>
            <a:r>
              <a:rPr sz="2400" spc="-12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other.</a:t>
            </a:r>
            <a:endParaRPr sz="2400">
              <a:latin typeface="Alfios"/>
              <a:cs typeface="Alfios"/>
            </a:endParaRPr>
          </a:p>
          <a:p>
            <a:pPr marL="286385" marR="355600" indent="-274320">
              <a:lnSpc>
                <a:spcPts val="2310"/>
              </a:lnSpc>
              <a:spcBef>
                <a:spcPts val="59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40" dirty="0">
                <a:latin typeface="Alfios"/>
                <a:cs typeface="Alfios"/>
              </a:rPr>
              <a:t>situation </a:t>
            </a:r>
            <a:r>
              <a:rPr sz="2400" spc="-15" dirty="0">
                <a:latin typeface="Alfios"/>
                <a:cs typeface="Alfios"/>
              </a:rPr>
              <a:t>requires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35" dirty="0">
                <a:latin typeface="Alfios"/>
                <a:cs typeface="Alfios"/>
              </a:rPr>
              <a:t>strictly </a:t>
            </a:r>
            <a:r>
              <a:rPr sz="2400" spc="-10" dirty="0">
                <a:latin typeface="Alfios"/>
                <a:cs typeface="Alfios"/>
              </a:rPr>
              <a:t>alternate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  </a:t>
            </a:r>
            <a:r>
              <a:rPr sz="2400" spc="-10" dirty="0">
                <a:latin typeface="Alfios"/>
                <a:cs typeface="Alfios"/>
              </a:rPr>
              <a:t>entering </a:t>
            </a:r>
            <a:r>
              <a:rPr sz="2400" spc="-30" dirty="0">
                <a:latin typeface="Alfios"/>
                <a:cs typeface="Alfios"/>
              </a:rPr>
              <a:t>their </a:t>
            </a: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region.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400" b="1" spc="-65" dirty="0">
                <a:latin typeface="Times New Roman"/>
                <a:cs typeface="Times New Roman"/>
              </a:rPr>
              <a:t>Example:</a:t>
            </a:r>
            <a:endParaRPr sz="2400">
              <a:latin typeface="Times New Roman"/>
              <a:cs typeface="Times New Roman"/>
            </a:endParaRPr>
          </a:p>
          <a:p>
            <a:pPr marL="273685" marR="373380" indent="-273685">
              <a:lnSpc>
                <a:spcPts val="2590"/>
              </a:lnSpc>
              <a:spcBef>
                <a:spcPts val="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73685" algn="l"/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0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finishes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the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2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region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sets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turn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1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allow</a:t>
            </a:r>
            <a:endParaRPr sz="2400">
              <a:latin typeface="Alfios"/>
              <a:cs typeface="Alfios"/>
            </a:endParaRPr>
          </a:p>
          <a:p>
            <a:pPr marR="3075940" algn="ctr">
              <a:lnSpc>
                <a:spcPts val="2590"/>
              </a:lnSpc>
            </a:pP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0" dirty="0">
                <a:latin typeface="Alfios"/>
                <a:cs typeface="Alfios"/>
              </a:rPr>
              <a:t>1 </a:t>
            </a:r>
            <a:r>
              <a:rPr sz="2400" spc="-40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-20" dirty="0">
                <a:latin typeface="Alfios"/>
                <a:cs typeface="Alfios"/>
              </a:rPr>
              <a:t>critical</a:t>
            </a:r>
            <a:r>
              <a:rPr sz="2400" spc="-23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region.</a:t>
            </a:r>
            <a:endParaRPr sz="2400">
              <a:latin typeface="Alfios"/>
              <a:cs typeface="Alfios"/>
            </a:endParaRPr>
          </a:p>
          <a:p>
            <a:pPr marL="273685" indent="-273685">
              <a:lnSpc>
                <a:spcPts val="2590"/>
              </a:lnSpc>
              <a:spcBef>
                <a:spcPts val="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73685" algn="l"/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Suppose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0" dirty="0">
                <a:latin typeface="Alfios"/>
                <a:cs typeface="Alfios"/>
              </a:rPr>
              <a:t>1 </a:t>
            </a:r>
            <a:r>
              <a:rPr sz="2400" spc="-35" dirty="0">
                <a:latin typeface="Alfios"/>
                <a:cs typeface="Alfios"/>
              </a:rPr>
              <a:t>finishes </a:t>
            </a:r>
            <a:r>
              <a:rPr sz="2400" spc="-20" dirty="0">
                <a:latin typeface="Alfios"/>
                <a:cs typeface="Alfios"/>
              </a:rPr>
              <a:t>its critical region </a:t>
            </a:r>
            <a:r>
              <a:rPr sz="2400" spc="-60" dirty="0">
                <a:latin typeface="Alfios"/>
                <a:cs typeface="Alfios"/>
              </a:rPr>
              <a:t>quickly </a:t>
            </a:r>
            <a:r>
              <a:rPr sz="2400" spc="-30" dirty="0">
                <a:latin typeface="Alfios"/>
                <a:cs typeface="Alfios"/>
              </a:rPr>
              <a:t>so</a:t>
            </a:r>
            <a:r>
              <a:rPr sz="2400" spc="-39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both</a:t>
            </a:r>
            <a:endParaRPr sz="2400">
              <a:latin typeface="Alfios"/>
              <a:cs typeface="Alfios"/>
            </a:endParaRPr>
          </a:p>
          <a:p>
            <a:pPr marR="383540" algn="ctr">
              <a:lnSpc>
                <a:spcPts val="2590"/>
              </a:lnSpc>
            </a:pP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their </a:t>
            </a:r>
            <a:r>
              <a:rPr sz="2400" spc="-75" dirty="0">
                <a:latin typeface="Alfios"/>
                <a:cs typeface="Alfios"/>
              </a:rPr>
              <a:t>non </a:t>
            </a:r>
            <a:r>
              <a:rPr sz="2400" spc="-20" dirty="0">
                <a:latin typeface="Alfios"/>
                <a:cs typeface="Alfios"/>
              </a:rPr>
              <a:t>critical region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10" dirty="0">
                <a:latin typeface="Alfios"/>
                <a:cs typeface="Alfios"/>
              </a:rPr>
              <a:t>sets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360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0.</a:t>
            </a:r>
            <a:endParaRPr sz="2400">
              <a:latin typeface="Alfios"/>
              <a:cs typeface="Alfios"/>
            </a:endParaRPr>
          </a:p>
          <a:p>
            <a:pPr marL="273685" marR="452755" indent="-273685">
              <a:lnSpc>
                <a:spcPts val="2590"/>
              </a:lnSpc>
              <a:spcBef>
                <a:spcPts val="3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73685" algn="l"/>
                <a:tab pos="287020" algn="l"/>
              </a:tabLst>
            </a:pPr>
            <a:r>
              <a:rPr sz="2400" spc="-25" dirty="0">
                <a:latin typeface="Alfios"/>
                <a:cs typeface="Alfios"/>
              </a:rPr>
              <a:t>Process </a:t>
            </a:r>
            <a:r>
              <a:rPr sz="2400" spc="-20" dirty="0">
                <a:latin typeface="Alfios"/>
                <a:cs typeface="Alfios"/>
              </a:rPr>
              <a:t>0 </a:t>
            </a:r>
            <a:r>
              <a:rPr sz="2400" spc="15" dirty="0">
                <a:latin typeface="Alfios"/>
                <a:cs typeface="Alfios"/>
              </a:rPr>
              <a:t>executes</a:t>
            </a:r>
            <a:r>
              <a:rPr sz="2400" spc="-44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its </a:t>
            </a:r>
            <a:r>
              <a:rPr sz="2400" spc="-30" dirty="0">
                <a:latin typeface="Alfios"/>
                <a:cs typeface="Alfios"/>
              </a:rPr>
              <a:t>whole </a:t>
            </a:r>
            <a:r>
              <a:rPr sz="2400" spc="-45" dirty="0">
                <a:latin typeface="Alfios"/>
                <a:cs typeface="Alfios"/>
              </a:rPr>
              <a:t>loop </a:t>
            </a:r>
            <a:r>
              <a:rPr sz="2400" spc="-70" dirty="0">
                <a:latin typeface="Alfios"/>
                <a:cs typeface="Alfios"/>
              </a:rPr>
              <a:t>quickly, </a:t>
            </a:r>
            <a:r>
              <a:rPr sz="2400" spc="-10" dirty="0">
                <a:latin typeface="Alfios"/>
                <a:cs typeface="Alfios"/>
              </a:rPr>
              <a:t>exiting </a:t>
            </a:r>
            <a:r>
              <a:rPr sz="2400" spc="-20" dirty="0">
                <a:latin typeface="Alfios"/>
                <a:cs typeface="Alfios"/>
              </a:rPr>
              <a:t>its critical</a:t>
            </a:r>
            <a:endParaRPr sz="2400">
              <a:latin typeface="Alfios"/>
              <a:cs typeface="Alfios"/>
            </a:endParaRPr>
          </a:p>
          <a:p>
            <a:pPr marR="3825240" algn="ctr">
              <a:lnSpc>
                <a:spcPts val="2590"/>
              </a:lnSpc>
            </a:pPr>
            <a:r>
              <a:rPr sz="2400" spc="-20" dirty="0">
                <a:latin typeface="Alfios"/>
                <a:cs typeface="Alfios"/>
              </a:rPr>
              <a:t>region </a:t>
            </a:r>
            <a:r>
              <a:rPr sz="2400" spc="-540" dirty="0">
                <a:latin typeface="Alfios"/>
                <a:cs typeface="Alfios"/>
              </a:rPr>
              <a:t>&amp; </a:t>
            </a:r>
            <a:r>
              <a:rPr sz="2400" spc="-15" dirty="0">
                <a:latin typeface="Alfios"/>
                <a:cs typeface="Alfios"/>
              </a:rPr>
              <a:t>setting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-40" dirty="0">
                <a:latin typeface="Alfios"/>
                <a:cs typeface="Alfios"/>
              </a:rPr>
              <a:t>to</a:t>
            </a:r>
            <a:r>
              <a:rPr sz="2400" spc="-19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1.</a:t>
            </a:r>
            <a:endParaRPr sz="2400">
              <a:latin typeface="Alfios"/>
              <a:cs typeface="Alfios"/>
            </a:endParaRPr>
          </a:p>
          <a:p>
            <a:pPr marL="286385" marR="129539" indent="-274320">
              <a:lnSpc>
                <a:spcPts val="2310"/>
              </a:lnSpc>
              <a:spcBef>
                <a:spcPts val="57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140" dirty="0">
                <a:latin typeface="Alfios"/>
                <a:cs typeface="Alfios"/>
              </a:rPr>
              <a:t>At </a:t>
            </a:r>
            <a:r>
              <a:rPr sz="2400" spc="-50" dirty="0">
                <a:latin typeface="Alfios"/>
                <a:cs typeface="Alfios"/>
              </a:rPr>
              <a:t>this point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20" dirty="0">
                <a:latin typeface="Alfios"/>
                <a:cs typeface="Alfios"/>
              </a:rPr>
              <a:t>1 </a:t>
            </a:r>
            <a:r>
              <a:rPr sz="2400" spc="-45" dirty="0">
                <a:latin typeface="Alfios"/>
                <a:cs typeface="Alfios"/>
              </a:rPr>
              <a:t>and </a:t>
            </a:r>
            <a:r>
              <a:rPr sz="2400" spc="-65" dirty="0">
                <a:latin typeface="Alfios"/>
                <a:cs typeface="Alfios"/>
              </a:rPr>
              <a:t>both </a:t>
            </a:r>
            <a:r>
              <a:rPr sz="2400" spc="-5" dirty="0">
                <a:latin typeface="Alfios"/>
                <a:cs typeface="Alfios"/>
              </a:rPr>
              <a:t>processes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5" dirty="0">
                <a:latin typeface="Alfios"/>
                <a:cs typeface="Alfios"/>
              </a:rPr>
              <a:t>executing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3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their  </a:t>
            </a:r>
            <a:r>
              <a:rPr sz="2400" spc="-35" dirty="0">
                <a:latin typeface="Alfios"/>
                <a:cs typeface="Alfios"/>
              </a:rPr>
              <a:t>noncritical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regions.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74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597154"/>
            <a:ext cx="7398384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203200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0" dirty="0">
                <a:latin typeface="Alfios"/>
                <a:cs typeface="Alfios"/>
              </a:rPr>
              <a:t>Suddenly,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0 </a:t>
            </a:r>
            <a:r>
              <a:rPr sz="2600" spc="-45" dirty="0">
                <a:latin typeface="Alfios"/>
                <a:cs typeface="Alfios"/>
              </a:rPr>
              <a:t>finishes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40" dirty="0">
                <a:latin typeface="Alfios"/>
                <a:cs typeface="Alfios"/>
              </a:rPr>
              <a:t>noncritical </a:t>
            </a:r>
            <a:r>
              <a:rPr sz="2600" spc="-25" dirty="0">
                <a:latin typeface="Alfios"/>
                <a:cs typeface="Alfios"/>
              </a:rPr>
              <a:t>region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90" dirty="0">
                <a:latin typeface="Alfios"/>
                <a:cs typeface="Alfios"/>
              </a:rPr>
              <a:t>goes  </a:t>
            </a:r>
            <a:r>
              <a:rPr sz="2600" spc="-55" dirty="0">
                <a:latin typeface="Alfios"/>
                <a:cs typeface="Alfios"/>
              </a:rPr>
              <a:t>back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top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its</a:t>
            </a:r>
            <a:r>
              <a:rPr sz="2600" spc="-15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loop.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75" dirty="0">
                <a:latin typeface="Alfios"/>
                <a:cs typeface="Alfios"/>
              </a:rPr>
              <a:t>Unfortunately,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70" dirty="0">
                <a:latin typeface="Alfios"/>
                <a:cs typeface="Alfios"/>
              </a:rPr>
              <a:t>not </a:t>
            </a:r>
            <a:r>
              <a:rPr sz="2600" spc="-5" dirty="0">
                <a:latin typeface="Alfios"/>
                <a:cs typeface="Alfios"/>
              </a:rPr>
              <a:t>permitted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15" dirty="0">
                <a:latin typeface="Alfios"/>
                <a:cs typeface="Alfios"/>
              </a:rPr>
              <a:t>critical </a:t>
            </a:r>
            <a:r>
              <a:rPr sz="2600" spc="-85" dirty="0">
                <a:latin typeface="Alfios"/>
                <a:cs typeface="Alfios"/>
              </a:rPr>
              <a:t>region  </a:t>
            </a:r>
            <a:r>
              <a:rPr sz="2600" spc="-95" dirty="0">
                <a:latin typeface="Alfios"/>
                <a:cs typeface="Alfios"/>
              </a:rPr>
              <a:t>now </a:t>
            </a:r>
            <a:r>
              <a:rPr sz="2600" spc="-15" dirty="0">
                <a:latin typeface="Alfios"/>
                <a:cs typeface="Alfios"/>
              </a:rPr>
              <a:t>since </a:t>
            </a:r>
            <a:r>
              <a:rPr sz="2600" spc="-40" dirty="0">
                <a:latin typeface="Alfios"/>
                <a:cs typeface="Alfios"/>
              </a:rPr>
              <a:t>turn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25" dirty="0">
                <a:latin typeface="Alfios"/>
                <a:cs typeface="Alfios"/>
              </a:rPr>
              <a:t>1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1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90" dirty="0">
                <a:latin typeface="Alfios"/>
                <a:cs typeface="Alfios"/>
              </a:rPr>
              <a:t>busy </a:t>
            </a:r>
            <a:r>
              <a:rPr sz="2600" spc="-60" dirty="0">
                <a:latin typeface="Alfios"/>
                <a:cs typeface="Alfios"/>
              </a:rPr>
              <a:t>with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40" dirty="0">
                <a:latin typeface="Alfios"/>
                <a:cs typeface="Alfios"/>
              </a:rPr>
              <a:t>noncritical  </a:t>
            </a:r>
            <a:r>
              <a:rPr sz="2600" spc="-10" dirty="0">
                <a:latin typeface="Alfios"/>
                <a:cs typeface="Alfios"/>
              </a:rPr>
              <a:t>region.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75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2731769"/>
            <a:ext cx="7577455" cy="2555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177800" indent="-274320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00" dirty="0">
                <a:latin typeface="Alfios"/>
                <a:cs typeface="Alfios"/>
              </a:rPr>
              <a:t>This </a:t>
            </a:r>
            <a:r>
              <a:rPr sz="2600" spc="-45" dirty="0">
                <a:latin typeface="Alfios"/>
                <a:cs typeface="Alfios"/>
              </a:rPr>
              <a:t>situation </a:t>
            </a:r>
            <a:r>
              <a:rPr sz="2600" spc="-30" dirty="0">
                <a:latin typeface="Alfios"/>
                <a:cs typeface="Alfios"/>
              </a:rPr>
              <a:t>violates the </a:t>
            </a:r>
            <a:r>
              <a:rPr sz="2600" spc="-50" dirty="0">
                <a:latin typeface="Alfios"/>
                <a:cs typeface="Alfios"/>
              </a:rPr>
              <a:t>condition </a:t>
            </a:r>
            <a:r>
              <a:rPr sz="2600" spc="-25" dirty="0">
                <a:latin typeface="Alfios"/>
                <a:cs typeface="Alfios"/>
              </a:rPr>
              <a:t>3 </a:t>
            </a:r>
            <a:r>
              <a:rPr sz="2600" spc="15" dirty="0">
                <a:latin typeface="Alfios"/>
                <a:cs typeface="Alfios"/>
              </a:rPr>
              <a:t>set </a:t>
            </a:r>
            <a:r>
              <a:rPr sz="2600" spc="-40" dirty="0">
                <a:latin typeface="Alfios"/>
                <a:cs typeface="Alfios"/>
              </a:rPr>
              <a:t>above: </a:t>
            </a:r>
            <a:r>
              <a:rPr sz="2600" spc="-185" dirty="0">
                <a:latin typeface="Alfios"/>
                <a:cs typeface="Alfios"/>
              </a:rPr>
              <a:t>No </a:t>
            </a:r>
            <a:r>
              <a:rPr sz="2600" spc="-50" dirty="0">
                <a:latin typeface="Alfios"/>
                <a:cs typeface="Alfios"/>
              </a:rPr>
              <a:t>process  </a:t>
            </a:r>
            <a:r>
              <a:rPr sz="2600" spc="-60" dirty="0">
                <a:latin typeface="Alfios"/>
                <a:cs typeface="Alfios"/>
              </a:rPr>
              <a:t>running </a:t>
            </a:r>
            <a:r>
              <a:rPr sz="2600" spc="-25" dirty="0">
                <a:latin typeface="Alfios"/>
                <a:cs typeface="Alfios"/>
              </a:rPr>
              <a:t>outside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critical </a:t>
            </a:r>
            <a:r>
              <a:rPr sz="2600" spc="-25" dirty="0">
                <a:latin typeface="Alfios"/>
                <a:cs typeface="Alfios"/>
              </a:rPr>
              <a:t>region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-65" dirty="0">
                <a:latin typeface="Alfios"/>
                <a:cs typeface="Alfios"/>
              </a:rPr>
              <a:t>block </a:t>
            </a:r>
            <a:r>
              <a:rPr sz="2600" spc="-40" dirty="0">
                <a:latin typeface="Alfios"/>
                <a:cs typeface="Alfios"/>
              </a:rPr>
              <a:t>other</a:t>
            </a:r>
            <a:r>
              <a:rPr sz="2600" spc="5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process.</a:t>
            </a:r>
            <a:endParaRPr sz="2600">
              <a:latin typeface="Alfios"/>
              <a:cs typeface="Alfios"/>
            </a:endParaRPr>
          </a:p>
          <a:p>
            <a:pPr marL="286385" marR="55626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concept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50" dirty="0">
                <a:latin typeface="Alfios"/>
                <a:cs typeface="Alfios"/>
              </a:rPr>
              <a:t>mutual </a:t>
            </a:r>
            <a:r>
              <a:rPr sz="2600" spc="-20" dirty="0">
                <a:latin typeface="Alfios"/>
                <a:cs typeface="Alfios"/>
              </a:rPr>
              <a:t>exclusion </a:t>
            </a:r>
            <a:r>
              <a:rPr sz="2600" spc="-30" dirty="0">
                <a:latin typeface="Alfios"/>
                <a:cs typeface="Alfios"/>
              </a:rPr>
              <a:t>is fulfilled </a:t>
            </a:r>
            <a:r>
              <a:rPr sz="2600" spc="-10" dirty="0">
                <a:latin typeface="Alfios"/>
                <a:cs typeface="Alfios"/>
              </a:rPr>
              <a:t>here, </a:t>
            </a:r>
            <a:r>
              <a:rPr sz="2600" spc="-70" dirty="0">
                <a:latin typeface="Alfios"/>
                <a:cs typeface="Alfios"/>
              </a:rPr>
              <a:t>but </a:t>
            </a:r>
            <a:r>
              <a:rPr sz="2600" spc="-140" dirty="0">
                <a:latin typeface="Alfios"/>
                <a:cs typeface="Alfios"/>
              </a:rPr>
              <a:t>the  </a:t>
            </a:r>
            <a:r>
              <a:rPr sz="2600" spc="-20" dirty="0">
                <a:latin typeface="Alfios"/>
                <a:cs typeface="Alfios"/>
              </a:rPr>
              <a:t>concept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20" dirty="0">
                <a:latin typeface="Alfios"/>
                <a:cs typeface="Alfios"/>
              </a:rPr>
              <a:t>progress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70" dirty="0">
                <a:latin typeface="Alfios"/>
                <a:cs typeface="Alfios"/>
              </a:rPr>
              <a:t>not</a:t>
            </a:r>
            <a:r>
              <a:rPr sz="2600" spc="-85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fulfilled.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80" dirty="0">
                <a:latin typeface="Alfios"/>
                <a:cs typeface="Alfios"/>
              </a:rPr>
              <a:t>who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5" dirty="0">
                <a:latin typeface="Alfios"/>
                <a:cs typeface="Alfios"/>
              </a:rPr>
              <a:t>interested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critical </a:t>
            </a:r>
            <a:r>
              <a:rPr sz="2600" spc="-75" dirty="0">
                <a:latin typeface="Alfios"/>
                <a:cs typeface="Alfios"/>
              </a:rPr>
              <a:t>section 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60" dirty="0">
                <a:latin typeface="Alfios"/>
                <a:cs typeface="Alfios"/>
              </a:rPr>
              <a:t>blocking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next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critical</a:t>
            </a:r>
            <a:r>
              <a:rPr sz="2600" spc="-285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section.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617029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" dirty="0">
                <a:solidFill>
                  <a:srgbClr val="696363"/>
                </a:solidFill>
                <a:latin typeface="Trebuchet MS"/>
                <a:cs typeface="Trebuchet MS"/>
              </a:rPr>
              <a:t>Second </a:t>
            </a:r>
            <a:r>
              <a:rPr sz="4000" spc="-180" dirty="0">
                <a:solidFill>
                  <a:srgbClr val="696363"/>
                </a:solidFill>
                <a:latin typeface="Trebuchet MS"/>
                <a:cs typeface="Trebuchet MS"/>
              </a:rPr>
              <a:t>attempt(algorithm</a:t>
            </a:r>
            <a:r>
              <a:rPr sz="4000" spc="-56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25" dirty="0">
                <a:solidFill>
                  <a:srgbClr val="696363"/>
                </a:solidFill>
                <a:latin typeface="Trebuchet MS"/>
                <a:cs typeface="Trebuchet MS"/>
              </a:rPr>
              <a:t>2)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6244" y="1362329"/>
            <a:ext cx="689165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100"/>
              </a:spcBef>
              <a:buChar char="•"/>
              <a:tabLst>
                <a:tab pos="186690" algn="l"/>
              </a:tabLst>
            </a:pPr>
            <a:r>
              <a:rPr sz="2400" spc="-100" dirty="0">
                <a:latin typeface="Alfios"/>
                <a:cs typeface="Alfios"/>
              </a:rPr>
              <a:t>In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35" dirty="0">
                <a:latin typeface="Alfios"/>
                <a:cs typeface="Alfios"/>
              </a:rPr>
              <a:t>algorithm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variable </a:t>
            </a:r>
            <a:r>
              <a:rPr sz="2400" spc="-30" dirty="0">
                <a:latin typeface="Alfios"/>
                <a:cs typeface="Alfios"/>
              </a:rPr>
              <a:t>turn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5" dirty="0">
                <a:latin typeface="Alfios"/>
                <a:cs typeface="Alfios"/>
              </a:rPr>
              <a:t>replaced </a:t>
            </a:r>
            <a:r>
              <a:rPr sz="2400" spc="-135" dirty="0">
                <a:latin typeface="Alfios"/>
                <a:cs typeface="Alfios"/>
              </a:rPr>
              <a:t>by </a:t>
            </a:r>
            <a:r>
              <a:rPr sz="2400" spc="-40" dirty="0">
                <a:latin typeface="Alfios"/>
                <a:cs typeface="Alfios"/>
              </a:rPr>
              <a:t>flag.  </a:t>
            </a:r>
            <a:r>
              <a:rPr sz="2400" spc="5" dirty="0">
                <a:latin typeface="Alfios"/>
                <a:cs typeface="Alfios"/>
              </a:rPr>
              <a:t>flag[0]=flag[1]=F;// </a:t>
            </a:r>
            <a:r>
              <a:rPr sz="2400" spc="-40" dirty="0">
                <a:latin typeface="Alfios"/>
                <a:cs typeface="Alfios"/>
              </a:rPr>
              <a:t>Boolean </a:t>
            </a:r>
            <a:r>
              <a:rPr sz="2400" spc="-30" dirty="0">
                <a:latin typeface="Alfios"/>
                <a:cs typeface="Alfios"/>
              </a:rPr>
              <a:t>value </a:t>
            </a:r>
            <a:r>
              <a:rPr sz="2400" spc="-55" dirty="0">
                <a:latin typeface="Alfios"/>
                <a:cs typeface="Alfios"/>
              </a:rPr>
              <a:t>initially </a:t>
            </a:r>
            <a:r>
              <a:rPr sz="2400" spc="-15" dirty="0">
                <a:latin typeface="Alfios"/>
                <a:cs typeface="Alfios"/>
              </a:rPr>
              <a:t>representing</a:t>
            </a:r>
            <a:r>
              <a:rPr sz="2400" spc="-37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false.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244" y="2246818"/>
            <a:ext cx="2877820" cy="35629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30" dirty="0">
                <a:latin typeface="Alfios"/>
                <a:cs typeface="Alfios"/>
              </a:rPr>
              <a:t>while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105" dirty="0">
                <a:latin typeface="Alfios"/>
                <a:cs typeface="Alfios"/>
              </a:rPr>
              <a:t>(1){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35" dirty="0">
                <a:latin typeface="Alfios"/>
                <a:cs typeface="Alfios"/>
              </a:rPr>
              <a:t>flag[0]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=T;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spc="-30" dirty="0">
                <a:latin typeface="Alfios"/>
                <a:cs typeface="Alfios"/>
              </a:rPr>
              <a:t>while(flag[1])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40" dirty="0">
                <a:latin typeface="Alfios"/>
                <a:cs typeface="Alfios"/>
              </a:rPr>
              <a:t>loop*</a:t>
            </a:r>
            <a:r>
              <a:rPr sz="2400" spc="-225" dirty="0">
                <a:latin typeface="Alfios"/>
                <a:cs typeface="Alfios"/>
              </a:rPr>
              <a:t> </a:t>
            </a:r>
            <a:r>
              <a:rPr sz="2400" spc="60" dirty="0">
                <a:latin typeface="Alfios"/>
                <a:cs typeface="Alfios"/>
              </a:rPr>
              <a:t>/;</a:t>
            </a:r>
            <a:endParaRPr sz="2400">
              <a:latin typeface="Alfios"/>
              <a:cs typeface="Alfios"/>
            </a:endParaRPr>
          </a:p>
          <a:p>
            <a:pPr marL="12700" marR="539115">
              <a:lnSpc>
                <a:spcPts val="3479"/>
              </a:lnSpc>
              <a:spcBef>
                <a:spcPts val="215"/>
              </a:spcBef>
            </a:pPr>
            <a:r>
              <a:rPr sz="2400" spc="-10" dirty="0">
                <a:latin typeface="Alfios"/>
                <a:cs typeface="Alfios"/>
              </a:rPr>
              <a:t>critical_region();  </a:t>
            </a:r>
            <a:r>
              <a:rPr sz="2400" spc="-35" dirty="0">
                <a:latin typeface="Alfios"/>
                <a:cs typeface="Alfios"/>
              </a:rPr>
              <a:t>flag[0] </a:t>
            </a:r>
            <a:r>
              <a:rPr sz="2400" spc="60" dirty="0">
                <a:latin typeface="Alfios"/>
                <a:cs typeface="Alfios"/>
              </a:rPr>
              <a:t>=F;  </a:t>
            </a:r>
            <a:r>
              <a:rPr sz="2400" spc="-20" dirty="0">
                <a:latin typeface="Alfios"/>
                <a:cs typeface="Alfios"/>
              </a:rPr>
              <a:t>noncritical_region();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5" dirty="0">
                <a:latin typeface="Alfios"/>
                <a:cs typeface="Alfios"/>
              </a:rPr>
              <a:t>(a) </a:t>
            </a: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0.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4846" y="2246818"/>
            <a:ext cx="4420235" cy="356298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30" dirty="0">
                <a:latin typeface="Alfios"/>
                <a:cs typeface="Alfios"/>
              </a:rPr>
              <a:t>while </a:t>
            </a:r>
            <a:r>
              <a:rPr sz="2400" spc="-10" dirty="0">
                <a:latin typeface="Alfios"/>
                <a:cs typeface="Alfios"/>
              </a:rPr>
              <a:t>(1) </a:t>
            </a:r>
            <a:r>
              <a:rPr sz="2400" spc="459" dirty="0">
                <a:latin typeface="Alfios"/>
                <a:cs typeface="Alfios"/>
              </a:rPr>
              <a:t>{</a:t>
            </a:r>
            <a:r>
              <a:rPr sz="2400" spc="-270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//repeat </a:t>
            </a:r>
            <a:r>
              <a:rPr sz="2400" spc="-30" dirty="0">
                <a:latin typeface="Alfios"/>
                <a:cs typeface="Alfios"/>
              </a:rPr>
              <a:t>forever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10" dirty="0">
                <a:latin typeface="Alfios"/>
                <a:cs typeface="Alfios"/>
              </a:rPr>
              <a:t>flag[1]=T;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b="1" spc="605" dirty="0">
                <a:latin typeface="Times New Roman"/>
                <a:cs typeface="Times New Roman"/>
              </a:rPr>
              <a:t>//</a:t>
            </a:r>
            <a:r>
              <a:rPr sz="2400" b="1" spc="-85" dirty="0">
                <a:latin typeface="Times New Roman"/>
                <a:cs typeface="Times New Roman"/>
              </a:rPr>
              <a:t> </a:t>
            </a:r>
            <a:r>
              <a:rPr sz="2400" b="1" spc="10" dirty="0">
                <a:latin typeface="Times New Roman"/>
                <a:cs typeface="Times New Roman"/>
              </a:rPr>
              <a:t>interested</a:t>
            </a:r>
            <a:r>
              <a:rPr sz="2400" b="1" spc="-70" dirty="0">
                <a:latin typeface="Times New Roman"/>
                <a:cs typeface="Times New Roman"/>
              </a:rPr>
              <a:t> </a:t>
            </a:r>
            <a:r>
              <a:rPr sz="2400" b="1" spc="60" dirty="0">
                <a:latin typeface="Times New Roman"/>
                <a:cs typeface="Times New Roman"/>
              </a:rPr>
              <a:t>to</a:t>
            </a:r>
            <a:r>
              <a:rPr sz="2400" b="1" spc="-65" dirty="0">
                <a:latin typeface="Times New Roman"/>
                <a:cs typeface="Times New Roman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enter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15" dirty="0">
                <a:latin typeface="Times New Roman"/>
                <a:cs typeface="Times New Roman"/>
              </a:rPr>
              <a:t>c.s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400" spc="-30" dirty="0">
                <a:latin typeface="Alfios"/>
                <a:cs typeface="Alfios"/>
              </a:rPr>
              <a:t>while(flag[0])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40" dirty="0">
                <a:latin typeface="Alfios"/>
                <a:cs typeface="Alfios"/>
              </a:rPr>
              <a:t>loop*</a:t>
            </a:r>
            <a:r>
              <a:rPr sz="2400" spc="-215" dirty="0">
                <a:latin typeface="Alfios"/>
                <a:cs typeface="Alfios"/>
              </a:rPr>
              <a:t> </a:t>
            </a:r>
            <a:r>
              <a:rPr sz="2400" spc="60" dirty="0">
                <a:latin typeface="Alfios"/>
                <a:cs typeface="Alfios"/>
              </a:rPr>
              <a:t>/;</a:t>
            </a:r>
            <a:endParaRPr sz="2400">
              <a:latin typeface="Alfios"/>
              <a:cs typeface="Alfios"/>
            </a:endParaRPr>
          </a:p>
          <a:p>
            <a:pPr marL="12700" marR="2082164">
              <a:lnSpc>
                <a:spcPts val="3479"/>
              </a:lnSpc>
              <a:spcBef>
                <a:spcPts val="215"/>
              </a:spcBef>
            </a:pPr>
            <a:r>
              <a:rPr sz="2400" spc="-10" dirty="0">
                <a:latin typeface="Alfios"/>
                <a:cs typeface="Alfios"/>
              </a:rPr>
              <a:t>critical_region();  </a:t>
            </a:r>
            <a:r>
              <a:rPr sz="2400" spc="-35" dirty="0">
                <a:latin typeface="Alfios"/>
                <a:cs typeface="Alfios"/>
              </a:rPr>
              <a:t>flag[1] </a:t>
            </a:r>
            <a:r>
              <a:rPr sz="2400" spc="60" dirty="0">
                <a:latin typeface="Alfios"/>
                <a:cs typeface="Alfios"/>
              </a:rPr>
              <a:t>=F;  </a:t>
            </a:r>
            <a:r>
              <a:rPr sz="2400" spc="-20" dirty="0">
                <a:latin typeface="Alfios"/>
                <a:cs typeface="Alfios"/>
              </a:rPr>
              <a:t>noncritical_region();</a:t>
            </a:r>
            <a:endParaRPr sz="24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390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30" dirty="0">
                <a:latin typeface="Alfios"/>
                <a:cs typeface="Alfios"/>
              </a:rPr>
              <a:t>(b) </a:t>
            </a: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1.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813892"/>
            <a:ext cx="69151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229" dirty="0">
                <a:solidFill>
                  <a:srgbClr val="696363"/>
                </a:solidFill>
                <a:latin typeface="Arial"/>
                <a:cs typeface="Arial"/>
              </a:rPr>
              <a:t>Problem </a:t>
            </a:r>
            <a:r>
              <a:rPr sz="3200" b="1" spc="-195" dirty="0">
                <a:solidFill>
                  <a:srgbClr val="696363"/>
                </a:solidFill>
                <a:latin typeface="Arial"/>
                <a:cs typeface="Arial"/>
              </a:rPr>
              <a:t>with </a:t>
            </a:r>
            <a:r>
              <a:rPr sz="3200" b="1" spc="-175" dirty="0">
                <a:solidFill>
                  <a:srgbClr val="696363"/>
                </a:solidFill>
                <a:latin typeface="Arial"/>
                <a:cs typeface="Arial"/>
              </a:rPr>
              <a:t>this </a:t>
            </a:r>
            <a:r>
              <a:rPr sz="3200" b="1" spc="-204" dirty="0">
                <a:solidFill>
                  <a:srgbClr val="696363"/>
                </a:solidFill>
                <a:latin typeface="Arial"/>
                <a:cs typeface="Arial"/>
              </a:rPr>
              <a:t>solution </a:t>
            </a:r>
            <a:r>
              <a:rPr sz="3200" b="1" spc="-110" dirty="0">
                <a:solidFill>
                  <a:srgbClr val="696363"/>
                </a:solidFill>
                <a:latin typeface="Arial"/>
                <a:cs typeface="Arial"/>
              </a:rPr>
              <a:t>(2nd</a:t>
            </a:r>
            <a:r>
              <a:rPr sz="3200" b="1" spc="-3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200" b="1" spc="-135" dirty="0">
                <a:solidFill>
                  <a:srgbClr val="696363"/>
                </a:solidFill>
                <a:latin typeface="Arial"/>
                <a:cs typeface="Arial"/>
              </a:rPr>
              <a:t>attempt)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4096"/>
            <a:ext cx="7621270" cy="37465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700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b="1" spc="25" dirty="0">
                <a:latin typeface="Times New Roman"/>
                <a:cs typeface="Times New Roman"/>
              </a:rPr>
              <a:t>Deadlock </a:t>
            </a:r>
            <a:r>
              <a:rPr sz="2800" b="1" spc="-5" dirty="0">
                <a:latin typeface="Times New Roman"/>
                <a:cs typeface="Times New Roman"/>
              </a:rPr>
              <a:t>can </a:t>
            </a:r>
            <a:r>
              <a:rPr sz="2800" b="1" spc="30" dirty="0">
                <a:latin typeface="Times New Roman"/>
                <a:cs typeface="Times New Roman"/>
              </a:rPr>
              <a:t>occur</a:t>
            </a:r>
            <a:r>
              <a:rPr sz="2800" b="1" spc="-34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if</a:t>
            </a:r>
            <a:endParaRPr sz="280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  <a:spcBef>
                <a:spcPts val="605"/>
              </a:spcBef>
            </a:pPr>
            <a:r>
              <a:rPr sz="2800" spc="-5" dirty="0">
                <a:latin typeface="Alfios"/>
                <a:cs typeface="Alfios"/>
              </a:rPr>
              <a:t>flag[0]=flag[1]=T;</a:t>
            </a:r>
            <a:endParaRPr sz="2800">
              <a:latin typeface="Alfios"/>
              <a:cs typeface="Alfios"/>
            </a:endParaRPr>
          </a:p>
          <a:p>
            <a:pPr marL="286385" marR="5080" indent="640080" algn="just">
              <a:lnSpc>
                <a:spcPct val="100000"/>
              </a:lnSpc>
              <a:spcBef>
                <a:spcPts val="600"/>
              </a:spcBef>
            </a:pPr>
            <a:r>
              <a:rPr sz="2800" b="1" spc="15" dirty="0">
                <a:latin typeface="Times New Roman"/>
                <a:cs typeface="Times New Roman"/>
              </a:rPr>
              <a:t>during </a:t>
            </a:r>
            <a:r>
              <a:rPr sz="2800" b="1" spc="40" dirty="0">
                <a:latin typeface="Times New Roman"/>
                <a:cs typeface="Times New Roman"/>
              </a:rPr>
              <a:t>the </a:t>
            </a:r>
            <a:r>
              <a:rPr sz="2800" b="1" spc="-15" dirty="0">
                <a:latin typeface="Times New Roman"/>
                <a:cs typeface="Times New Roman"/>
              </a:rPr>
              <a:t>case </a:t>
            </a:r>
            <a:r>
              <a:rPr sz="2800" b="1" spc="15" dirty="0">
                <a:latin typeface="Times New Roman"/>
                <a:cs typeface="Times New Roman"/>
              </a:rPr>
              <a:t>of </a:t>
            </a:r>
            <a:r>
              <a:rPr sz="2800" b="1" spc="70" dirty="0">
                <a:latin typeface="Times New Roman"/>
                <a:cs typeface="Times New Roman"/>
              </a:rPr>
              <a:t>context </a:t>
            </a:r>
            <a:r>
              <a:rPr sz="2800" b="1" spc="25" dirty="0">
                <a:latin typeface="Times New Roman"/>
                <a:cs typeface="Times New Roman"/>
              </a:rPr>
              <a:t>switching, </a:t>
            </a:r>
            <a:r>
              <a:rPr sz="2800" b="1" spc="15" dirty="0">
                <a:latin typeface="Times New Roman"/>
                <a:cs typeface="Times New Roman"/>
              </a:rPr>
              <a:t>here  </a:t>
            </a:r>
            <a:r>
              <a:rPr sz="2800" b="1" spc="5" dirty="0">
                <a:latin typeface="Times New Roman"/>
                <a:cs typeface="Times New Roman"/>
              </a:rPr>
              <a:t>initially </a:t>
            </a:r>
            <a:r>
              <a:rPr sz="2800" b="1" dirty="0">
                <a:latin typeface="Times New Roman"/>
                <a:cs typeface="Times New Roman"/>
              </a:rPr>
              <a:t>process </a:t>
            </a:r>
            <a:r>
              <a:rPr sz="2800" b="1" spc="-45" dirty="0">
                <a:latin typeface="Times New Roman"/>
                <a:cs typeface="Times New Roman"/>
              </a:rPr>
              <a:t>p0</a:t>
            </a:r>
            <a:r>
              <a:rPr sz="2800" spc="-45" dirty="0">
                <a:latin typeface="Alfios"/>
                <a:cs typeface="Alfios"/>
              </a:rPr>
              <a:t>makes </a:t>
            </a:r>
            <a:r>
              <a:rPr sz="2800" spc="-30" dirty="0">
                <a:latin typeface="Alfios"/>
                <a:cs typeface="Alfios"/>
              </a:rPr>
              <a:t>its </a:t>
            </a:r>
            <a:r>
              <a:rPr sz="2800" spc="-35" dirty="0">
                <a:latin typeface="Alfios"/>
                <a:cs typeface="Alfios"/>
              </a:rPr>
              <a:t>flag </a:t>
            </a:r>
            <a:r>
              <a:rPr sz="2800" spc="-45" dirty="0">
                <a:latin typeface="Alfios"/>
                <a:cs typeface="Alfios"/>
              </a:rPr>
              <a:t>to </a:t>
            </a:r>
            <a:r>
              <a:rPr sz="2800" spc="-240" dirty="0">
                <a:latin typeface="Alfios"/>
                <a:cs typeface="Alfios"/>
              </a:rPr>
              <a:t>TRUE </a:t>
            </a:r>
            <a:r>
              <a:rPr sz="2800" spc="-20" dirty="0">
                <a:latin typeface="Alfios"/>
                <a:cs typeface="Alfios"/>
              </a:rPr>
              <a:t>after </a:t>
            </a:r>
            <a:r>
              <a:rPr sz="2800" spc="-60" dirty="0">
                <a:latin typeface="Alfios"/>
                <a:cs typeface="Alfios"/>
              </a:rPr>
              <a:t>that  </a:t>
            </a:r>
            <a:r>
              <a:rPr sz="2800" spc="-5" dirty="0">
                <a:latin typeface="Alfios"/>
                <a:cs typeface="Alfios"/>
              </a:rPr>
              <a:t>context</a:t>
            </a:r>
            <a:r>
              <a:rPr sz="2800" spc="-100" dirty="0">
                <a:latin typeface="Alfios"/>
                <a:cs typeface="Alfios"/>
              </a:rPr>
              <a:t> </a:t>
            </a:r>
            <a:r>
              <a:rPr sz="2800" spc="-20" dirty="0">
                <a:latin typeface="Alfios"/>
                <a:cs typeface="Alfios"/>
              </a:rPr>
              <a:t>switches</a:t>
            </a:r>
            <a:r>
              <a:rPr sz="2800" spc="-114" dirty="0">
                <a:latin typeface="Alfios"/>
                <a:cs typeface="Alfios"/>
              </a:rPr>
              <a:t> </a:t>
            </a:r>
            <a:r>
              <a:rPr sz="2800" spc="-45" dirty="0">
                <a:latin typeface="Alfios"/>
                <a:cs typeface="Alfios"/>
              </a:rPr>
              <a:t>and</a:t>
            </a:r>
            <a:r>
              <a:rPr sz="2800" spc="-90" dirty="0">
                <a:latin typeface="Alfios"/>
                <a:cs typeface="Alfios"/>
              </a:rPr>
              <a:t> </a:t>
            </a:r>
            <a:r>
              <a:rPr sz="2800" spc="-35" dirty="0">
                <a:latin typeface="Alfios"/>
                <a:cs typeface="Alfios"/>
              </a:rPr>
              <a:t>p1</a:t>
            </a:r>
            <a:r>
              <a:rPr sz="2800" spc="-95" dirty="0">
                <a:latin typeface="Alfios"/>
                <a:cs typeface="Alfios"/>
              </a:rPr>
              <a:t> </a:t>
            </a:r>
            <a:r>
              <a:rPr sz="2800" spc="-45" dirty="0">
                <a:latin typeface="Alfios"/>
                <a:cs typeface="Alfios"/>
              </a:rPr>
              <a:t>and</a:t>
            </a:r>
            <a:r>
              <a:rPr sz="2800" spc="-65" dirty="0">
                <a:latin typeface="Alfios"/>
                <a:cs typeface="Alfios"/>
              </a:rPr>
              <a:t> </a:t>
            </a:r>
            <a:r>
              <a:rPr sz="2800" spc="-50" dirty="0">
                <a:latin typeface="Alfios"/>
                <a:cs typeface="Alfios"/>
              </a:rPr>
              <a:t>makes</a:t>
            </a:r>
            <a:r>
              <a:rPr sz="2800" spc="-90" dirty="0">
                <a:latin typeface="Alfios"/>
                <a:cs typeface="Alfios"/>
              </a:rPr>
              <a:t> </a:t>
            </a:r>
            <a:r>
              <a:rPr sz="2800" spc="-20" dirty="0">
                <a:latin typeface="Alfios"/>
                <a:cs typeface="Alfios"/>
              </a:rPr>
              <a:t>its</a:t>
            </a:r>
            <a:r>
              <a:rPr sz="2800" spc="-90" dirty="0">
                <a:latin typeface="Alfios"/>
                <a:cs typeface="Alfios"/>
              </a:rPr>
              <a:t> </a:t>
            </a:r>
            <a:r>
              <a:rPr sz="2800" spc="-30" dirty="0">
                <a:latin typeface="Alfios"/>
                <a:cs typeface="Alfios"/>
              </a:rPr>
              <a:t>flag</a:t>
            </a:r>
            <a:r>
              <a:rPr sz="2800" spc="-60" dirty="0">
                <a:latin typeface="Alfios"/>
                <a:cs typeface="Alfios"/>
              </a:rPr>
              <a:t> </a:t>
            </a:r>
            <a:r>
              <a:rPr sz="2800" spc="-35" dirty="0">
                <a:latin typeface="Alfios"/>
                <a:cs typeface="Alfios"/>
              </a:rPr>
              <a:t>to</a:t>
            </a:r>
            <a:r>
              <a:rPr sz="2800" spc="-430" dirty="0">
                <a:latin typeface="Alfios"/>
                <a:cs typeface="Alfios"/>
              </a:rPr>
              <a:t> </a:t>
            </a:r>
            <a:r>
              <a:rPr sz="2800" spc="-225" dirty="0">
                <a:latin typeface="Alfios"/>
                <a:cs typeface="Alfios"/>
              </a:rPr>
              <a:t>TRUE</a:t>
            </a:r>
            <a:endParaRPr sz="2800">
              <a:latin typeface="Alfios"/>
              <a:cs typeface="Alfios"/>
            </a:endParaRPr>
          </a:p>
          <a:p>
            <a:pPr marL="286385" marR="762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3928"/>
              <a:buFont typeface="Arial"/>
              <a:buChar char=""/>
              <a:tabLst>
                <a:tab pos="287020" algn="l"/>
              </a:tabLst>
            </a:pPr>
            <a:r>
              <a:rPr sz="2800" spc="-150" dirty="0">
                <a:latin typeface="Alfios"/>
                <a:cs typeface="Alfios"/>
              </a:rPr>
              <a:t>At </a:t>
            </a:r>
            <a:r>
              <a:rPr sz="2800" spc="-60" dirty="0">
                <a:latin typeface="Alfios"/>
                <a:cs typeface="Alfios"/>
              </a:rPr>
              <a:t>this </a:t>
            </a:r>
            <a:r>
              <a:rPr sz="2800" spc="-50" dirty="0">
                <a:latin typeface="Alfios"/>
                <a:cs typeface="Alfios"/>
              </a:rPr>
              <a:t>situation </a:t>
            </a:r>
            <a:r>
              <a:rPr sz="2800" spc="-75" dirty="0">
                <a:latin typeface="Alfios"/>
                <a:cs typeface="Alfios"/>
              </a:rPr>
              <a:t>both </a:t>
            </a:r>
            <a:r>
              <a:rPr sz="2800" spc="-35" dirty="0">
                <a:latin typeface="Alfios"/>
                <a:cs typeface="Alfios"/>
              </a:rPr>
              <a:t>the </a:t>
            </a:r>
            <a:r>
              <a:rPr sz="2800" spc="-10" dirty="0">
                <a:latin typeface="Alfios"/>
                <a:cs typeface="Alfios"/>
              </a:rPr>
              <a:t>process </a:t>
            </a:r>
            <a:r>
              <a:rPr sz="2800" spc="-85" dirty="0">
                <a:latin typeface="Alfios"/>
                <a:cs typeface="Alfios"/>
              </a:rPr>
              <a:t>have </a:t>
            </a:r>
            <a:r>
              <a:rPr sz="2800" spc="25" dirty="0">
                <a:latin typeface="Alfios"/>
                <a:cs typeface="Alfios"/>
              </a:rPr>
              <a:t>set </a:t>
            </a:r>
            <a:r>
              <a:rPr sz="2800" spc="-40" dirty="0">
                <a:latin typeface="Alfios"/>
                <a:cs typeface="Alfios"/>
              </a:rPr>
              <a:t>their </a:t>
            </a:r>
            <a:r>
              <a:rPr sz="2800" spc="-204" dirty="0">
                <a:latin typeface="Alfios"/>
                <a:cs typeface="Alfios"/>
              </a:rPr>
              <a:t>own  </a:t>
            </a:r>
            <a:r>
              <a:rPr sz="2800" spc="-30" dirty="0">
                <a:latin typeface="Alfios"/>
                <a:cs typeface="Alfios"/>
              </a:rPr>
              <a:t>value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35" dirty="0">
                <a:latin typeface="Alfios"/>
                <a:cs typeface="Alfios"/>
              </a:rPr>
              <a:t>flag </a:t>
            </a:r>
            <a:r>
              <a:rPr sz="2800" spc="-45" dirty="0">
                <a:latin typeface="Alfios"/>
                <a:cs typeface="Alfios"/>
              </a:rPr>
              <a:t>to </a:t>
            </a:r>
            <a:r>
              <a:rPr sz="2800" spc="-245" dirty="0">
                <a:latin typeface="Alfios"/>
                <a:cs typeface="Alfios"/>
              </a:rPr>
              <a:t>TRUE </a:t>
            </a:r>
            <a:r>
              <a:rPr sz="2800" spc="-90" dirty="0">
                <a:latin typeface="Alfios"/>
                <a:cs typeface="Alfios"/>
              </a:rPr>
              <a:t>they </a:t>
            </a:r>
            <a:r>
              <a:rPr sz="2800" spc="-75" dirty="0">
                <a:latin typeface="Alfios"/>
                <a:cs typeface="Alfios"/>
              </a:rPr>
              <a:t>both </a:t>
            </a:r>
            <a:r>
              <a:rPr sz="2800" spc="-35" dirty="0">
                <a:latin typeface="Alfios"/>
                <a:cs typeface="Alfios"/>
              </a:rPr>
              <a:t>will </a:t>
            </a:r>
            <a:r>
              <a:rPr sz="2800" spc="-15" dirty="0">
                <a:latin typeface="Alfios"/>
                <a:cs typeface="Alfios"/>
              </a:rPr>
              <a:t>go </a:t>
            </a:r>
            <a:r>
              <a:rPr sz="2800" spc="-60" dirty="0">
                <a:latin typeface="Alfios"/>
                <a:cs typeface="Alfios"/>
              </a:rPr>
              <a:t>into </a:t>
            </a:r>
            <a:r>
              <a:rPr sz="2800" spc="-50" dirty="0">
                <a:latin typeface="Alfios"/>
                <a:cs typeface="Alfios"/>
              </a:rPr>
              <a:t>loop </a:t>
            </a:r>
            <a:r>
              <a:rPr sz="2800" spc="-40" dirty="0">
                <a:latin typeface="Alfios"/>
                <a:cs typeface="Alfios"/>
              </a:rPr>
              <a:t>forever  </a:t>
            </a:r>
            <a:r>
              <a:rPr sz="2800" spc="-15" dirty="0">
                <a:latin typeface="Alfios"/>
                <a:cs typeface="Alfios"/>
              </a:rPr>
              <a:t>as </a:t>
            </a:r>
            <a:r>
              <a:rPr sz="2800" spc="-80" dirty="0">
                <a:latin typeface="Alfios"/>
                <a:cs typeface="Alfios"/>
              </a:rPr>
              <a:t>shown </a:t>
            </a:r>
            <a:r>
              <a:rPr sz="2800" spc="-75" dirty="0">
                <a:latin typeface="Alfios"/>
                <a:cs typeface="Alfios"/>
              </a:rPr>
              <a:t>in </a:t>
            </a:r>
            <a:r>
              <a:rPr sz="2800" spc="-35" dirty="0">
                <a:latin typeface="Alfios"/>
                <a:cs typeface="Alfios"/>
              </a:rPr>
              <a:t>the </a:t>
            </a:r>
            <a:r>
              <a:rPr sz="2800" spc="10" dirty="0">
                <a:latin typeface="Alfios"/>
                <a:cs typeface="Alfios"/>
              </a:rPr>
              <a:t>code </a:t>
            </a:r>
            <a:r>
              <a:rPr sz="2800" dirty="0">
                <a:latin typeface="Alfios"/>
                <a:cs typeface="Alfios"/>
              </a:rPr>
              <a:t>segment</a:t>
            </a:r>
            <a:r>
              <a:rPr sz="2800" spc="-375" dirty="0">
                <a:latin typeface="Alfios"/>
                <a:cs typeface="Alfios"/>
              </a:rPr>
              <a:t> </a:t>
            </a:r>
            <a:r>
              <a:rPr sz="2800" spc="-40" dirty="0">
                <a:latin typeface="Alfios"/>
                <a:cs typeface="Alfios"/>
              </a:rPr>
              <a:t>above.</a:t>
            </a:r>
            <a:endParaRPr sz="28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570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0" dirty="0">
                <a:solidFill>
                  <a:srgbClr val="696363"/>
                </a:solidFill>
                <a:latin typeface="Trebuchet MS"/>
                <a:cs typeface="Trebuchet MS"/>
              </a:rPr>
              <a:t>Peterson's</a:t>
            </a:r>
            <a:r>
              <a:rPr sz="4000" spc="-28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30" dirty="0">
                <a:solidFill>
                  <a:srgbClr val="696363"/>
                </a:solidFill>
                <a:latin typeface="Trebuchet MS"/>
                <a:cs typeface="Trebuchet MS"/>
              </a:rPr>
              <a:t>Solution: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7567295" cy="43707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 indent="914400">
              <a:lnSpc>
                <a:spcPts val="2590"/>
              </a:lnSpc>
              <a:spcBef>
                <a:spcPts val="425"/>
              </a:spcBef>
            </a:pPr>
            <a:r>
              <a:rPr sz="2400" spc="-140" dirty="0">
                <a:latin typeface="Alfios"/>
                <a:cs typeface="Alfios"/>
              </a:rPr>
              <a:t>By </a:t>
            </a:r>
            <a:r>
              <a:rPr sz="2400" spc="-50" dirty="0">
                <a:latin typeface="Alfios"/>
                <a:cs typeface="Alfios"/>
              </a:rPr>
              <a:t>combination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idea </a:t>
            </a:r>
            <a:r>
              <a:rPr sz="2400" spc="-50" dirty="0">
                <a:latin typeface="Alfios"/>
                <a:cs typeface="Alfios"/>
              </a:rPr>
              <a:t>of taking </a:t>
            </a:r>
            <a:r>
              <a:rPr sz="2400" spc="-25" dirty="0">
                <a:latin typeface="Alfios"/>
                <a:cs typeface="Alfios"/>
              </a:rPr>
              <a:t>turns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5" dirty="0">
                <a:latin typeface="Alfios"/>
                <a:cs typeface="Alfios"/>
              </a:rPr>
              <a:t>idea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30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lock  </a:t>
            </a:r>
            <a:r>
              <a:rPr sz="2400" spc="-30" dirty="0">
                <a:latin typeface="Alfios"/>
                <a:cs typeface="Alfios"/>
              </a:rPr>
              <a:t>variables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5" dirty="0">
                <a:latin typeface="Alfios"/>
                <a:cs typeface="Alfios"/>
              </a:rPr>
              <a:t>warning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variables.:</a:t>
            </a:r>
            <a:endParaRPr sz="2400">
              <a:latin typeface="Alfios"/>
              <a:cs typeface="Alfios"/>
            </a:endParaRPr>
          </a:p>
          <a:p>
            <a:pPr marL="12700" marR="2455545">
              <a:lnSpc>
                <a:spcPts val="3200"/>
              </a:lnSpc>
              <a:spcBef>
                <a:spcPts val="120"/>
              </a:spcBef>
            </a:pPr>
            <a:r>
              <a:rPr sz="2400" spc="-35" dirty="0">
                <a:latin typeface="Alfios"/>
                <a:cs typeface="Alfios"/>
              </a:rPr>
              <a:t>while </a:t>
            </a:r>
            <a:r>
              <a:rPr sz="2400" spc="105" dirty="0">
                <a:latin typeface="Alfios"/>
                <a:cs typeface="Alfios"/>
              </a:rPr>
              <a:t>(1){ </a:t>
            </a:r>
            <a:r>
              <a:rPr sz="2400" dirty="0">
                <a:latin typeface="Alfios"/>
                <a:cs typeface="Alfios"/>
              </a:rPr>
              <a:t>//repeat </a:t>
            </a:r>
            <a:r>
              <a:rPr sz="2400" spc="-30" dirty="0">
                <a:latin typeface="Alfios"/>
                <a:cs typeface="Alfios"/>
              </a:rPr>
              <a:t>forever </a:t>
            </a:r>
            <a:r>
              <a:rPr sz="2400" spc="-135" dirty="0">
                <a:latin typeface="Alfios"/>
                <a:cs typeface="Alfios"/>
              </a:rPr>
              <a:t>OR</a:t>
            </a:r>
            <a:r>
              <a:rPr sz="2400" spc="-425" dirty="0">
                <a:latin typeface="Alfios"/>
                <a:cs typeface="Alfios"/>
              </a:rPr>
              <a:t> </a:t>
            </a:r>
            <a:r>
              <a:rPr sz="2400" spc="-90" dirty="0">
                <a:latin typeface="Alfios"/>
                <a:cs typeface="Alfios"/>
              </a:rPr>
              <a:t>while(TRUE)  </a:t>
            </a:r>
            <a:r>
              <a:rPr sz="2400" spc="-35" dirty="0">
                <a:latin typeface="Alfios"/>
                <a:cs typeface="Alfios"/>
              </a:rPr>
              <a:t>flag[0] </a:t>
            </a:r>
            <a:r>
              <a:rPr sz="2400" spc="40" dirty="0">
                <a:latin typeface="Alfios"/>
                <a:cs typeface="Alfios"/>
              </a:rPr>
              <a:t>=T;</a:t>
            </a:r>
            <a:r>
              <a:rPr sz="2400" spc="-430" dirty="0">
                <a:latin typeface="Alfios"/>
                <a:cs typeface="Alfios"/>
              </a:rPr>
              <a:t> </a:t>
            </a:r>
            <a:r>
              <a:rPr sz="2400" spc="25" dirty="0">
                <a:latin typeface="Alfios"/>
                <a:cs typeface="Alfios"/>
              </a:rPr>
              <a:t>// </a:t>
            </a:r>
            <a:r>
              <a:rPr sz="2400" spc="-5" dirty="0">
                <a:latin typeface="Alfios"/>
                <a:cs typeface="Alfios"/>
              </a:rPr>
              <a:t>interested </a:t>
            </a:r>
            <a:r>
              <a:rPr sz="2400" spc="-40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enter </a:t>
            </a:r>
            <a:r>
              <a:rPr sz="2400" spc="20" dirty="0">
                <a:latin typeface="Alfios"/>
                <a:cs typeface="Alfios"/>
              </a:rPr>
              <a:t>c.s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400" spc="35" dirty="0">
                <a:latin typeface="Alfios"/>
                <a:cs typeface="Alfios"/>
              </a:rPr>
              <a:t>turn=1;</a:t>
            </a:r>
            <a:endParaRPr sz="2400">
              <a:latin typeface="Alfios"/>
              <a:cs typeface="Alfios"/>
            </a:endParaRPr>
          </a:p>
          <a:p>
            <a:pPr marL="12700" marR="62865">
              <a:lnSpc>
                <a:spcPct val="110900"/>
              </a:lnSpc>
            </a:pPr>
            <a:r>
              <a:rPr sz="2400" spc="20" dirty="0">
                <a:latin typeface="Alfios"/>
                <a:cs typeface="Alfios"/>
              </a:rPr>
              <a:t>while(turn==1 </a:t>
            </a:r>
            <a:r>
              <a:rPr sz="2400" spc="-535" dirty="0">
                <a:latin typeface="Alfios"/>
                <a:cs typeface="Alfios"/>
              </a:rPr>
              <a:t>&amp;&amp; </a:t>
            </a:r>
            <a:r>
              <a:rPr sz="2400" spc="15" dirty="0">
                <a:latin typeface="Alfios"/>
                <a:cs typeface="Alfios"/>
              </a:rPr>
              <a:t>flag[1]==T)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40" dirty="0">
                <a:latin typeface="Alfios"/>
                <a:cs typeface="Alfios"/>
              </a:rPr>
              <a:t>loop to </a:t>
            </a:r>
            <a:r>
              <a:rPr sz="2400" spc="-10" dirty="0">
                <a:latin typeface="Alfios"/>
                <a:cs typeface="Alfios"/>
              </a:rPr>
              <a:t>give </a:t>
            </a:r>
            <a:r>
              <a:rPr sz="2400" spc="-20" dirty="0">
                <a:latin typeface="Alfios"/>
                <a:cs typeface="Alfios"/>
              </a:rPr>
              <a:t>chance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39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other*/;  critical_region();</a:t>
            </a:r>
            <a:endParaRPr sz="2400">
              <a:latin typeface="Alfios"/>
              <a:cs typeface="Alfios"/>
            </a:endParaRPr>
          </a:p>
          <a:p>
            <a:pPr marL="12700" marR="5229225">
              <a:lnSpc>
                <a:spcPts val="3190"/>
              </a:lnSpc>
              <a:spcBef>
                <a:spcPts val="160"/>
              </a:spcBef>
            </a:pPr>
            <a:r>
              <a:rPr sz="2400" spc="-35" dirty="0">
                <a:latin typeface="Alfios"/>
                <a:cs typeface="Alfios"/>
              </a:rPr>
              <a:t>flag[0] </a:t>
            </a:r>
            <a:r>
              <a:rPr sz="2400" spc="60" dirty="0">
                <a:latin typeface="Alfios"/>
                <a:cs typeface="Alfios"/>
              </a:rPr>
              <a:t>=F;  </a:t>
            </a:r>
            <a:r>
              <a:rPr sz="2400" spc="-20" dirty="0">
                <a:latin typeface="Alfios"/>
                <a:cs typeface="Alfios"/>
              </a:rPr>
              <a:t>noncritical_region();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-15" dirty="0">
                <a:latin typeface="Alfios"/>
                <a:cs typeface="Alfios"/>
              </a:rPr>
              <a:t>(a) </a:t>
            </a:r>
            <a:r>
              <a:rPr sz="2400" spc="-25" dirty="0">
                <a:latin typeface="Alfios"/>
                <a:cs typeface="Alfios"/>
              </a:rPr>
              <a:t>Process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0.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25704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50" dirty="0">
                <a:solidFill>
                  <a:srgbClr val="696363"/>
                </a:solidFill>
                <a:latin typeface="Trebuchet MS"/>
                <a:cs typeface="Trebuchet MS"/>
              </a:rPr>
              <a:t>Peterson's</a:t>
            </a:r>
            <a:r>
              <a:rPr sz="4000" spc="-28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30" dirty="0">
                <a:solidFill>
                  <a:srgbClr val="696363"/>
                </a:solidFill>
                <a:latin typeface="Trebuchet MS"/>
                <a:cs typeface="Trebuchet MS"/>
              </a:rPr>
              <a:t>Solution: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6244" y="1357746"/>
            <a:ext cx="8132445" cy="427990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spc="-40" dirty="0">
                <a:latin typeface="Alfios"/>
                <a:cs typeface="Alfios"/>
              </a:rPr>
              <a:t>while </a:t>
            </a:r>
            <a:r>
              <a:rPr sz="2600" spc="110" dirty="0">
                <a:latin typeface="Alfios"/>
                <a:cs typeface="Alfios"/>
              </a:rPr>
              <a:t>(1){ </a:t>
            </a:r>
            <a:r>
              <a:rPr sz="2600" spc="-5" dirty="0">
                <a:latin typeface="Alfios"/>
                <a:cs typeface="Alfios"/>
              </a:rPr>
              <a:t>//repeat</a:t>
            </a:r>
            <a:r>
              <a:rPr sz="2600" spc="-22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forever</a:t>
            </a:r>
            <a:endParaRPr sz="2600">
              <a:latin typeface="Alfios"/>
              <a:cs typeface="Alfios"/>
            </a:endParaRPr>
          </a:p>
          <a:p>
            <a:pPr marL="12700" marR="3721100">
              <a:lnSpc>
                <a:spcPct val="119300"/>
              </a:lnSpc>
            </a:pPr>
            <a:r>
              <a:rPr sz="2600" spc="-45" dirty="0">
                <a:latin typeface="Alfios"/>
                <a:cs typeface="Alfios"/>
              </a:rPr>
              <a:t>flag[1] </a:t>
            </a:r>
            <a:r>
              <a:rPr sz="2600" spc="45" dirty="0">
                <a:latin typeface="Alfios"/>
                <a:cs typeface="Alfios"/>
              </a:rPr>
              <a:t>=T; </a:t>
            </a:r>
            <a:r>
              <a:rPr sz="2600" spc="25" dirty="0">
                <a:latin typeface="Alfios"/>
                <a:cs typeface="Alfios"/>
              </a:rPr>
              <a:t>// </a:t>
            </a:r>
            <a:r>
              <a:rPr sz="2600" spc="-5" dirty="0">
                <a:latin typeface="Alfios"/>
                <a:cs typeface="Alfios"/>
              </a:rPr>
              <a:t>interested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</a:t>
            </a:r>
            <a:r>
              <a:rPr sz="2600" spc="-430" dirty="0">
                <a:latin typeface="Alfios"/>
                <a:cs typeface="Alfios"/>
              </a:rPr>
              <a:t> </a:t>
            </a:r>
            <a:r>
              <a:rPr sz="2600" spc="35" dirty="0">
                <a:latin typeface="Alfios"/>
                <a:cs typeface="Alfios"/>
              </a:rPr>
              <a:t>c.s  </a:t>
            </a:r>
            <a:r>
              <a:rPr sz="2600" spc="30" dirty="0">
                <a:latin typeface="Alfios"/>
                <a:cs typeface="Alfios"/>
              </a:rPr>
              <a:t>turn=0;</a:t>
            </a:r>
            <a:endParaRPr sz="2600">
              <a:latin typeface="Alfios"/>
              <a:cs typeface="Alfios"/>
            </a:endParaRPr>
          </a:p>
          <a:p>
            <a:pPr marL="12700" marR="5080">
              <a:lnSpc>
                <a:spcPts val="3720"/>
              </a:lnSpc>
              <a:spcBef>
                <a:spcPts val="225"/>
              </a:spcBef>
            </a:pPr>
            <a:r>
              <a:rPr sz="2600" spc="20" dirty="0">
                <a:latin typeface="Alfios"/>
                <a:cs typeface="Alfios"/>
              </a:rPr>
              <a:t>while(turn==0 </a:t>
            </a:r>
            <a:r>
              <a:rPr sz="2600" spc="-595" dirty="0">
                <a:latin typeface="Alfios"/>
                <a:cs typeface="Alfios"/>
              </a:rPr>
              <a:t>&amp;&amp; </a:t>
            </a:r>
            <a:r>
              <a:rPr sz="2600" spc="10" dirty="0">
                <a:latin typeface="Alfios"/>
                <a:cs typeface="Alfios"/>
              </a:rPr>
              <a:t>flag[0]==T) </a:t>
            </a:r>
            <a:r>
              <a:rPr sz="2600" spc="-10" dirty="0">
                <a:latin typeface="Alfios"/>
                <a:cs typeface="Alfios"/>
              </a:rPr>
              <a:t>/* </a:t>
            </a:r>
            <a:r>
              <a:rPr sz="2600" spc="-55" dirty="0">
                <a:latin typeface="Alfios"/>
                <a:cs typeface="Alfios"/>
              </a:rPr>
              <a:t>loop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give </a:t>
            </a:r>
            <a:r>
              <a:rPr sz="2600" spc="-30" dirty="0">
                <a:latin typeface="Alfios"/>
                <a:cs typeface="Alfios"/>
              </a:rPr>
              <a:t>chance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20" dirty="0">
                <a:latin typeface="Alfios"/>
                <a:cs typeface="Alfios"/>
              </a:rPr>
              <a:t>other*/;  </a:t>
            </a:r>
            <a:r>
              <a:rPr sz="2600" spc="-10" dirty="0">
                <a:latin typeface="Alfios"/>
                <a:cs typeface="Alfios"/>
              </a:rPr>
              <a:t>critical_region();</a:t>
            </a:r>
            <a:endParaRPr sz="2600">
              <a:latin typeface="Alfios"/>
              <a:cs typeface="Alfios"/>
            </a:endParaRPr>
          </a:p>
          <a:p>
            <a:pPr marL="12700" marR="5609590">
              <a:lnSpc>
                <a:spcPts val="3720"/>
              </a:lnSpc>
            </a:pPr>
            <a:r>
              <a:rPr sz="2600" spc="-45" dirty="0">
                <a:latin typeface="Alfios"/>
                <a:cs typeface="Alfios"/>
              </a:rPr>
              <a:t>flag[1] </a:t>
            </a:r>
            <a:r>
              <a:rPr sz="2600" spc="55" dirty="0">
                <a:latin typeface="Alfios"/>
                <a:cs typeface="Alfios"/>
              </a:rPr>
              <a:t>=F;  </a:t>
            </a:r>
            <a:r>
              <a:rPr sz="2600" spc="-25" dirty="0">
                <a:latin typeface="Alfios"/>
                <a:cs typeface="Alfios"/>
              </a:rPr>
              <a:t>noncritical_region();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spc="-30" dirty="0">
                <a:latin typeface="Alfios"/>
                <a:cs typeface="Alfios"/>
              </a:rPr>
              <a:t>(b) </a:t>
            </a:r>
            <a:r>
              <a:rPr sz="2600" spc="-25" dirty="0">
                <a:latin typeface="Alfios"/>
                <a:cs typeface="Alfios"/>
              </a:rPr>
              <a:t>Process</a:t>
            </a:r>
            <a:r>
              <a:rPr sz="2600" spc="-95" dirty="0">
                <a:latin typeface="Alfios"/>
                <a:cs typeface="Alfios"/>
              </a:rPr>
              <a:t> </a:t>
            </a:r>
            <a:r>
              <a:rPr sz="2600" spc="25" dirty="0">
                <a:latin typeface="Alfios"/>
                <a:cs typeface="Alfios"/>
              </a:rPr>
              <a:t>1.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79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383919"/>
            <a:ext cx="8610600" cy="534415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86385" marR="5080" indent="-274320" algn="just">
              <a:lnSpc>
                <a:spcPts val="2310"/>
              </a:lnSpc>
              <a:spcBef>
                <a:spcPts val="65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800" spc="-254" dirty="0">
                <a:latin typeface="Alfios"/>
                <a:cs typeface="Alfios"/>
              </a:rPr>
              <a:t>A </a:t>
            </a:r>
            <a:r>
              <a:rPr sz="2800" spc="-30" dirty="0">
                <a:latin typeface="Alfios"/>
                <a:cs typeface="Alfios"/>
              </a:rPr>
              <a:t>program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spc="-15" dirty="0">
                <a:latin typeface="Alfios"/>
                <a:cs typeface="Alfios"/>
              </a:rPr>
              <a:t>definite </a:t>
            </a:r>
            <a:r>
              <a:rPr sz="2800" spc="-35" dirty="0">
                <a:latin typeface="Alfios"/>
                <a:cs typeface="Alfios"/>
              </a:rPr>
              <a:t>group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b="1" spc="15" dirty="0">
                <a:latin typeface="Times New Roman"/>
                <a:cs typeface="Times New Roman"/>
              </a:rPr>
              <a:t>ordered </a:t>
            </a:r>
            <a:r>
              <a:rPr sz="2800" b="1" spc="5" dirty="0">
                <a:latin typeface="Times New Roman"/>
                <a:cs typeface="Times New Roman"/>
              </a:rPr>
              <a:t>operations </a:t>
            </a:r>
            <a:r>
              <a:rPr sz="2800" spc="-50" dirty="0">
                <a:latin typeface="Alfios"/>
                <a:cs typeface="Alfios"/>
              </a:rPr>
              <a:t>that </a:t>
            </a:r>
            <a:r>
              <a:rPr sz="2800" spc="-10" dirty="0">
                <a:latin typeface="Alfios"/>
                <a:cs typeface="Alfios"/>
              </a:rPr>
              <a:t>are </a:t>
            </a:r>
            <a:r>
              <a:rPr sz="2800" spc="-190" dirty="0">
                <a:latin typeface="Alfios"/>
                <a:cs typeface="Alfios"/>
              </a:rPr>
              <a:t>to  </a:t>
            </a:r>
            <a:r>
              <a:rPr sz="2800" spc="-5" dirty="0">
                <a:latin typeface="Alfios"/>
                <a:cs typeface="Alfios"/>
              </a:rPr>
              <a:t>be </a:t>
            </a:r>
            <a:r>
              <a:rPr sz="2800" dirty="0">
                <a:latin typeface="Alfios"/>
                <a:cs typeface="Alfios"/>
              </a:rPr>
              <a:t>performed. </a:t>
            </a:r>
            <a:r>
              <a:rPr sz="2800" spc="-125" dirty="0">
                <a:latin typeface="Alfios"/>
                <a:cs typeface="Alfios"/>
              </a:rPr>
              <a:t>On </a:t>
            </a:r>
            <a:r>
              <a:rPr sz="2800" spc="-35" dirty="0">
                <a:latin typeface="Alfios"/>
                <a:cs typeface="Alfios"/>
              </a:rPr>
              <a:t>the other hand, </a:t>
            </a:r>
            <a:r>
              <a:rPr sz="2800" spc="-55" dirty="0">
                <a:latin typeface="Alfios"/>
                <a:cs typeface="Alfios"/>
              </a:rPr>
              <a:t>an </a:t>
            </a:r>
            <a:r>
              <a:rPr sz="2800" b="1" spc="5" dirty="0">
                <a:latin typeface="Times New Roman"/>
                <a:cs typeface="Times New Roman"/>
              </a:rPr>
              <a:t>instance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30" dirty="0">
                <a:latin typeface="Alfios"/>
                <a:cs typeface="Alfios"/>
              </a:rPr>
              <a:t>a </a:t>
            </a:r>
            <a:r>
              <a:rPr sz="2800" spc="-35" dirty="0">
                <a:latin typeface="Alfios"/>
                <a:cs typeface="Alfios"/>
              </a:rPr>
              <a:t>program  </a:t>
            </a:r>
            <a:r>
              <a:rPr sz="2800" spc="-25" dirty="0">
                <a:latin typeface="Alfios"/>
                <a:cs typeface="Alfios"/>
              </a:rPr>
              <a:t>being </a:t>
            </a:r>
            <a:r>
              <a:rPr sz="2800" spc="15" dirty="0">
                <a:latin typeface="Alfios"/>
                <a:cs typeface="Alfios"/>
              </a:rPr>
              <a:t>executed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35" dirty="0">
                <a:latin typeface="Alfios"/>
                <a:cs typeface="Alfios"/>
              </a:rPr>
              <a:t>a</a:t>
            </a:r>
            <a:r>
              <a:rPr sz="2800" spc="-229" dirty="0">
                <a:latin typeface="Alfios"/>
                <a:cs typeface="Alfios"/>
              </a:rPr>
              <a:t> </a:t>
            </a:r>
            <a:r>
              <a:rPr sz="2800" spc="-5" dirty="0">
                <a:latin typeface="Alfios"/>
                <a:cs typeface="Alfios"/>
              </a:rPr>
              <a:t>process.</a:t>
            </a:r>
            <a:endParaRPr sz="28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1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800" spc="-80" dirty="0">
                <a:latin typeface="Alfios"/>
                <a:cs typeface="Alfios"/>
              </a:rPr>
              <a:t>The </a:t>
            </a:r>
            <a:r>
              <a:rPr sz="2800" spc="-35" dirty="0">
                <a:latin typeface="Alfios"/>
                <a:cs typeface="Alfios"/>
              </a:rPr>
              <a:t>nature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25" dirty="0">
                <a:latin typeface="Alfios"/>
                <a:cs typeface="Alfios"/>
              </a:rPr>
              <a:t>the </a:t>
            </a:r>
            <a:r>
              <a:rPr sz="2800" spc="-30" dirty="0">
                <a:latin typeface="Alfios"/>
                <a:cs typeface="Alfios"/>
              </a:rPr>
              <a:t>program </a:t>
            </a:r>
            <a:r>
              <a:rPr sz="2800" spc="-35" dirty="0">
                <a:latin typeface="Alfios"/>
                <a:cs typeface="Alfios"/>
              </a:rPr>
              <a:t>is </a:t>
            </a:r>
            <a:r>
              <a:rPr sz="2800" spc="-25" dirty="0">
                <a:latin typeface="Alfios"/>
                <a:cs typeface="Alfios"/>
              </a:rPr>
              <a:t>passive </a:t>
            </a:r>
            <a:r>
              <a:rPr sz="2800" spc="-10" dirty="0">
                <a:latin typeface="Alfios"/>
                <a:cs typeface="Alfios"/>
              </a:rPr>
              <a:t>as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dirty="0">
                <a:latin typeface="Alfios"/>
                <a:cs typeface="Alfios"/>
              </a:rPr>
              <a:t>does </a:t>
            </a:r>
            <a:r>
              <a:rPr sz="2800" spc="-60" dirty="0">
                <a:latin typeface="Alfios"/>
                <a:cs typeface="Alfios"/>
              </a:rPr>
              <a:t>nothing </a:t>
            </a:r>
            <a:r>
              <a:rPr sz="2800" spc="-40" dirty="0">
                <a:latin typeface="Alfios"/>
                <a:cs typeface="Alfios"/>
              </a:rPr>
              <a:t>until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spc="-60" dirty="0">
                <a:latin typeface="Alfios"/>
                <a:cs typeface="Alfios"/>
              </a:rPr>
              <a:t>gets  </a:t>
            </a:r>
            <a:r>
              <a:rPr sz="2800" spc="15" dirty="0">
                <a:latin typeface="Alfios"/>
                <a:cs typeface="Alfios"/>
              </a:rPr>
              <a:t>executed </a:t>
            </a:r>
            <a:r>
              <a:rPr sz="2800" spc="-20" dirty="0">
                <a:latin typeface="Alfios"/>
                <a:cs typeface="Alfios"/>
              </a:rPr>
              <a:t>whereas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60" dirty="0">
                <a:latin typeface="Alfios"/>
                <a:cs typeface="Alfios"/>
              </a:rPr>
              <a:t>dynamic </a:t>
            </a:r>
            <a:r>
              <a:rPr sz="2800" spc="-40" dirty="0">
                <a:latin typeface="Alfios"/>
                <a:cs typeface="Alfios"/>
              </a:rPr>
              <a:t>or </a:t>
            </a:r>
            <a:r>
              <a:rPr sz="2800" spc="-25" dirty="0">
                <a:latin typeface="Alfios"/>
                <a:cs typeface="Alfios"/>
              </a:rPr>
              <a:t>active </a:t>
            </a:r>
            <a:r>
              <a:rPr sz="2800" spc="-65" dirty="0">
                <a:latin typeface="Alfios"/>
                <a:cs typeface="Alfios"/>
              </a:rPr>
              <a:t>in </a:t>
            </a:r>
            <a:r>
              <a:rPr sz="2800" spc="-40" dirty="0">
                <a:latin typeface="Alfios"/>
                <a:cs typeface="Alfios"/>
              </a:rPr>
              <a:t>nature </a:t>
            </a:r>
            <a:r>
              <a:rPr sz="2800" spc="-15" dirty="0">
                <a:latin typeface="Alfios"/>
                <a:cs typeface="Alfios"/>
              </a:rPr>
              <a:t>as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spc="-25" dirty="0">
                <a:latin typeface="Alfios"/>
                <a:cs typeface="Alfios"/>
              </a:rPr>
              <a:t>is  </a:t>
            </a:r>
            <a:r>
              <a:rPr sz="2800" spc="-55" dirty="0">
                <a:latin typeface="Alfios"/>
                <a:cs typeface="Alfios"/>
              </a:rPr>
              <a:t>an </a:t>
            </a:r>
            <a:r>
              <a:rPr sz="2800" spc="-25" dirty="0">
                <a:latin typeface="Alfios"/>
                <a:cs typeface="Alfios"/>
              </a:rPr>
              <a:t>instance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5" dirty="0">
                <a:latin typeface="Alfios"/>
                <a:cs typeface="Alfios"/>
              </a:rPr>
              <a:t>executing </a:t>
            </a:r>
            <a:r>
              <a:rPr sz="2800" spc="-30" dirty="0">
                <a:latin typeface="Alfios"/>
                <a:cs typeface="Alfios"/>
              </a:rPr>
              <a:t>program </a:t>
            </a:r>
            <a:r>
              <a:rPr sz="2800" spc="-40" dirty="0">
                <a:latin typeface="Alfios"/>
                <a:cs typeface="Alfios"/>
              </a:rPr>
              <a:t>and </a:t>
            </a:r>
            <a:r>
              <a:rPr sz="2800" spc="-20" dirty="0">
                <a:latin typeface="Alfios"/>
                <a:cs typeface="Alfios"/>
              </a:rPr>
              <a:t>perform </a:t>
            </a:r>
            <a:r>
              <a:rPr sz="2800" spc="-25" dirty="0">
                <a:latin typeface="Alfios"/>
                <a:cs typeface="Alfios"/>
              </a:rPr>
              <a:t>the </a:t>
            </a:r>
            <a:r>
              <a:rPr sz="2800" spc="-15" dirty="0">
                <a:latin typeface="Alfios"/>
                <a:cs typeface="Alfios"/>
              </a:rPr>
              <a:t>specific</a:t>
            </a:r>
            <a:r>
              <a:rPr sz="2800" spc="-350" dirty="0">
                <a:latin typeface="Alfios"/>
                <a:cs typeface="Alfios"/>
              </a:rPr>
              <a:t> </a:t>
            </a:r>
            <a:r>
              <a:rPr sz="2800" spc="-15" dirty="0">
                <a:latin typeface="Alfios"/>
                <a:cs typeface="Alfios"/>
              </a:rPr>
              <a:t>action.</a:t>
            </a:r>
            <a:endParaRPr sz="28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800" spc="-254" dirty="0">
                <a:latin typeface="Alfios"/>
                <a:cs typeface="Alfios"/>
              </a:rPr>
              <a:t>A </a:t>
            </a:r>
            <a:r>
              <a:rPr sz="2800" spc="-30" dirty="0">
                <a:latin typeface="Alfios"/>
                <a:cs typeface="Alfios"/>
              </a:rPr>
              <a:t>program </a:t>
            </a:r>
            <a:r>
              <a:rPr sz="2800" spc="-55" dirty="0">
                <a:latin typeface="Alfios"/>
                <a:cs typeface="Alfios"/>
              </a:rPr>
              <a:t>has </a:t>
            </a:r>
            <a:r>
              <a:rPr sz="2800" spc="-35" dirty="0">
                <a:latin typeface="Alfios"/>
                <a:cs typeface="Alfios"/>
              </a:rPr>
              <a:t>a </a:t>
            </a:r>
            <a:r>
              <a:rPr sz="2800" b="1" spc="20" dirty="0">
                <a:latin typeface="Times New Roman"/>
                <a:cs typeface="Times New Roman"/>
              </a:rPr>
              <a:t>longer </a:t>
            </a:r>
            <a:r>
              <a:rPr sz="2800" spc="-30" dirty="0">
                <a:latin typeface="Alfios"/>
                <a:cs typeface="Alfios"/>
              </a:rPr>
              <a:t>lifespan </a:t>
            </a:r>
            <a:r>
              <a:rPr sz="2800" dirty="0">
                <a:latin typeface="Alfios"/>
                <a:cs typeface="Alfios"/>
              </a:rPr>
              <a:t>because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15" dirty="0">
                <a:latin typeface="Alfios"/>
                <a:cs typeface="Alfios"/>
              </a:rPr>
              <a:t>stored </a:t>
            </a:r>
            <a:r>
              <a:rPr sz="2800" spc="-65" dirty="0">
                <a:latin typeface="Alfios"/>
                <a:cs typeface="Alfios"/>
              </a:rPr>
              <a:t>in </a:t>
            </a:r>
            <a:r>
              <a:rPr sz="2800" spc="-135" dirty="0">
                <a:latin typeface="Alfios"/>
                <a:cs typeface="Alfios"/>
              </a:rPr>
              <a:t>the  </a:t>
            </a:r>
            <a:r>
              <a:rPr sz="2800" spc="-45" dirty="0">
                <a:latin typeface="Alfios"/>
                <a:cs typeface="Alfios"/>
              </a:rPr>
              <a:t>memory </a:t>
            </a:r>
            <a:r>
              <a:rPr sz="2800" spc="-40" dirty="0">
                <a:latin typeface="Alfios"/>
                <a:cs typeface="Alfios"/>
              </a:rPr>
              <a:t>until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spc="-25" dirty="0">
                <a:latin typeface="Alfios"/>
                <a:cs typeface="Alfios"/>
              </a:rPr>
              <a:t>is </a:t>
            </a:r>
            <a:r>
              <a:rPr sz="2800" spc="-50" dirty="0">
                <a:latin typeface="Alfios"/>
                <a:cs typeface="Alfios"/>
              </a:rPr>
              <a:t>not </a:t>
            </a:r>
            <a:r>
              <a:rPr sz="2800" spc="-65" dirty="0">
                <a:latin typeface="Alfios"/>
                <a:cs typeface="Alfios"/>
              </a:rPr>
              <a:t>manually </a:t>
            </a:r>
            <a:r>
              <a:rPr sz="2800" spc="20" dirty="0">
                <a:latin typeface="Alfios"/>
                <a:cs typeface="Alfios"/>
              </a:rPr>
              <a:t>deleted </a:t>
            </a:r>
            <a:r>
              <a:rPr sz="2800" spc="-35" dirty="0">
                <a:latin typeface="Alfios"/>
                <a:cs typeface="Alfios"/>
              </a:rPr>
              <a:t>while a </a:t>
            </a:r>
            <a:r>
              <a:rPr sz="2800" spc="-15" dirty="0">
                <a:latin typeface="Alfios"/>
                <a:cs typeface="Alfios"/>
              </a:rPr>
              <a:t>process </a:t>
            </a:r>
            <a:r>
              <a:rPr sz="2800" spc="-55" dirty="0">
                <a:latin typeface="Alfios"/>
                <a:cs typeface="Alfios"/>
              </a:rPr>
              <a:t>has </a:t>
            </a:r>
            <a:r>
              <a:rPr sz="2800" spc="-35" dirty="0">
                <a:latin typeface="Alfios"/>
                <a:cs typeface="Alfios"/>
              </a:rPr>
              <a:t>a  </a:t>
            </a:r>
            <a:r>
              <a:rPr sz="2800" spc="-15" dirty="0">
                <a:latin typeface="Alfios"/>
                <a:cs typeface="Alfios"/>
              </a:rPr>
              <a:t>shorter </a:t>
            </a:r>
            <a:r>
              <a:rPr sz="2800" spc="-40" dirty="0">
                <a:latin typeface="Alfios"/>
                <a:cs typeface="Alfios"/>
              </a:rPr>
              <a:t>and </a:t>
            </a:r>
            <a:r>
              <a:rPr sz="2800" b="1" spc="15" dirty="0">
                <a:latin typeface="Times New Roman"/>
                <a:cs typeface="Times New Roman"/>
              </a:rPr>
              <a:t>limited </a:t>
            </a:r>
            <a:r>
              <a:rPr sz="2800" spc="-30" dirty="0">
                <a:latin typeface="Alfios"/>
                <a:cs typeface="Alfios"/>
              </a:rPr>
              <a:t>lifespan </a:t>
            </a:r>
            <a:r>
              <a:rPr sz="2800" dirty="0">
                <a:latin typeface="Alfios"/>
                <a:cs typeface="Alfios"/>
              </a:rPr>
              <a:t>because </a:t>
            </a:r>
            <a:r>
              <a:rPr sz="2800" spc="-30" dirty="0">
                <a:latin typeface="Alfios"/>
                <a:cs typeface="Alfios"/>
              </a:rPr>
              <a:t>it </a:t>
            </a:r>
            <a:r>
              <a:rPr sz="2800" spc="20" dirty="0">
                <a:latin typeface="Alfios"/>
                <a:cs typeface="Alfios"/>
              </a:rPr>
              <a:t>gets </a:t>
            </a:r>
            <a:r>
              <a:rPr sz="2800" spc="-15" dirty="0">
                <a:latin typeface="Alfios"/>
                <a:cs typeface="Alfios"/>
              </a:rPr>
              <a:t>terminated </a:t>
            </a:r>
            <a:r>
              <a:rPr sz="2800" spc="-10" dirty="0">
                <a:latin typeface="Alfios"/>
                <a:cs typeface="Alfios"/>
              </a:rPr>
              <a:t>after </a:t>
            </a:r>
            <a:r>
              <a:rPr sz="2800" spc="-30" dirty="0">
                <a:latin typeface="Alfios"/>
                <a:cs typeface="Alfios"/>
              </a:rPr>
              <a:t>the  completion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30" dirty="0">
                <a:latin typeface="Alfios"/>
                <a:cs typeface="Alfios"/>
              </a:rPr>
              <a:t>the</a:t>
            </a:r>
            <a:r>
              <a:rPr sz="2800" spc="-120" dirty="0">
                <a:latin typeface="Alfios"/>
                <a:cs typeface="Alfios"/>
              </a:rPr>
              <a:t> </a:t>
            </a:r>
            <a:r>
              <a:rPr sz="2800" spc="-20" dirty="0">
                <a:latin typeface="Alfios"/>
                <a:cs typeface="Alfios"/>
              </a:rPr>
              <a:t>task.</a:t>
            </a:r>
            <a:endParaRPr sz="2800" dirty="0">
              <a:latin typeface="Alfios"/>
              <a:cs typeface="Alfios"/>
            </a:endParaRPr>
          </a:p>
          <a:p>
            <a:pPr marL="286385" marR="5080" indent="-274320" algn="just">
              <a:lnSpc>
                <a:spcPct val="8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800" spc="-80" dirty="0">
                <a:latin typeface="Alfios"/>
                <a:cs typeface="Alfios"/>
              </a:rPr>
              <a:t>The </a:t>
            </a:r>
            <a:r>
              <a:rPr sz="2800" spc="-10" dirty="0">
                <a:latin typeface="Alfios"/>
                <a:cs typeface="Alfios"/>
              </a:rPr>
              <a:t>resource </a:t>
            </a:r>
            <a:r>
              <a:rPr sz="2800" spc="-20" dirty="0">
                <a:latin typeface="Alfios"/>
                <a:cs typeface="Alfios"/>
              </a:rPr>
              <a:t>requirement </a:t>
            </a:r>
            <a:r>
              <a:rPr sz="2800" spc="-35" dirty="0">
                <a:latin typeface="Alfios"/>
                <a:cs typeface="Alfios"/>
              </a:rPr>
              <a:t>is </a:t>
            </a:r>
            <a:r>
              <a:rPr sz="2800" spc="-50" dirty="0">
                <a:latin typeface="Alfios"/>
                <a:cs typeface="Alfios"/>
              </a:rPr>
              <a:t>much </a:t>
            </a:r>
            <a:r>
              <a:rPr sz="2800" spc="-45" dirty="0">
                <a:latin typeface="Alfios"/>
                <a:cs typeface="Alfios"/>
              </a:rPr>
              <a:t>higher </a:t>
            </a:r>
            <a:r>
              <a:rPr sz="2800" spc="-65" dirty="0">
                <a:latin typeface="Alfios"/>
                <a:cs typeface="Alfios"/>
              </a:rPr>
              <a:t>in </a:t>
            </a:r>
            <a:r>
              <a:rPr sz="2800" spc="5" dirty="0">
                <a:latin typeface="Alfios"/>
                <a:cs typeface="Alfios"/>
              </a:rPr>
              <a:t>case </a:t>
            </a:r>
            <a:r>
              <a:rPr sz="2800" spc="-50" dirty="0">
                <a:latin typeface="Alfios"/>
                <a:cs typeface="Alfios"/>
              </a:rPr>
              <a:t>of </a:t>
            </a:r>
            <a:r>
              <a:rPr sz="2800" spc="-30" dirty="0">
                <a:latin typeface="Alfios"/>
                <a:cs typeface="Alfios"/>
              </a:rPr>
              <a:t>a </a:t>
            </a:r>
            <a:r>
              <a:rPr sz="2800" dirty="0">
                <a:latin typeface="Alfios"/>
                <a:cs typeface="Alfios"/>
              </a:rPr>
              <a:t>process; </a:t>
            </a:r>
            <a:r>
              <a:rPr sz="2800" spc="-170" dirty="0">
                <a:latin typeface="Alfios"/>
                <a:cs typeface="Alfios"/>
              </a:rPr>
              <a:t>it  </a:t>
            </a:r>
            <a:r>
              <a:rPr sz="2800" spc="-25" dirty="0">
                <a:latin typeface="Alfios"/>
                <a:cs typeface="Alfios"/>
              </a:rPr>
              <a:t>could </a:t>
            </a:r>
            <a:r>
              <a:rPr sz="2800" spc="5" dirty="0">
                <a:latin typeface="Alfios"/>
                <a:cs typeface="Alfios"/>
              </a:rPr>
              <a:t>need </a:t>
            </a:r>
            <a:r>
              <a:rPr sz="2800" spc="-15" dirty="0">
                <a:latin typeface="Alfios"/>
                <a:cs typeface="Alfios"/>
              </a:rPr>
              <a:t>processing, </a:t>
            </a:r>
            <a:r>
              <a:rPr sz="2800" spc="-65" dirty="0">
                <a:latin typeface="Alfios"/>
                <a:cs typeface="Alfios"/>
              </a:rPr>
              <a:t>memory, </a:t>
            </a:r>
            <a:r>
              <a:rPr sz="2800" spc="-75" dirty="0">
                <a:latin typeface="Alfios"/>
                <a:cs typeface="Alfios"/>
              </a:rPr>
              <a:t>I/O </a:t>
            </a:r>
            <a:r>
              <a:rPr sz="2800" spc="-10" dirty="0">
                <a:latin typeface="Alfios"/>
                <a:cs typeface="Alfios"/>
              </a:rPr>
              <a:t>resources </a:t>
            </a:r>
            <a:r>
              <a:rPr sz="2800" spc="-55" dirty="0">
                <a:latin typeface="Alfios"/>
                <a:cs typeface="Alfios"/>
              </a:rPr>
              <a:t>for </a:t>
            </a:r>
            <a:r>
              <a:rPr sz="2800" spc="-35" dirty="0">
                <a:latin typeface="Alfios"/>
                <a:cs typeface="Alfios"/>
              </a:rPr>
              <a:t>the </a:t>
            </a:r>
            <a:r>
              <a:rPr sz="2800" spc="-10" dirty="0">
                <a:latin typeface="Alfios"/>
                <a:cs typeface="Alfios"/>
              </a:rPr>
              <a:t>successful  </a:t>
            </a:r>
            <a:r>
              <a:rPr sz="2800" dirty="0">
                <a:latin typeface="Alfios"/>
                <a:cs typeface="Alfios"/>
              </a:rPr>
              <a:t>execution. </a:t>
            </a:r>
            <a:r>
              <a:rPr sz="2800" spc="-105" dirty="0">
                <a:latin typeface="Alfios"/>
                <a:cs typeface="Alfios"/>
              </a:rPr>
              <a:t>In </a:t>
            </a:r>
            <a:r>
              <a:rPr sz="2800" spc="-15" dirty="0">
                <a:latin typeface="Alfios"/>
                <a:cs typeface="Alfios"/>
              </a:rPr>
              <a:t>contrast, </a:t>
            </a:r>
            <a:r>
              <a:rPr sz="2800" spc="-30" dirty="0">
                <a:latin typeface="Alfios"/>
                <a:cs typeface="Alfios"/>
              </a:rPr>
              <a:t>a program </a:t>
            </a:r>
            <a:r>
              <a:rPr sz="2800" spc="-15" dirty="0">
                <a:latin typeface="Alfios"/>
                <a:cs typeface="Alfios"/>
              </a:rPr>
              <a:t>just requires </a:t>
            </a:r>
            <a:r>
              <a:rPr sz="2800" spc="-45" dirty="0">
                <a:latin typeface="Alfios"/>
                <a:cs typeface="Alfios"/>
              </a:rPr>
              <a:t>memory for  </a:t>
            </a:r>
            <a:r>
              <a:rPr sz="2800" dirty="0">
                <a:latin typeface="Alfios"/>
                <a:cs typeface="Alfios"/>
              </a:rPr>
              <a:t>storage.</a:t>
            </a: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0744" y="204038"/>
            <a:ext cx="74485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lang="en-US" sz="3600" spc="-114" dirty="0">
                <a:solidFill>
                  <a:srgbClr val="696363"/>
                </a:solidFill>
                <a:latin typeface="Trebuchet MS"/>
                <a:cs typeface="Trebuchet MS"/>
              </a:rPr>
              <a:t>Process Vs Program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4" y="1143000"/>
            <a:ext cx="8997950" cy="5524500"/>
            <a:chOff x="146304" y="1143000"/>
            <a:chExt cx="8997950" cy="5524500"/>
          </a:xfrm>
        </p:grpSpPr>
        <p:sp>
          <p:nvSpPr>
            <p:cNvPr id="3" name="object 3"/>
            <p:cNvSpPr/>
            <p:nvPr/>
          </p:nvSpPr>
          <p:spPr>
            <a:xfrm>
              <a:off x="146304" y="62103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D247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1143000"/>
              <a:ext cx="8839200" cy="5105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3540" y="402082"/>
            <a:ext cx="7579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>
                <a:solidFill>
                  <a:srgbClr val="696363"/>
                </a:solidFill>
                <a:latin typeface="Trebuchet MS"/>
                <a:cs typeface="Trebuchet MS"/>
              </a:rPr>
              <a:t>Another </a:t>
            </a:r>
            <a:r>
              <a:rPr sz="3600" spc="-105" dirty="0">
                <a:solidFill>
                  <a:srgbClr val="696363"/>
                </a:solidFill>
                <a:latin typeface="Trebuchet MS"/>
                <a:cs typeface="Trebuchet MS"/>
              </a:rPr>
              <a:t>Example </a:t>
            </a:r>
            <a:r>
              <a:rPr sz="3600" spc="-160" dirty="0">
                <a:solidFill>
                  <a:srgbClr val="696363"/>
                </a:solidFill>
                <a:latin typeface="Trebuchet MS"/>
                <a:cs typeface="Trebuchet MS"/>
              </a:rPr>
              <a:t>of </a:t>
            </a:r>
            <a:r>
              <a:rPr sz="3600" spc="-95" dirty="0">
                <a:solidFill>
                  <a:srgbClr val="696363"/>
                </a:solidFill>
                <a:latin typeface="Trebuchet MS"/>
                <a:cs typeface="Trebuchet MS"/>
              </a:rPr>
              <a:t>Peterson’s</a:t>
            </a:r>
            <a:r>
              <a:rPr sz="3600" spc="-26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3600" spc="-90" dirty="0">
                <a:solidFill>
                  <a:srgbClr val="696363"/>
                </a:solidFill>
                <a:latin typeface="Trebuchet MS"/>
                <a:cs typeface="Trebuchet MS"/>
              </a:rPr>
              <a:t>solution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204" y="1726876"/>
            <a:ext cx="8398552" cy="1871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81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752932"/>
            <a:ext cx="75133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70" dirty="0">
                <a:solidFill>
                  <a:srgbClr val="696363"/>
                </a:solidFill>
                <a:latin typeface="Arial"/>
                <a:cs typeface="Arial"/>
              </a:rPr>
              <a:t>The </a:t>
            </a:r>
            <a:r>
              <a:rPr sz="3600" b="1" spc="-405" dirty="0">
                <a:solidFill>
                  <a:srgbClr val="696363"/>
                </a:solidFill>
                <a:latin typeface="Arial"/>
                <a:cs typeface="Arial"/>
              </a:rPr>
              <a:t>TSL </a:t>
            </a:r>
            <a:r>
              <a:rPr sz="3600" b="1" spc="-265" dirty="0">
                <a:solidFill>
                  <a:srgbClr val="696363"/>
                </a:solidFill>
                <a:latin typeface="Arial"/>
                <a:cs typeface="Arial"/>
              </a:rPr>
              <a:t>(Test </a:t>
            </a:r>
            <a:r>
              <a:rPr sz="3600" b="1" spc="-195" dirty="0">
                <a:solidFill>
                  <a:srgbClr val="696363"/>
                </a:solidFill>
                <a:latin typeface="Arial"/>
                <a:cs typeface="Arial"/>
              </a:rPr>
              <a:t>and </a:t>
            </a:r>
            <a:r>
              <a:rPr sz="3600" b="1" spc="-190" dirty="0">
                <a:solidFill>
                  <a:srgbClr val="696363"/>
                </a:solidFill>
                <a:latin typeface="Arial"/>
                <a:cs typeface="Arial"/>
              </a:rPr>
              <a:t>Set </a:t>
            </a:r>
            <a:r>
              <a:rPr sz="3600" b="1" spc="-315" dirty="0">
                <a:solidFill>
                  <a:srgbClr val="696363"/>
                </a:solidFill>
                <a:latin typeface="Arial"/>
                <a:cs typeface="Arial"/>
              </a:rPr>
              <a:t>Lock</a:t>
            </a:r>
            <a:r>
              <a:rPr sz="3600" b="1" spc="-204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600" b="1" spc="-210" dirty="0">
                <a:solidFill>
                  <a:srgbClr val="696363"/>
                </a:solidFill>
                <a:latin typeface="Arial"/>
                <a:cs typeface="Arial"/>
              </a:rPr>
              <a:t>)Instruction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27052" y="1411351"/>
            <a:ext cx="1685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0570" algn="l"/>
              </a:tabLst>
            </a:pPr>
            <a:r>
              <a:rPr sz="2400" spc="-60" dirty="0">
                <a:latin typeface="Alfios"/>
                <a:cs typeface="Alfios"/>
              </a:rPr>
              <a:t>with	</a:t>
            </a:r>
            <a:r>
              <a:rPr sz="2400" spc="-30" dirty="0">
                <a:latin typeface="Alfios"/>
                <a:cs typeface="Alfios"/>
              </a:rPr>
              <a:t>multiple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411351"/>
            <a:ext cx="5716270" cy="11264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6385" marR="5080" indent="-274320">
              <a:lnSpc>
                <a:spcPts val="2590"/>
              </a:lnSpc>
              <a:spcBef>
                <a:spcPts val="425"/>
              </a:spcBef>
              <a:tabLst>
                <a:tab pos="286385" algn="l"/>
                <a:tab pos="1137285" algn="l"/>
                <a:tab pos="2631440" algn="l"/>
                <a:tab pos="3921125" algn="l"/>
                <a:tab pos="4744720" algn="l"/>
              </a:tabLst>
            </a:pPr>
            <a:r>
              <a:rPr sz="2050" spc="-545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400" spc="-130" dirty="0">
                <a:latin typeface="Alfios"/>
                <a:cs typeface="Alfios"/>
              </a:rPr>
              <a:t>M</a:t>
            </a:r>
            <a:r>
              <a:rPr sz="2400" spc="-55" dirty="0">
                <a:latin typeface="Alfios"/>
                <a:cs typeface="Alfios"/>
              </a:rPr>
              <a:t>a</a:t>
            </a:r>
            <a:r>
              <a:rPr sz="2400" spc="-135" dirty="0">
                <a:latin typeface="Alfios"/>
                <a:cs typeface="Alfios"/>
              </a:rPr>
              <a:t>n</a:t>
            </a:r>
            <a:r>
              <a:rPr sz="2400" spc="-145" dirty="0">
                <a:latin typeface="Alfios"/>
                <a:cs typeface="Alfios"/>
              </a:rPr>
              <a:t>y</a:t>
            </a:r>
            <a:r>
              <a:rPr sz="2400" dirty="0">
                <a:latin typeface="Alfios"/>
                <a:cs typeface="Alfios"/>
              </a:rPr>
              <a:t>	c</a:t>
            </a:r>
            <a:r>
              <a:rPr sz="2400" spc="-50" dirty="0">
                <a:latin typeface="Alfios"/>
                <a:cs typeface="Alfios"/>
              </a:rPr>
              <a:t>omp</a:t>
            </a:r>
            <a:r>
              <a:rPr sz="2400" spc="-45" dirty="0">
                <a:latin typeface="Alfios"/>
                <a:cs typeface="Alfios"/>
              </a:rPr>
              <a:t>u</a:t>
            </a:r>
            <a:r>
              <a:rPr sz="2400" spc="5" dirty="0">
                <a:latin typeface="Alfios"/>
                <a:cs typeface="Alfios"/>
              </a:rPr>
              <a:t>te</a:t>
            </a:r>
            <a:r>
              <a:rPr sz="2400" spc="45" dirty="0">
                <a:latin typeface="Alfios"/>
                <a:cs typeface="Alfios"/>
              </a:rPr>
              <a:t>rs,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20" dirty="0">
                <a:latin typeface="Alfios"/>
                <a:cs typeface="Alfios"/>
              </a:rPr>
              <a:t>s</a:t>
            </a:r>
            <a:r>
              <a:rPr sz="2400" spc="-60" dirty="0">
                <a:latin typeface="Alfios"/>
                <a:cs typeface="Alfios"/>
              </a:rPr>
              <a:t>p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dirty="0">
                <a:latin typeface="Alfios"/>
                <a:cs typeface="Alfios"/>
              </a:rPr>
              <a:t>c</a:t>
            </a:r>
            <a:r>
              <a:rPr sz="2400" spc="-30" dirty="0">
                <a:latin typeface="Alfios"/>
                <a:cs typeface="Alfios"/>
              </a:rPr>
              <a:t>i</a:t>
            </a:r>
            <a:r>
              <a:rPr sz="2400" spc="-35" dirty="0">
                <a:latin typeface="Alfios"/>
                <a:cs typeface="Alfios"/>
              </a:rPr>
              <a:t>a</a:t>
            </a:r>
            <a:r>
              <a:rPr sz="2400" spc="-25" dirty="0">
                <a:latin typeface="Alfios"/>
                <a:cs typeface="Alfios"/>
              </a:rPr>
              <a:t>l</a:t>
            </a:r>
            <a:r>
              <a:rPr sz="2400" spc="-70" dirty="0">
                <a:latin typeface="Alfios"/>
                <a:cs typeface="Alfios"/>
              </a:rPr>
              <a:t>l</a:t>
            </a:r>
            <a:r>
              <a:rPr sz="2400" spc="-145" dirty="0">
                <a:latin typeface="Alfios"/>
                <a:cs typeface="Alfios"/>
              </a:rPr>
              <a:t>y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-25" dirty="0">
                <a:latin typeface="Alfios"/>
                <a:cs typeface="Alfios"/>
              </a:rPr>
              <a:t>those</a:t>
            </a:r>
            <a:r>
              <a:rPr sz="2400" dirty="0">
                <a:latin typeface="Alfios"/>
                <a:cs typeface="Alfios"/>
              </a:rPr>
              <a:t>	</a:t>
            </a:r>
            <a:r>
              <a:rPr sz="2400" spc="30" dirty="0">
                <a:latin typeface="Alfios"/>
                <a:cs typeface="Alfios"/>
              </a:rPr>
              <a:t>d</a:t>
            </a:r>
            <a:r>
              <a:rPr sz="2400" spc="35" dirty="0">
                <a:latin typeface="Alfios"/>
                <a:cs typeface="Alfios"/>
              </a:rPr>
              <a:t>e</a:t>
            </a:r>
            <a:r>
              <a:rPr sz="2400" spc="-25" dirty="0">
                <a:latin typeface="Alfios"/>
                <a:cs typeface="Alfios"/>
              </a:rPr>
              <a:t>s</a:t>
            </a:r>
            <a:r>
              <a:rPr sz="2400" spc="-50" dirty="0">
                <a:latin typeface="Alfios"/>
                <a:cs typeface="Alfios"/>
              </a:rPr>
              <a:t>i</a:t>
            </a:r>
            <a:r>
              <a:rPr sz="2400" spc="-35" dirty="0">
                <a:latin typeface="Alfios"/>
                <a:cs typeface="Alfios"/>
              </a:rPr>
              <a:t>gn</a:t>
            </a:r>
            <a:r>
              <a:rPr sz="2400" spc="70" dirty="0">
                <a:latin typeface="Alfios"/>
                <a:cs typeface="Alfios"/>
              </a:rPr>
              <a:t>e</a:t>
            </a:r>
            <a:r>
              <a:rPr sz="2400" spc="-5" dirty="0">
                <a:latin typeface="Alfios"/>
                <a:cs typeface="Alfios"/>
              </a:rPr>
              <a:t>d  </a:t>
            </a:r>
            <a:r>
              <a:rPr sz="2400" spc="-15" dirty="0">
                <a:latin typeface="Alfios"/>
                <a:cs typeface="Alfios"/>
              </a:rPr>
              <a:t>processors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0" dirty="0">
                <a:latin typeface="Alfios"/>
                <a:cs typeface="Alfios"/>
              </a:rPr>
              <a:t>mind, </a:t>
            </a:r>
            <a:r>
              <a:rPr sz="2400" spc="-70" dirty="0">
                <a:latin typeface="Alfios"/>
                <a:cs typeface="Alfios"/>
              </a:rPr>
              <a:t>have </a:t>
            </a:r>
            <a:r>
              <a:rPr sz="2400" spc="-55" dirty="0">
                <a:latin typeface="Alfios"/>
                <a:cs typeface="Alfios"/>
              </a:rPr>
              <a:t>an</a:t>
            </a:r>
            <a:r>
              <a:rPr sz="2400" spc="-28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instruction:</a:t>
            </a:r>
            <a:endParaRPr sz="2400">
              <a:latin typeface="Alfios"/>
              <a:cs typeface="Alfios"/>
            </a:endParaRPr>
          </a:p>
          <a:p>
            <a:pPr marL="927100">
              <a:lnSpc>
                <a:spcPct val="100000"/>
              </a:lnSpc>
              <a:spcBef>
                <a:spcPts val="280"/>
              </a:spcBef>
            </a:pPr>
            <a:r>
              <a:rPr sz="2400" spc="-135" dirty="0">
                <a:latin typeface="Alfios"/>
                <a:cs typeface="Alfios"/>
              </a:rPr>
              <a:t>TSL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120" dirty="0">
                <a:latin typeface="Alfios"/>
                <a:cs typeface="Alfios"/>
              </a:rPr>
              <a:t>RX,LOCK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3444" y="2917443"/>
            <a:ext cx="7618095" cy="296545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86385" indent="-274320" algn="just">
              <a:lnSpc>
                <a:spcPct val="100000"/>
              </a:lnSpc>
              <a:spcBef>
                <a:spcPts val="414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(Test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dirty="0">
                <a:latin typeface="Alfios"/>
                <a:cs typeface="Alfios"/>
              </a:rPr>
              <a:t>Set </a:t>
            </a:r>
            <a:r>
              <a:rPr sz="2400" spc="-60" dirty="0">
                <a:latin typeface="Alfios"/>
                <a:cs typeface="Alfios"/>
              </a:rPr>
              <a:t>Lock)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spc="-65" dirty="0">
                <a:latin typeface="Alfios"/>
                <a:cs typeface="Alfios"/>
              </a:rPr>
              <a:t>works </a:t>
            </a:r>
            <a:r>
              <a:rPr sz="2400" spc="-15" dirty="0">
                <a:latin typeface="Alfios"/>
                <a:cs typeface="Alfios"/>
              </a:rPr>
              <a:t>as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follows.</a:t>
            </a:r>
            <a:endParaRPr sz="2400">
              <a:latin typeface="Alfios"/>
              <a:cs typeface="Alfios"/>
            </a:endParaRPr>
          </a:p>
          <a:p>
            <a:pPr marL="286385" marR="5080" indent="-274320" algn="just">
              <a:lnSpc>
                <a:spcPts val="2590"/>
              </a:lnSpc>
              <a:spcBef>
                <a:spcPts val="64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10" dirty="0">
                <a:latin typeface="Alfios"/>
                <a:cs typeface="Alfios"/>
              </a:rPr>
              <a:t>reads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20" dirty="0">
                <a:latin typeface="Alfios"/>
                <a:cs typeface="Alfios"/>
              </a:rPr>
              <a:t>contents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50" dirty="0">
                <a:latin typeface="Alfios"/>
                <a:cs typeface="Alfios"/>
              </a:rPr>
              <a:t>memory word </a:t>
            </a:r>
            <a:r>
              <a:rPr sz="2400" i="1" spc="-250" dirty="0">
                <a:latin typeface="Times New Roman"/>
                <a:cs typeface="Times New Roman"/>
              </a:rPr>
              <a:t>lock </a:t>
            </a:r>
            <a:r>
              <a:rPr sz="2400" spc="-50" dirty="0">
                <a:latin typeface="Alfios"/>
                <a:cs typeface="Alfios"/>
              </a:rPr>
              <a:t>into </a:t>
            </a:r>
            <a:r>
              <a:rPr sz="2400" spc="5" dirty="0">
                <a:latin typeface="Alfios"/>
                <a:cs typeface="Alfios"/>
              </a:rPr>
              <a:t>register </a:t>
            </a:r>
            <a:r>
              <a:rPr sz="2400" spc="-340" dirty="0">
                <a:latin typeface="Alfios"/>
                <a:cs typeface="Alfios"/>
              </a:rPr>
              <a:t>RX  </a:t>
            </a:r>
            <a:r>
              <a:rPr sz="2400" spc="-40" dirty="0">
                <a:latin typeface="Alfios"/>
                <a:cs typeface="Alfios"/>
              </a:rPr>
              <a:t>and then </a:t>
            </a:r>
            <a:r>
              <a:rPr sz="2400" spc="-15" dirty="0">
                <a:latin typeface="Alfios"/>
                <a:cs typeface="Alfios"/>
              </a:rPr>
              <a:t>stores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55" dirty="0">
                <a:latin typeface="Alfios"/>
                <a:cs typeface="Alfios"/>
              </a:rPr>
              <a:t>nonzero </a:t>
            </a:r>
            <a:r>
              <a:rPr sz="2400" spc="-30" dirty="0">
                <a:latin typeface="Alfios"/>
                <a:cs typeface="Alfios"/>
              </a:rPr>
              <a:t>value at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10" dirty="0">
                <a:latin typeface="Alfios"/>
                <a:cs typeface="Alfios"/>
              </a:rPr>
              <a:t>address</a:t>
            </a:r>
            <a:r>
              <a:rPr sz="2400" spc="-395" dirty="0">
                <a:latin typeface="Alfios"/>
                <a:cs typeface="Alfios"/>
              </a:rPr>
              <a:t> </a:t>
            </a:r>
            <a:r>
              <a:rPr sz="2400" i="1" spc="-195" dirty="0">
                <a:latin typeface="Times New Roman"/>
                <a:cs typeface="Times New Roman"/>
              </a:rPr>
              <a:t>lock.</a:t>
            </a:r>
            <a:endParaRPr sz="2400">
              <a:latin typeface="Times New Roman"/>
              <a:cs typeface="Times New Roman"/>
            </a:endParaRPr>
          </a:p>
          <a:p>
            <a:pPr marL="286385" marR="7620" indent="-274320" algn="just">
              <a:lnSpc>
                <a:spcPct val="90100"/>
              </a:lnSpc>
              <a:spcBef>
                <a:spcPts val="56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operations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0" dirty="0">
                <a:latin typeface="Alfios"/>
                <a:cs typeface="Alfios"/>
              </a:rPr>
              <a:t>reading the </a:t>
            </a:r>
            <a:r>
              <a:rPr sz="2400" spc="-50" dirty="0">
                <a:latin typeface="Alfios"/>
                <a:cs typeface="Alfios"/>
              </a:rPr>
              <a:t>word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storing </a:t>
            </a:r>
            <a:r>
              <a:rPr sz="2400" spc="-55" dirty="0">
                <a:latin typeface="Alfios"/>
                <a:cs typeface="Alfios"/>
              </a:rPr>
              <a:t>into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125" dirty="0">
                <a:latin typeface="Alfios"/>
                <a:cs typeface="Alfios"/>
              </a:rPr>
              <a:t>are  </a:t>
            </a:r>
            <a:r>
              <a:rPr sz="2400" spc="-15" dirty="0">
                <a:latin typeface="Alfios"/>
                <a:cs typeface="Alfios"/>
              </a:rPr>
              <a:t>guaranteed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5" dirty="0">
                <a:latin typeface="Alfios"/>
                <a:cs typeface="Alfios"/>
              </a:rPr>
              <a:t>be </a:t>
            </a:r>
            <a:r>
              <a:rPr sz="2400" spc="-40" dirty="0">
                <a:latin typeface="Alfios"/>
                <a:cs typeface="Alfios"/>
              </a:rPr>
              <a:t>indivisible—no </a:t>
            </a:r>
            <a:r>
              <a:rPr sz="2400" spc="-30" dirty="0">
                <a:latin typeface="Alfios"/>
                <a:cs typeface="Alfios"/>
              </a:rPr>
              <a:t>other </a:t>
            </a:r>
            <a:r>
              <a:rPr sz="2400" spc="-20" dirty="0">
                <a:solidFill>
                  <a:srgbClr val="FF0000"/>
                </a:solidFill>
                <a:latin typeface="Alfios"/>
                <a:cs typeface="Alfios"/>
              </a:rPr>
              <a:t>processor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5" dirty="0">
                <a:latin typeface="Alfios"/>
                <a:cs typeface="Alfios"/>
              </a:rPr>
              <a:t>access </a:t>
            </a:r>
            <a:r>
              <a:rPr sz="2400" spc="-25" dirty="0">
                <a:latin typeface="Alfios"/>
                <a:cs typeface="Alfios"/>
              </a:rPr>
              <a:t>the 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50" dirty="0">
                <a:latin typeface="Alfios"/>
                <a:cs typeface="Alfios"/>
              </a:rPr>
              <a:t>word </a:t>
            </a:r>
            <a:r>
              <a:rPr sz="2400" spc="-40" dirty="0">
                <a:latin typeface="Alfios"/>
                <a:cs typeface="Alfios"/>
              </a:rPr>
              <a:t>until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instruction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17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finished.</a:t>
            </a:r>
            <a:endParaRPr sz="2400">
              <a:latin typeface="Alfios"/>
              <a:cs typeface="Alfios"/>
            </a:endParaRPr>
          </a:p>
          <a:p>
            <a:pPr marL="286385" indent="-274320" algn="just">
              <a:lnSpc>
                <a:spcPts val="2735"/>
              </a:lnSpc>
              <a:spcBef>
                <a:spcPts val="31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160" dirty="0">
                <a:latin typeface="Alfios"/>
                <a:cs typeface="Alfios"/>
              </a:rPr>
              <a:t>CPU </a:t>
            </a:r>
            <a:r>
              <a:rPr sz="2400" spc="-5" dirty="0">
                <a:latin typeface="Alfios"/>
                <a:cs typeface="Alfios"/>
              </a:rPr>
              <a:t>executing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40" dirty="0">
                <a:latin typeface="Alfios"/>
                <a:cs typeface="Alfios"/>
              </a:rPr>
              <a:t>TSL </a:t>
            </a:r>
            <a:r>
              <a:rPr sz="2400" spc="-35" dirty="0">
                <a:latin typeface="Alfios"/>
                <a:cs typeface="Alfios"/>
              </a:rPr>
              <a:t>instruction locks the </a:t>
            </a:r>
            <a:r>
              <a:rPr sz="2400" spc="-45" dirty="0">
                <a:latin typeface="Alfios"/>
                <a:cs typeface="Alfios"/>
              </a:rPr>
              <a:t>memory bus</a:t>
            </a:r>
            <a:r>
              <a:rPr sz="2400" spc="305" dirty="0">
                <a:latin typeface="Alfios"/>
                <a:cs typeface="Alfios"/>
              </a:rPr>
              <a:t> </a:t>
            </a:r>
            <a:r>
              <a:rPr sz="2400" spc="-150" dirty="0">
                <a:latin typeface="Alfios"/>
                <a:cs typeface="Alfios"/>
              </a:rPr>
              <a:t>to</a:t>
            </a:r>
            <a:endParaRPr sz="2400">
              <a:latin typeface="Alfios"/>
              <a:cs typeface="Alfios"/>
            </a:endParaRPr>
          </a:p>
          <a:p>
            <a:pPr marL="286385" algn="just">
              <a:lnSpc>
                <a:spcPts val="2735"/>
              </a:lnSpc>
            </a:pPr>
            <a:r>
              <a:rPr sz="2400" spc="-60" dirty="0">
                <a:latin typeface="Alfios"/>
                <a:cs typeface="Alfios"/>
              </a:rPr>
              <a:t>prohibit </a:t>
            </a:r>
            <a:r>
              <a:rPr sz="2400" spc="-30" dirty="0">
                <a:latin typeface="Alfios"/>
                <a:cs typeface="Alfios"/>
              </a:rPr>
              <a:t>other </a:t>
            </a:r>
            <a:r>
              <a:rPr sz="2400" spc="-120" dirty="0">
                <a:latin typeface="Alfios"/>
                <a:cs typeface="Alfios"/>
              </a:rPr>
              <a:t>CPUs </a:t>
            </a:r>
            <a:r>
              <a:rPr sz="2400" spc="-55" dirty="0">
                <a:latin typeface="Alfios"/>
                <a:cs typeface="Alfios"/>
              </a:rPr>
              <a:t>from </a:t>
            </a:r>
            <a:r>
              <a:rPr sz="2400" spc="-10" dirty="0">
                <a:latin typeface="Alfios"/>
                <a:cs typeface="Alfios"/>
              </a:rPr>
              <a:t>accessing </a:t>
            </a:r>
            <a:r>
              <a:rPr sz="2400" spc="-45" dirty="0">
                <a:latin typeface="Alfios"/>
                <a:cs typeface="Alfios"/>
              </a:rPr>
              <a:t>memory </a:t>
            </a:r>
            <a:r>
              <a:rPr sz="2400" spc="-40" dirty="0">
                <a:latin typeface="Alfios"/>
                <a:cs typeface="Alfios"/>
              </a:rPr>
              <a:t>until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1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done.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4878" y="5889577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82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752348"/>
            <a:ext cx="7704455" cy="1610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5080" indent="-274320" algn="just">
              <a:lnSpc>
                <a:spcPct val="100000"/>
              </a:lnSpc>
              <a:spcBef>
                <a:spcPts val="9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 </a:t>
            </a: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i="1" spc="-270" dirty="0">
                <a:latin typeface="Times New Roman"/>
                <a:cs typeface="Times New Roman"/>
              </a:rPr>
              <a:t>lock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30" dirty="0">
                <a:latin typeface="Alfios"/>
                <a:cs typeface="Alfios"/>
              </a:rPr>
              <a:t>0, </a:t>
            </a:r>
            <a:r>
              <a:rPr sz="2600" spc="-120" dirty="0">
                <a:latin typeface="Alfios"/>
                <a:cs typeface="Alfios"/>
              </a:rPr>
              <a:t>any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125" dirty="0">
                <a:latin typeface="Alfios"/>
                <a:cs typeface="Alfios"/>
              </a:rPr>
              <a:t>may </a:t>
            </a:r>
            <a:r>
              <a:rPr sz="2600" spc="15" dirty="0">
                <a:latin typeface="Alfios"/>
                <a:cs typeface="Alfios"/>
              </a:rPr>
              <a:t>set </a:t>
            </a:r>
            <a:r>
              <a:rPr sz="2600" spc="-30" dirty="0">
                <a:latin typeface="Alfios"/>
                <a:cs typeface="Alfios"/>
              </a:rPr>
              <a:t>it to </a:t>
            </a:r>
            <a:r>
              <a:rPr sz="2600" spc="-25" dirty="0">
                <a:latin typeface="Alfios"/>
                <a:cs typeface="Alfios"/>
              </a:rPr>
              <a:t>1 </a:t>
            </a:r>
            <a:r>
              <a:rPr sz="2600" spc="-40" dirty="0">
                <a:latin typeface="Alfios"/>
                <a:cs typeface="Alfios"/>
              </a:rPr>
              <a:t>using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45" dirty="0">
                <a:latin typeface="Alfios"/>
                <a:cs typeface="Alfios"/>
              </a:rPr>
              <a:t>TSL  </a:t>
            </a:r>
            <a:r>
              <a:rPr sz="2600" spc="-40" dirty="0">
                <a:latin typeface="Alfios"/>
                <a:cs typeface="Alfios"/>
              </a:rPr>
              <a:t>instruction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50" dirty="0">
                <a:latin typeface="Alfios"/>
                <a:cs typeface="Alfios"/>
              </a:rPr>
              <a:t>then </a:t>
            </a:r>
            <a:r>
              <a:rPr sz="2600" spc="-15" dirty="0">
                <a:latin typeface="Alfios"/>
                <a:cs typeface="Alfios"/>
              </a:rPr>
              <a:t>read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dirty="0">
                <a:latin typeface="Alfios"/>
                <a:cs typeface="Alfios"/>
              </a:rPr>
              <a:t>write </a:t>
            </a:r>
            <a:r>
              <a:rPr sz="2600" spc="-30" dirty="0">
                <a:latin typeface="Alfios"/>
                <a:cs typeface="Alfios"/>
              </a:rPr>
              <a:t>the shared </a:t>
            </a:r>
            <a:r>
              <a:rPr sz="2600" spc="-60" dirty="0">
                <a:latin typeface="Alfios"/>
                <a:cs typeface="Alfios"/>
              </a:rPr>
              <a:t>memory. </a:t>
            </a:r>
            <a:r>
              <a:rPr sz="2600" spc="-35" dirty="0">
                <a:latin typeface="Alfios"/>
                <a:cs typeface="Alfios"/>
              </a:rPr>
              <a:t>When 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0" dirty="0">
                <a:latin typeface="Alfios"/>
                <a:cs typeface="Alfios"/>
              </a:rPr>
              <a:t>done,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20" dirty="0">
                <a:latin typeface="Alfios"/>
                <a:cs typeface="Alfios"/>
              </a:rPr>
              <a:t>sets </a:t>
            </a:r>
            <a:r>
              <a:rPr sz="2600" i="1" spc="-275" dirty="0">
                <a:latin typeface="Times New Roman"/>
                <a:cs typeface="Times New Roman"/>
              </a:rPr>
              <a:t>lock </a:t>
            </a:r>
            <a:r>
              <a:rPr sz="2600" spc="-50" dirty="0">
                <a:latin typeface="Alfios"/>
                <a:cs typeface="Alfios"/>
              </a:rPr>
              <a:t>back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25" dirty="0">
                <a:latin typeface="Alfios"/>
                <a:cs typeface="Alfios"/>
              </a:rPr>
              <a:t>0 </a:t>
            </a:r>
            <a:r>
              <a:rPr sz="2600" spc="-40" dirty="0">
                <a:latin typeface="Alfios"/>
                <a:cs typeface="Alfios"/>
              </a:rPr>
              <a:t>using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60" dirty="0">
                <a:latin typeface="Alfios"/>
                <a:cs typeface="Alfios"/>
              </a:rPr>
              <a:t>ordinary  </a:t>
            </a:r>
            <a:r>
              <a:rPr sz="2600" spc="-65" dirty="0">
                <a:latin typeface="Alfios"/>
                <a:cs typeface="Alfios"/>
              </a:rPr>
              <a:t>move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instruction.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057" y="3089075"/>
            <a:ext cx="8062815" cy="200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8294878" y="5889577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83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15988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40" dirty="0">
                <a:solidFill>
                  <a:srgbClr val="696363"/>
                </a:solidFill>
                <a:latin typeface="Trebuchet MS"/>
                <a:cs typeface="Trebuchet MS"/>
              </a:rPr>
              <a:t>Sleep </a:t>
            </a:r>
            <a:r>
              <a:rPr sz="4000" spc="-30" dirty="0">
                <a:solidFill>
                  <a:srgbClr val="696363"/>
                </a:solidFill>
                <a:latin typeface="Trebuchet MS"/>
                <a:cs typeface="Trebuchet MS"/>
              </a:rPr>
              <a:t>and</a:t>
            </a:r>
            <a:r>
              <a:rPr sz="4000" spc="-450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45" dirty="0">
                <a:solidFill>
                  <a:srgbClr val="696363"/>
                </a:solidFill>
                <a:latin typeface="Trebuchet MS"/>
                <a:cs typeface="Trebuchet MS"/>
              </a:rPr>
              <a:t>Wakeup: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6259779"/>
            <a:ext cx="169481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65" dirty="0">
                <a:solidFill>
                  <a:srgbClr val="696363"/>
                </a:solidFill>
                <a:latin typeface="Alfios"/>
                <a:cs typeface="Alfios"/>
              </a:rPr>
              <a:t>Nipun </a:t>
            </a:r>
            <a:r>
              <a:rPr sz="1400" spc="-55" dirty="0">
                <a:solidFill>
                  <a:srgbClr val="696363"/>
                </a:solidFill>
                <a:latin typeface="Alfios"/>
                <a:cs typeface="Alfios"/>
              </a:rPr>
              <a:t>Thapa </a:t>
            </a:r>
            <a:r>
              <a:rPr sz="1400" spc="-45" dirty="0">
                <a:solidFill>
                  <a:srgbClr val="696363"/>
                </a:solidFill>
                <a:latin typeface="Alfios"/>
                <a:cs typeface="Alfios"/>
              </a:rPr>
              <a:t>(OS/Unit</a:t>
            </a:r>
            <a:r>
              <a:rPr sz="1400" spc="-160" dirty="0">
                <a:solidFill>
                  <a:srgbClr val="696363"/>
                </a:solidFill>
                <a:latin typeface="Alfios"/>
                <a:cs typeface="Alfios"/>
              </a:rPr>
              <a:t> </a:t>
            </a:r>
            <a:r>
              <a:rPr sz="1400" spc="-10" dirty="0">
                <a:solidFill>
                  <a:srgbClr val="696363"/>
                </a:solidFill>
                <a:latin typeface="Alfios"/>
                <a:cs typeface="Alfios"/>
              </a:rPr>
              <a:t>2)</a:t>
            </a:r>
            <a:endParaRPr sz="14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876" y="6319215"/>
            <a:ext cx="2330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83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444" y="1435430"/>
            <a:ext cx="7625080" cy="2952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15240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" dirty="0">
                <a:latin typeface="Alfios"/>
                <a:cs typeface="Alfios"/>
              </a:rPr>
              <a:t>Sleep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spc="-55" dirty="0">
                <a:latin typeface="Alfios"/>
                <a:cs typeface="Alfios"/>
              </a:rPr>
              <a:t>wakeup </a:t>
            </a:r>
            <a:r>
              <a:rPr sz="2600" spc="-10" dirty="0">
                <a:latin typeface="Alfios"/>
                <a:cs typeface="Alfios"/>
              </a:rPr>
              <a:t>are </a:t>
            </a:r>
            <a:r>
              <a:rPr sz="2600" spc="-25" dirty="0">
                <a:latin typeface="Alfios"/>
                <a:cs typeface="Alfios"/>
              </a:rPr>
              <a:t>system </a:t>
            </a:r>
            <a:r>
              <a:rPr sz="2600" spc="-20" dirty="0">
                <a:latin typeface="Alfios"/>
                <a:cs typeface="Alfios"/>
              </a:rPr>
              <a:t>calls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50" dirty="0">
                <a:latin typeface="Alfios"/>
                <a:cs typeface="Alfios"/>
              </a:rPr>
              <a:t>blocks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70" dirty="0">
                <a:latin typeface="Alfios"/>
                <a:cs typeface="Alfios"/>
              </a:rPr>
              <a:t>instead 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wasting </a:t>
            </a:r>
            <a:r>
              <a:rPr sz="2600" spc="-185" dirty="0">
                <a:latin typeface="Alfios"/>
                <a:cs typeface="Alfios"/>
              </a:rPr>
              <a:t>CPU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50" dirty="0">
                <a:latin typeface="Alfios"/>
                <a:cs typeface="Alfios"/>
              </a:rPr>
              <a:t>when </a:t>
            </a:r>
            <a:r>
              <a:rPr sz="2600" spc="-75" dirty="0">
                <a:latin typeface="Alfios"/>
                <a:cs typeface="Alfios"/>
              </a:rPr>
              <a:t>they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60" dirty="0">
                <a:latin typeface="Alfios"/>
                <a:cs typeface="Alfios"/>
              </a:rPr>
              <a:t>not </a:t>
            </a:r>
            <a:r>
              <a:rPr sz="2600" spc="-40" dirty="0">
                <a:latin typeface="Alfios"/>
                <a:cs typeface="Alfios"/>
              </a:rPr>
              <a:t>allowed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" dirty="0">
                <a:latin typeface="Alfios"/>
                <a:cs typeface="Alfios"/>
              </a:rPr>
              <a:t>enter  </a:t>
            </a:r>
            <a:r>
              <a:rPr sz="2600" spc="-40" dirty="0">
                <a:latin typeface="Alfios"/>
                <a:cs typeface="Alfios"/>
              </a:rPr>
              <a:t>their </a:t>
            </a:r>
            <a:r>
              <a:rPr sz="2600" spc="-15" dirty="0">
                <a:latin typeface="Alfios"/>
                <a:cs typeface="Alfios"/>
              </a:rPr>
              <a:t>critical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region.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" dirty="0">
                <a:latin typeface="Alfios"/>
                <a:cs typeface="Alfios"/>
              </a:rPr>
              <a:t>Sleep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20" dirty="0">
                <a:latin typeface="Alfios"/>
                <a:cs typeface="Alfios"/>
              </a:rPr>
              <a:t>call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0" dirty="0">
                <a:latin typeface="Alfios"/>
                <a:cs typeface="Alfios"/>
              </a:rPr>
              <a:t>causes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caller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block,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100" dirty="0">
                <a:latin typeface="Alfios"/>
                <a:cs typeface="Alfios"/>
              </a:rPr>
              <a:t>is, 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15" dirty="0">
                <a:latin typeface="Alfios"/>
                <a:cs typeface="Alfios"/>
              </a:rPr>
              <a:t>suspended </a:t>
            </a:r>
            <a:r>
              <a:rPr sz="2600" spc="-55" dirty="0">
                <a:latin typeface="Alfios"/>
                <a:cs typeface="Alfios"/>
              </a:rPr>
              <a:t>until another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50" dirty="0">
                <a:latin typeface="Alfios"/>
                <a:cs typeface="Alfios"/>
              </a:rPr>
              <a:t>wakes </a:t>
            </a:r>
            <a:r>
              <a:rPr sz="2600" spc="-30" dirty="0">
                <a:latin typeface="Alfios"/>
                <a:cs typeface="Alfios"/>
              </a:rPr>
              <a:t>it</a:t>
            </a:r>
            <a:r>
              <a:rPr sz="2600" spc="-70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up.</a:t>
            </a:r>
            <a:endParaRPr sz="2600">
              <a:latin typeface="Alfios"/>
              <a:cs typeface="Alfios"/>
            </a:endParaRPr>
          </a:p>
          <a:p>
            <a:pPr marL="286385" marR="1397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</a:t>
            </a:r>
            <a:r>
              <a:rPr sz="2600" spc="470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wakeup </a:t>
            </a:r>
            <a:r>
              <a:rPr sz="2600" spc="-15" dirty="0">
                <a:latin typeface="Alfios"/>
                <a:cs typeface="Alfios"/>
              </a:rPr>
              <a:t>call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30" dirty="0">
                <a:latin typeface="Alfios"/>
                <a:cs typeface="Alfios"/>
              </a:rPr>
              <a:t>one parameter, 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95" dirty="0">
                <a:latin typeface="Alfios"/>
                <a:cs typeface="Alfios"/>
              </a:rPr>
              <a:t>be  </a:t>
            </a:r>
            <a:r>
              <a:rPr sz="2600" spc="-55" dirty="0">
                <a:latin typeface="Alfios"/>
                <a:cs typeface="Alfios"/>
              </a:rPr>
              <a:t>awakened </a:t>
            </a:r>
            <a:r>
              <a:rPr sz="2600" spc="-20" dirty="0">
                <a:latin typeface="Alfios"/>
                <a:cs typeface="Alfios"/>
              </a:rPr>
              <a:t>eg. </a:t>
            </a:r>
            <a:r>
              <a:rPr sz="2600" spc="-40" dirty="0">
                <a:latin typeface="Alfios"/>
                <a:cs typeface="Alfios"/>
              </a:rPr>
              <a:t>wakeup(consumer) </a:t>
            </a:r>
            <a:r>
              <a:rPr sz="2600" spc="-55" dirty="0">
                <a:latin typeface="Alfios"/>
                <a:cs typeface="Alfios"/>
              </a:rPr>
              <a:t>or</a:t>
            </a:r>
            <a:r>
              <a:rPr sz="2600" spc="-7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wakeup(producer).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251917"/>
            <a:ext cx="403923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25" dirty="0">
                <a:solidFill>
                  <a:srgbClr val="696363"/>
                </a:solidFill>
                <a:latin typeface="Arial"/>
                <a:cs typeface="Arial"/>
              </a:rPr>
              <a:t>Sleep </a:t>
            </a:r>
            <a:r>
              <a:rPr sz="4000" b="1" spc="-210" dirty="0">
                <a:solidFill>
                  <a:srgbClr val="696363"/>
                </a:solidFill>
                <a:latin typeface="Arial"/>
                <a:cs typeface="Arial"/>
              </a:rPr>
              <a:t>and</a:t>
            </a:r>
            <a:r>
              <a:rPr sz="4000" b="1" spc="-180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4000" b="1" spc="-285" dirty="0">
                <a:solidFill>
                  <a:srgbClr val="696363"/>
                </a:solidFill>
                <a:latin typeface="Arial"/>
                <a:cs typeface="Arial"/>
              </a:rPr>
              <a:t>Wakeup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160145"/>
            <a:ext cx="7642859" cy="46482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5080" indent="-274320" algn="just">
              <a:lnSpc>
                <a:spcPts val="2590"/>
              </a:lnSpc>
              <a:spcBef>
                <a:spcPts val="42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Both </a:t>
            </a:r>
            <a:r>
              <a:rPr sz="2400" spc="-35" dirty="0">
                <a:latin typeface="Alfios"/>
                <a:cs typeface="Alfios"/>
              </a:rPr>
              <a:t>Peterson’s </a:t>
            </a:r>
            <a:r>
              <a:rPr sz="2400" spc="-40" dirty="0">
                <a:latin typeface="Alfios"/>
                <a:cs typeface="Alfios"/>
              </a:rPr>
              <a:t>solution </a:t>
            </a:r>
            <a:r>
              <a:rPr sz="2400" spc="-50" dirty="0">
                <a:latin typeface="Alfios"/>
                <a:cs typeface="Alfios"/>
              </a:rPr>
              <a:t>and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5" dirty="0">
                <a:latin typeface="Alfios"/>
                <a:cs typeface="Alfios"/>
              </a:rPr>
              <a:t>solution </a:t>
            </a:r>
            <a:r>
              <a:rPr sz="2400" spc="-40" dirty="0">
                <a:latin typeface="Alfios"/>
                <a:cs typeface="Alfios"/>
              </a:rPr>
              <a:t>using </a:t>
            </a:r>
            <a:r>
              <a:rPr sz="2400" spc="-135" dirty="0">
                <a:latin typeface="Alfios"/>
                <a:cs typeface="Alfios"/>
              </a:rPr>
              <a:t>TSL </a:t>
            </a:r>
            <a:r>
              <a:rPr sz="2400" spc="-20" dirty="0">
                <a:latin typeface="Alfios"/>
                <a:cs typeface="Alfios"/>
              </a:rPr>
              <a:t>are </a:t>
            </a:r>
            <a:r>
              <a:rPr sz="2400" spc="-40" dirty="0">
                <a:latin typeface="Alfios"/>
                <a:cs typeface="Alfios"/>
              </a:rPr>
              <a:t>correct,  </a:t>
            </a:r>
            <a:r>
              <a:rPr sz="2400" spc="-50" dirty="0">
                <a:latin typeface="Alfios"/>
                <a:cs typeface="Alfios"/>
              </a:rPr>
              <a:t>but </a:t>
            </a:r>
            <a:r>
              <a:rPr sz="2400" spc="-65" dirty="0">
                <a:latin typeface="Alfios"/>
                <a:cs typeface="Alfios"/>
              </a:rPr>
              <a:t>both </a:t>
            </a:r>
            <a:r>
              <a:rPr sz="2400" spc="-70" dirty="0">
                <a:latin typeface="Alfios"/>
                <a:cs typeface="Alfios"/>
              </a:rPr>
              <a:t>have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10" dirty="0">
                <a:latin typeface="Alfios"/>
                <a:cs typeface="Alfios"/>
              </a:rPr>
              <a:t>defect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requiring </a:t>
            </a:r>
            <a:r>
              <a:rPr sz="2400" spc="-70" dirty="0">
                <a:latin typeface="Alfios"/>
                <a:cs typeface="Alfios"/>
              </a:rPr>
              <a:t>busy</a:t>
            </a:r>
            <a:r>
              <a:rPr sz="2400" spc="-285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waiting.</a:t>
            </a:r>
            <a:endParaRPr sz="2400">
              <a:latin typeface="Alfios"/>
              <a:cs typeface="Alfios"/>
            </a:endParaRPr>
          </a:p>
          <a:p>
            <a:pPr marL="287020" marR="12700" indent="-274320" algn="just">
              <a:lnSpc>
                <a:spcPct val="90000"/>
              </a:lnSpc>
              <a:spcBef>
                <a:spcPts val="57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317500" algn="l"/>
              </a:tabLst>
            </a:pPr>
            <a:r>
              <a:rPr dirty="0"/>
              <a:t>	</a:t>
            </a:r>
            <a:r>
              <a:rPr sz="2400" spc="-30" dirty="0">
                <a:latin typeface="Alfios"/>
                <a:cs typeface="Alfios"/>
              </a:rPr>
              <a:t>When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40" dirty="0">
                <a:latin typeface="Alfios"/>
                <a:cs typeface="Alfios"/>
              </a:rPr>
              <a:t>wants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5" dirty="0">
                <a:latin typeface="Alfios"/>
                <a:cs typeface="Alfios"/>
              </a:rPr>
              <a:t>enter </a:t>
            </a:r>
            <a:r>
              <a:rPr sz="2400" spc="-20" dirty="0">
                <a:latin typeface="Alfios"/>
                <a:cs typeface="Alfios"/>
              </a:rPr>
              <a:t>its critical </a:t>
            </a:r>
            <a:r>
              <a:rPr sz="2400" spc="-5" dirty="0">
                <a:latin typeface="Alfios"/>
                <a:cs typeface="Alfios"/>
              </a:rPr>
              <a:t>region,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checks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spc="-80" dirty="0">
                <a:latin typeface="Alfios"/>
                <a:cs typeface="Alfios"/>
              </a:rPr>
              <a:t>see 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40" dirty="0">
                <a:latin typeface="Alfios"/>
                <a:cs typeface="Alfios"/>
              </a:rPr>
              <a:t>entry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20" dirty="0">
                <a:latin typeface="Alfios"/>
                <a:cs typeface="Alfios"/>
              </a:rPr>
              <a:t>allowed. </a:t>
            </a:r>
            <a:r>
              <a:rPr sz="2400" spc="-85" dirty="0">
                <a:latin typeface="Alfios"/>
                <a:cs typeface="Alfios"/>
              </a:rPr>
              <a:t>If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35" dirty="0">
                <a:latin typeface="Alfios"/>
                <a:cs typeface="Alfios"/>
              </a:rPr>
              <a:t>is </a:t>
            </a:r>
            <a:r>
              <a:rPr sz="2400" spc="-50" dirty="0">
                <a:latin typeface="Alfios"/>
                <a:cs typeface="Alfios"/>
              </a:rPr>
              <a:t>not </a:t>
            </a:r>
            <a:r>
              <a:rPr sz="2400" spc="-20" dirty="0">
                <a:latin typeface="Alfios"/>
                <a:cs typeface="Alfios"/>
              </a:rPr>
              <a:t>allowed, </a:t>
            </a:r>
            <a:r>
              <a:rPr sz="2400" spc="-3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25" dirty="0">
                <a:latin typeface="Alfios"/>
                <a:cs typeface="Alfios"/>
              </a:rPr>
              <a:t>just </a:t>
            </a:r>
            <a:r>
              <a:rPr sz="2400" spc="-20" dirty="0">
                <a:latin typeface="Alfios"/>
                <a:cs typeface="Alfios"/>
              </a:rPr>
              <a:t>sits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a  </a:t>
            </a:r>
            <a:r>
              <a:rPr sz="2400" spc="-40" dirty="0">
                <a:latin typeface="Alfios"/>
                <a:cs typeface="Alfios"/>
              </a:rPr>
              <a:t>tight loop </a:t>
            </a:r>
            <a:r>
              <a:rPr sz="2400" spc="-35" dirty="0">
                <a:latin typeface="Alfios"/>
                <a:cs typeface="Alfios"/>
              </a:rPr>
              <a:t>waiting </a:t>
            </a:r>
            <a:r>
              <a:rPr sz="2400" spc="-40" dirty="0">
                <a:latin typeface="Alfios"/>
                <a:cs typeface="Alfios"/>
              </a:rPr>
              <a:t>until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24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allowed.</a:t>
            </a:r>
            <a:endParaRPr sz="2400">
              <a:latin typeface="Alfios"/>
              <a:cs typeface="Alfios"/>
            </a:endParaRPr>
          </a:p>
          <a:p>
            <a:pPr marL="287020" indent="-274320" algn="just">
              <a:lnSpc>
                <a:spcPts val="2735"/>
              </a:lnSpc>
              <a:spcBef>
                <a:spcPts val="31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10" dirty="0">
                <a:latin typeface="Alfios"/>
                <a:cs typeface="Alfios"/>
              </a:rPr>
              <a:t>Beside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35" dirty="0">
                <a:latin typeface="Alfios"/>
                <a:cs typeface="Alfios"/>
              </a:rPr>
              <a:t>wasting </a:t>
            </a:r>
            <a:r>
              <a:rPr sz="2400" spc="-165" dirty="0">
                <a:latin typeface="Alfios"/>
                <a:cs typeface="Alfios"/>
              </a:rPr>
              <a:t>CPU </a:t>
            </a:r>
            <a:r>
              <a:rPr sz="2400" dirty="0">
                <a:latin typeface="Alfios"/>
                <a:cs typeface="Alfios"/>
              </a:rPr>
              <a:t>time, </a:t>
            </a:r>
            <a:r>
              <a:rPr sz="2400" spc="-50" dirty="0">
                <a:latin typeface="Alfios"/>
                <a:cs typeface="Alfios"/>
              </a:rPr>
              <a:t>this </a:t>
            </a:r>
            <a:r>
              <a:rPr sz="2400" spc="-45" dirty="0">
                <a:latin typeface="Alfios"/>
                <a:cs typeface="Alfios"/>
              </a:rPr>
              <a:t>approach </a:t>
            </a:r>
            <a:r>
              <a:rPr sz="2400" spc="-40" dirty="0">
                <a:latin typeface="Alfios"/>
                <a:cs typeface="Alfios"/>
              </a:rPr>
              <a:t>can  </a:t>
            </a:r>
            <a:r>
              <a:rPr sz="2400" spc="-30" dirty="0">
                <a:latin typeface="Alfios"/>
                <a:cs typeface="Alfios"/>
              </a:rPr>
              <a:t>also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125" dirty="0">
                <a:latin typeface="Alfios"/>
                <a:cs typeface="Alfios"/>
              </a:rPr>
              <a:t>have</a:t>
            </a:r>
            <a:endParaRPr sz="2400">
              <a:latin typeface="Alfios"/>
              <a:cs typeface="Alfios"/>
            </a:endParaRPr>
          </a:p>
          <a:p>
            <a:pPr marL="287020" algn="just">
              <a:lnSpc>
                <a:spcPts val="2735"/>
              </a:lnSpc>
            </a:pPr>
            <a:r>
              <a:rPr sz="2400" spc="5" dirty="0">
                <a:latin typeface="Alfios"/>
                <a:cs typeface="Alfios"/>
              </a:rPr>
              <a:t>unexpected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effects.</a:t>
            </a:r>
            <a:endParaRPr sz="2400">
              <a:latin typeface="Alfios"/>
              <a:cs typeface="Alfios"/>
            </a:endParaRPr>
          </a:p>
          <a:p>
            <a:pPr marL="287020" indent="-274320" algn="just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40" dirty="0">
                <a:latin typeface="Alfios"/>
                <a:cs typeface="Alfios"/>
              </a:rPr>
              <a:t>Consider </a:t>
            </a:r>
            <a:r>
              <a:rPr sz="2400" spc="-30" dirty="0">
                <a:latin typeface="Alfios"/>
                <a:cs typeface="Alfios"/>
              </a:rPr>
              <a:t>a </a:t>
            </a:r>
            <a:r>
              <a:rPr sz="2400" spc="-25" dirty="0">
                <a:latin typeface="Alfios"/>
                <a:cs typeface="Alfios"/>
              </a:rPr>
              <a:t>computer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60" dirty="0">
                <a:latin typeface="Alfios"/>
                <a:cs typeface="Alfios"/>
              </a:rPr>
              <a:t>two </a:t>
            </a:r>
            <a:r>
              <a:rPr sz="2400" spc="5" dirty="0">
                <a:latin typeface="Alfios"/>
                <a:cs typeface="Alfios"/>
              </a:rPr>
              <a:t>processes, </a:t>
            </a:r>
            <a:r>
              <a:rPr sz="2400" i="1" spc="-75" dirty="0">
                <a:latin typeface="Times New Roman"/>
                <a:cs typeface="Times New Roman"/>
              </a:rPr>
              <a:t>H</a:t>
            </a:r>
            <a:r>
              <a:rPr sz="2400" spc="-75" dirty="0">
                <a:latin typeface="Alfios"/>
                <a:cs typeface="Alfios"/>
              </a:rPr>
              <a:t>,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spc="-80" dirty="0">
                <a:latin typeface="Alfios"/>
                <a:cs typeface="Alfios"/>
              </a:rPr>
              <a:t>high</a:t>
            </a:r>
            <a:r>
              <a:rPr sz="2400" spc="240" dirty="0">
                <a:latin typeface="Alfios"/>
                <a:cs typeface="Alfios"/>
              </a:rPr>
              <a:t> </a:t>
            </a:r>
            <a:r>
              <a:rPr sz="2400" spc="-60" dirty="0">
                <a:latin typeface="Alfios"/>
                <a:cs typeface="Alfios"/>
              </a:rPr>
              <a:t>priority</a:t>
            </a:r>
            <a:endParaRPr sz="2400">
              <a:latin typeface="Alfios"/>
              <a:cs typeface="Alfios"/>
            </a:endParaRPr>
          </a:p>
          <a:p>
            <a:pPr marL="287020" algn="just">
              <a:lnSpc>
                <a:spcPts val="2735"/>
              </a:lnSpc>
            </a:pP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i="1" spc="-130" dirty="0">
                <a:latin typeface="Times New Roman"/>
                <a:cs typeface="Times New Roman"/>
              </a:rPr>
              <a:t>L</a:t>
            </a:r>
            <a:r>
              <a:rPr sz="2400" spc="-130" dirty="0">
                <a:latin typeface="Alfios"/>
                <a:cs typeface="Alfios"/>
              </a:rPr>
              <a:t>, </a:t>
            </a:r>
            <a:r>
              <a:rPr sz="2400" spc="-55" dirty="0">
                <a:latin typeface="Alfios"/>
                <a:cs typeface="Alfios"/>
              </a:rPr>
              <a:t>with low</a:t>
            </a:r>
            <a:r>
              <a:rPr sz="2400" spc="-18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priority.</a:t>
            </a:r>
            <a:endParaRPr sz="2400">
              <a:latin typeface="Alfios"/>
              <a:cs typeface="Alfios"/>
            </a:endParaRPr>
          </a:p>
          <a:p>
            <a:pPr marL="287020" marR="10160" indent="-274320" algn="just">
              <a:lnSpc>
                <a:spcPct val="90000"/>
              </a:lnSpc>
              <a:spcBef>
                <a:spcPts val="60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25" dirty="0">
                <a:latin typeface="Alfios"/>
                <a:cs typeface="Alfios"/>
              </a:rPr>
              <a:t>scheduling </a:t>
            </a:r>
            <a:r>
              <a:rPr sz="2400" spc="5" dirty="0">
                <a:latin typeface="Alfios"/>
                <a:cs typeface="Alfios"/>
              </a:rPr>
              <a:t>rules </a:t>
            </a:r>
            <a:r>
              <a:rPr sz="2400" spc="-10" dirty="0">
                <a:latin typeface="Alfios"/>
                <a:cs typeface="Alfios"/>
              </a:rPr>
              <a:t>are </a:t>
            </a:r>
            <a:r>
              <a:rPr sz="2400" spc="-40" dirty="0">
                <a:latin typeface="Alfios"/>
                <a:cs typeface="Alfios"/>
              </a:rPr>
              <a:t>such </a:t>
            </a:r>
            <a:r>
              <a:rPr sz="2400" spc="-50" dirty="0">
                <a:latin typeface="Alfios"/>
                <a:cs typeface="Alfios"/>
              </a:rPr>
              <a:t>that </a:t>
            </a:r>
            <a:r>
              <a:rPr sz="2400" i="1" spc="-260" dirty="0">
                <a:latin typeface="Times New Roman"/>
                <a:cs typeface="Times New Roman"/>
              </a:rPr>
              <a:t>H </a:t>
            </a:r>
            <a:r>
              <a:rPr sz="2400" spc="-30" dirty="0">
                <a:latin typeface="Alfios"/>
                <a:cs typeface="Alfios"/>
              </a:rPr>
              <a:t>runs </a:t>
            </a:r>
            <a:r>
              <a:rPr sz="2400" spc="-35" dirty="0">
                <a:latin typeface="Alfios"/>
                <a:cs typeface="Alfios"/>
              </a:rPr>
              <a:t>whenever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105" dirty="0">
                <a:latin typeface="Alfios"/>
                <a:cs typeface="Alfios"/>
              </a:rPr>
              <a:t>ready  </a:t>
            </a:r>
            <a:r>
              <a:rPr sz="2400" spc="5" dirty="0">
                <a:latin typeface="Alfios"/>
                <a:cs typeface="Alfios"/>
              </a:rPr>
              <a:t>state. </a:t>
            </a:r>
            <a:r>
              <a:rPr sz="2400" spc="-140" dirty="0">
                <a:latin typeface="Alfios"/>
                <a:cs typeface="Alfios"/>
              </a:rPr>
              <a:t>At </a:t>
            </a:r>
            <a:r>
              <a:rPr sz="2400" spc="-35" dirty="0">
                <a:latin typeface="Alfios"/>
                <a:cs typeface="Alfios"/>
              </a:rPr>
              <a:t>a </a:t>
            </a:r>
            <a:r>
              <a:rPr sz="2400" spc="-10" dirty="0">
                <a:latin typeface="Alfios"/>
                <a:cs typeface="Alfios"/>
              </a:rPr>
              <a:t>certain </a:t>
            </a:r>
            <a:r>
              <a:rPr sz="2400" spc="-15" dirty="0">
                <a:latin typeface="Alfios"/>
                <a:cs typeface="Alfios"/>
              </a:rPr>
              <a:t>moment, </a:t>
            </a:r>
            <a:r>
              <a:rPr sz="2400" spc="-55" dirty="0">
                <a:latin typeface="Alfios"/>
                <a:cs typeface="Alfios"/>
              </a:rPr>
              <a:t>with </a:t>
            </a:r>
            <a:r>
              <a:rPr sz="2400" i="1" spc="-365" dirty="0">
                <a:latin typeface="Times New Roman"/>
                <a:cs typeface="Times New Roman"/>
              </a:rPr>
              <a:t>L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20" dirty="0">
                <a:latin typeface="Alfios"/>
                <a:cs typeface="Alfios"/>
              </a:rPr>
              <a:t>its critical </a:t>
            </a:r>
            <a:r>
              <a:rPr sz="2400" spc="-5" dirty="0">
                <a:latin typeface="Alfios"/>
                <a:cs typeface="Alfios"/>
              </a:rPr>
              <a:t>region, </a:t>
            </a:r>
            <a:r>
              <a:rPr sz="2400" i="1" spc="-260" dirty="0">
                <a:latin typeface="Times New Roman"/>
                <a:cs typeface="Times New Roman"/>
              </a:rPr>
              <a:t>H  </a:t>
            </a:r>
            <a:r>
              <a:rPr sz="2400" spc="-5" dirty="0">
                <a:latin typeface="Alfios"/>
                <a:cs typeface="Alfios"/>
              </a:rPr>
              <a:t>becomes </a:t>
            </a:r>
            <a:r>
              <a:rPr sz="2400" spc="-45" dirty="0">
                <a:latin typeface="Alfios"/>
                <a:cs typeface="Alfios"/>
              </a:rPr>
              <a:t>ready </a:t>
            </a:r>
            <a:r>
              <a:rPr sz="2400" spc="-35" dirty="0">
                <a:latin typeface="Alfios"/>
                <a:cs typeface="Alfios"/>
              </a:rPr>
              <a:t>to </a:t>
            </a:r>
            <a:r>
              <a:rPr sz="2400" dirty="0">
                <a:latin typeface="Alfios"/>
                <a:cs typeface="Alfios"/>
              </a:rPr>
              <a:t>run. </a:t>
            </a:r>
            <a:r>
              <a:rPr sz="2400" i="1" spc="-260" dirty="0">
                <a:latin typeface="Times New Roman"/>
                <a:cs typeface="Times New Roman"/>
              </a:rPr>
              <a:t>H </a:t>
            </a:r>
            <a:r>
              <a:rPr sz="2400" spc="-75" dirty="0">
                <a:latin typeface="Alfios"/>
                <a:cs typeface="Alfios"/>
              </a:rPr>
              <a:t>now </a:t>
            </a:r>
            <a:r>
              <a:rPr sz="2400" spc="-15" dirty="0">
                <a:latin typeface="Alfios"/>
                <a:cs typeface="Alfios"/>
              </a:rPr>
              <a:t>begins </a:t>
            </a:r>
            <a:r>
              <a:rPr sz="2400" spc="-70" dirty="0">
                <a:latin typeface="Alfios"/>
                <a:cs typeface="Alfios"/>
              </a:rPr>
              <a:t>busy </a:t>
            </a:r>
            <a:r>
              <a:rPr sz="2400" spc="-50" dirty="0">
                <a:latin typeface="Alfios"/>
                <a:cs typeface="Alfios"/>
              </a:rPr>
              <a:t>waiting. </a:t>
            </a:r>
            <a:r>
              <a:rPr sz="2400" spc="-25" dirty="0">
                <a:latin typeface="Alfios"/>
                <a:cs typeface="Alfios"/>
              </a:rPr>
              <a:t>Before </a:t>
            </a:r>
            <a:r>
              <a:rPr sz="2400" i="1" spc="-260" dirty="0">
                <a:latin typeface="Times New Roman"/>
                <a:cs typeface="Times New Roman"/>
              </a:rPr>
              <a:t>H </a:t>
            </a:r>
            <a:r>
              <a:rPr sz="2400" spc="-25" dirty="0">
                <a:latin typeface="Alfios"/>
                <a:cs typeface="Alfios"/>
              </a:rPr>
              <a:t>is  </a:t>
            </a:r>
            <a:r>
              <a:rPr sz="2400" spc="5" dirty="0">
                <a:latin typeface="Alfios"/>
                <a:cs typeface="Alfios"/>
              </a:rPr>
              <a:t>completed, </a:t>
            </a:r>
            <a:r>
              <a:rPr sz="2400" i="1" spc="-365" dirty="0">
                <a:latin typeface="Times New Roman"/>
                <a:cs typeface="Times New Roman"/>
              </a:rPr>
              <a:t>L </a:t>
            </a:r>
            <a:r>
              <a:rPr sz="2400" spc="-40" dirty="0">
                <a:latin typeface="Alfios"/>
                <a:cs typeface="Alfios"/>
              </a:rPr>
              <a:t>can </a:t>
            </a:r>
            <a:r>
              <a:rPr sz="2400" spc="-50" dirty="0">
                <a:latin typeface="Alfios"/>
                <a:cs typeface="Alfios"/>
              </a:rPr>
              <a:t>not </a:t>
            </a:r>
            <a:r>
              <a:rPr sz="2400" dirty="0">
                <a:latin typeface="Alfios"/>
                <a:cs typeface="Alfios"/>
              </a:rPr>
              <a:t>be </a:t>
            </a:r>
            <a:r>
              <a:rPr sz="2400" spc="5" dirty="0">
                <a:latin typeface="Alfios"/>
                <a:cs typeface="Alfios"/>
              </a:rPr>
              <a:t>scheduled. </a:t>
            </a:r>
            <a:r>
              <a:rPr sz="2400" spc="-55" dirty="0">
                <a:latin typeface="Alfios"/>
                <a:cs typeface="Alfios"/>
              </a:rPr>
              <a:t>So </a:t>
            </a:r>
            <a:r>
              <a:rPr sz="2400" i="1" spc="-365" dirty="0">
                <a:latin typeface="Times New Roman"/>
                <a:cs typeface="Times New Roman"/>
              </a:rPr>
              <a:t>L </a:t>
            </a:r>
            <a:r>
              <a:rPr sz="2400" spc="-30" dirty="0">
                <a:latin typeface="Alfios"/>
                <a:cs typeface="Alfios"/>
              </a:rPr>
              <a:t>never </a:t>
            </a:r>
            <a:r>
              <a:rPr sz="2400" spc="10" dirty="0">
                <a:latin typeface="Alfios"/>
                <a:cs typeface="Alfios"/>
              </a:rPr>
              <a:t>gets </a:t>
            </a:r>
            <a:r>
              <a:rPr sz="2400" spc="-35" dirty="0">
                <a:latin typeface="Alfios"/>
                <a:cs typeface="Alfios"/>
              </a:rPr>
              <a:t>the</a:t>
            </a:r>
            <a:r>
              <a:rPr sz="2400" spc="229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chance </a:t>
            </a:r>
            <a:r>
              <a:rPr sz="2400" spc="-35" dirty="0">
                <a:latin typeface="Alfios"/>
                <a:cs typeface="Alfios"/>
              </a:rPr>
              <a:t>to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564" y="5746191"/>
            <a:ext cx="4706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latin typeface="Alfios"/>
                <a:cs typeface="Alfios"/>
              </a:rPr>
              <a:t>leave its critical </a:t>
            </a:r>
            <a:r>
              <a:rPr sz="2400" dirty="0">
                <a:latin typeface="Alfios"/>
                <a:cs typeface="Alfios"/>
              </a:rPr>
              <a:t>region, </a:t>
            </a:r>
            <a:r>
              <a:rPr sz="2400" spc="-30" dirty="0">
                <a:latin typeface="Alfios"/>
                <a:cs typeface="Alfios"/>
              </a:rPr>
              <a:t>so </a:t>
            </a:r>
            <a:r>
              <a:rPr sz="2400" i="1" spc="-260" dirty="0">
                <a:latin typeface="Times New Roman"/>
                <a:cs typeface="Times New Roman"/>
              </a:rPr>
              <a:t>H </a:t>
            </a:r>
            <a:r>
              <a:rPr sz="2400" spc="-35" dirty="0">
                <a:latin typeface="Alfios"/>
                <a:cs typeface="Alfios"/>
              </a:rPr>
              <a:t>loops</a:t>
            </a:r>
            <a:r>
              <a:rPr sz="2400" spc="-22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forever.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9016" y="5734050"/>
            <a:ext cx="609600" cy="521334"/>
          </a:xfrm>
          <a:prstGeom prst="rect">
            <a:avLst/>
          </a:prstGeom>
          <a:solidFill>
            <a:srgbClr val="D24716"/>
          </a:solidFill>
        </p:spPr>
        <p:txBody>
          <a:bodyPr vert="horz" wrap="square" lIns="0" tIns="15240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200"/>
              </a:spcBef>
            </a:pP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84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536194"/>
            <a:ext cx="7783830" cy="37445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6385" marR="12700" indent="-274320" algn="just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60" dirty="0">
                <a:latin typeface="Alfios"/>
                <a:cs typeface="Alfios"/>
              </a:rPr>
              <a:t>Now </a:t>
            </a:r>
            <a:r>
              <a:rPr sz="2600" spc="5" dirty="0">
                <a:latin typeface="Alfios"/>
                <a:cs typeface="Alfios"/>
              </a:rPr>
              <a:t>let me </a:t>
            </a:r>
            <a:r>
              <a:rPr sz="2600" spc="-75" dirty="0">
                <a:latin typeface="Alfios"/>
                <a:cs typeface="Alfios"/>
              </a:rPr>
              <a:t>look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15" dirty="0">
                <a:latin typeface="Alfios"/>
                <a:cs typeface="Alfios"/>
              </a:rPr>
              <a:t>some</a:t>
            </a:r>
            <a:r>
              <a:rPr sz="2600" spc="62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interprocess</a:t>
            </a:r>
            <a:r>
              <a:rPr sz="2600" spc="620" dirty="0">
                <a:latin typeface="Alfios"/>
                <a:cs typeface="Alfios"/>
              </a:rPr>
              <a:t> </a:t>
            </a:r>
            <a:r>
              <a:rPr sz="2600" spc="-75" dirty="0">
                <a:latin typeface="Alfios"/>
                <a:cs typeface="Alfios"/>
              </a:rPr>
              <a:t>communication  </a:t>
            </a:r>
            <a:r>
              <a:rPr sz="2600" spc="-35" dirty="0">
                <a:latin typeface="Alfios"/>
                <a:cs typeface="Alfios"/>
              </a:rPr>
              <a:t>primitives </a:t>
            </a:r>
            <a:r>
              <a:rPr sz="2600" spc="-60" dirty="0">
                <a:latin typeface="Alfios"/>
                <a:cs typeface="Alfios"/>
              </a:rPr>
              <a:t>that block </a:t>
            </a:r>
            <a:r>
              <a:rPr sz="2600" dirty="0">
                <a:latin typeface="Alfios"/>
                <a:cs typeface="Alfios"/>
              </a:rPr>
              <a:t>processes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80" dirty="0">
                <a:latin typeface="Alfios"/>
                <a:cs typeface="Alfios"/>
              </a:rPr>
              <a:t>they </a:t>
            </a:r>
            <a:r>
              <a:rPr sz="2600" spc="-15" dirty="0">
                <a:latin typeface="Alfios"/>
                <a:cs typeface="Alfios"/>
              </a:rPr>
              <a:t>are </a:t>
            </a:r>
            <a:r>
              <a:rPr sz="2600" spc="-60" dirty="0">
                <a:latin typeface="Alfios"/>
                <a:cs typeface="Alfios"/>
              </a:rPr>
              <a:t>not </a:t>
            </a:r>
            <a:r>
              <a:rPr sz="2600" spc="-40" dirty="0">
                <a:latin typeface="Alfios"/>
                <a:cs typeface="Alfios"/>
              </a:rPr>
              <a:t>allowed </a:t>
            </a:r>
            <a:r>
              <a:rPr sz="2600" spc="-25" dirty="0">
                <a:latin typeface="Alfios"/>
                <a:cs typeface="Alfios"/>
              </a:rPr>
              <a:t>to  </a:t>
            </a:r>
            <a:r>
              <a:rPr sz="2600" spc="-5" dirty="0">
                <a:latin typeface="Alfios"/>
                <a:cs typeface="Alfios"/>
              </a:rPr>
              <a:t>enter </a:t>
            </a:r>
            <a:r>
              <a:rPr sz="2600" spc="-40" dirty="0">
                <a:latin typeface="Alfios"/>
                <a:cs typeface="Alfios"/>
              </a:rPr>
              <a:t>their </a:t>
            </a:r>
            <a:r>
              <a:rPr sz="2600" spc="-15" dirty="0">
                <a:latin typeface="Alfios"/>
                <a:cs typeface="Alfios"/>
              </a:rPr>
              <a:t>critical </a:t>
            </a:r>
            <a:r>
              <a:rPr sz="2600" spc="-5" dirty="0">
                <a:latin typeface="Alfios"/>
                <a:cs typeface="Alfios"/>
              </a:rPr>
              <a:t>regions, </a:t>
            </a:r>
            <a:r>
              <a:rPr sz="2600" spc="-20" dirty="0">
                <a:latin typeface="Alfios"/>
                <a:cs typeface="Alfios"/>
              </a:rPr>
              <a:t>instead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wasting </a:t>
            </a:r>
            <a:r>
              <a:rPr sz="2600" spc="-180" dirty="0">
                <a:latin typeface="Alfios"/>
                <a:cs typeface="Alfios"/>
              </a:rPr>
              <a:t>CPU </a:t>
            </a:r>
            <a:r>
              <a:rPr sz="2600" spc="-10" dirty="0">
                <a:latin typeface="Alfios"/>
                <a:cs typeface="Alfios"/>
              </a:rPr>
              <a:t>time </a:t>
            </a:r>
            <a:r>
              <a:rPr sz="2600" spc="-70" dirty="0">
                <a:latin typeface="Alfios"/>
                <a:cs typeface="Alfios"/>
              </a:rPr>
              <a:t>in </a:t>
            </a:r>
            <a:r>
              <a:rPr sz="2600" spc="-60" dirty="0">
                <a:latin typeface="Alfios"/>
                <a:cs typeface="Alfios"/>
              </a:rPr>
              <a:t>an  </a:t>
            </a:r>
            <a:r>
              <a:rPr sz="2600" spc="-45" dirty="0">
                <a:latin typeface="Alfios"/>
                <a:cs typeface="Alfios"/>
              </a:rPr>
              <a:t>empty</a:t>
            </a:r>
            <a:r>
              <a:rPr sz="2600" spc="-5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loop.</a:t>
            </a:r>
            <a:endParaRPr sz="2600">
              <a:latin typeface="Alfios"/>
              <a:cs typeface="Alfios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D24716"/>
              </a:buClr>
              <a:buFont typeface="Arial"/>
              <a:buChar char=""/>
            </a:pPr>
            <a:endParaRPr sz="3700">
              <a:latin typeface="Alfios"/>
              <a:cs typeface="Alfios"/>
            </a:endParaRPr>
          </a:p>
          <a:p>
            <a:pPr marL="287020" marR="5080" indent="-274320" algn="just">
              <a:lnSpc>
                <a:spcPct val="100000"/>
              </a:lnSpc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simplest </a:t>
            </a:r>
            <a:r>
              <a:rPr sz="2600" spc="-35" dirty="0">
                <a:latin typeface="Alfios"/>
                <a:cs typeface="Alfios"/>
              </a:rPr>
              <a:t>primatives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0" dirty="0">
                <a:latin typeface="Alfios"/>
                <a:cs typeface="Alfios"/>
              </a:rPr>
              <a:t>pair </a:t>
            </a:r>
            <a:r>
              <a:rPr sz="2600" b="1" spc="20" dirty="0">
                <a:latin typeface="Times New Roman"/>
                <a:cs typeface="Times New Roman"/>
              </a:rPr>
              <a:t>sleep </a:t>
            </a:r>
            <a:r>
              <a:rPr sz="2600" spc="-50" dirty="0">
                <a:latin typeface="Alfios"/>
                <a:cs typeface="Alfios"/>
              </a:rPr>
              <a:t>and </a:t>
            </a:r>
            <a:r>
              <a:rPr sz="2600" b="1" spc="-35" dirty="0">
                <a:latin typeface="Times New Roman"/>
                <a:cs typeface="Times New Roman"/>
              </a:rPr>
              <a:t>wakeup</a:t>
            </a:r>
            <a:r>
              <a:rPr sz="2600" spc="-35" dirty="0">
                <a:latin typeface="Alfios"/>
                <a:cs typeface="Alfios"/>
              </a:rPr>
              <a:t>.  </a:t>
            </a:r>
            <a:r>
              <a:rPr sz="2600" spc="-5" dirty="0">
                <a:latin typeface="Alfios"/>
                <a:cs typeface="Alfios"/>
              </a:rPr>
              <a:t>Sleep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system </a:t>
            </a:r>
            <a:r>
              <a:rPr sz="2600" spc="-20" dirty="0">
                <a:latin typeface="Alfios"/>
                <a:cs typeface="Alfios"/>
              </a:rPr>
              <a:t>call </a:t>
            </a:r>
            <a:r>
              <a:rPr sz="2600" spc="-60" dirty="0">
                <a:latin typeface="Alfios"/>
                <a:cs typeface="Alfios"/>
              </a:rPr>
              <a:t>that </a:t>
            </a:r>
            <a:r>
              <a:rPr sz="2600" spc="-10" dirty="0">
                <a:latin typeface="Alfios"/>
                <a:cs typeface="Alfios"/>
              </a:rPr>
              <a:t>causes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caller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30" dirty="0">
                <a:latin typeface="Alfios"/>
                <a:cs typeface="Alfios"/>
              </a:rPr>
              <a:t>block,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caller 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suspended </a:t>
            </a:r>
            <a:r>
              <a:rPr sz="2600" spc="-50" dirty="0">
                <a:latin typeface="Alfios"/>
                <a:cs typeface="Alfios"/>
              </a:rPr>
              <a:t>until another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wakes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55" dirty="0">
                <a:latin typeface="Alfios"/>
                <a:cs typeface="Alfios"/>
              </a:rPr>
              <a:t>up.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wakeup  </a:t>
            </a:r>
            <a:r>
              <a:rPr sz="2600" spc="-20" dirty="0">
                <a:latin typeface="Alfios"/>
                <a:cs typeface="Alfios"/>
              </a:rPr>
              <a:t>call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35" dirty="0">
                <a:latin typeface="Alfios"/>
                <a:cs typeface="Alfios"/>
              </a:rPr>
              <a:t>parameter,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5" dirty="0">
                <a:latin typeface="Alfios"/>
                <a:cs typeface="Alfios"/>
              </a:rPr>
              <a:t>be</a:t>
            </a:r>
            <a:r>
              <a:rPr sz="2600" spc="-225" dirty="0">
                <a:latin typeface="Alfios"/>
                <a:cs typeface="Alfios"/>
              </a:rPr>
              <a:t> </a:t>
            </a:r>
            <a:r>
              <a:rPr sz="2600" spc="-40" dirty="0">
                <a:latin typeface="Alfios"/>
                <a:cs typeface="Alfios"/>
              </a:rPr>
              <a:t>awakened.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29016" y="5734050"/>
            <a:ext cx="609600" cy="521334"/>
          </a:xfrm>
          <a:prstGeom prst="rect">
            <a:avLst/>
          </a:prstGeom>
          <a:solidFill>
            <a:srgbClr val="D24716"/>
          </a:solidFill>
        </p:spPr>
        <p:txBody>
          <a:bodyPr vert="horz" wrap="square" lIns="0" tIns="152400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200"/>
              </a:spcBef>
            </a:pPr>
            <a:r>
              <a:rPr sz="1400" spc="75" dirty="0">
                <a:solidFill>
                  <a:srgbClr val="FFFFFF"/>
                </a:solidFill>
                <a:latin typeface="Trebuchet MS"/>
                <a:cs typeface="Trebuchet MS"/>
              </a:rPr>
              <a:t>85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34106" y="204038"/>
            <a:ext cx="25749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015" algn="l"/>
              </a:tabLst>
            </a:pPr>
            <a:r>
              <a:rPr sz="3600" i="1" spc="-65" dirty="0">
                <a:solidFill>
                  <a:srgbClr val="696363"/>
                </a:solidFill>
                <a:latin typeface="Arial"/>
                <a:cs typeface="Arial"/>
              </a:rPr>
              <a:t>and	</a:t>
            </a:r>
            <a:r>
              <a:rPr sz="3600" i="1" spc="-170" dirty="0">
                <a:solidFill>
                  <a:srgbClr val="696363"/>
                </a:solidFill>
                <a:latin typeface="Arial"/>
                <a:cs typeface="Arial"/>
              </a:rPr>
              <a:t>Wakeup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487920" cy="1840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2600" b="1" dirty="0">
                <a:latin typeface="Times New Roman"/>
                <a:cs typeface="Times New Roman"/>
              </a:rPr>
              <a:t>Producer-consumer problem </a:t>
            </a:r>
            <a:r>
              <a:rPr sz="2600" b="1" spc="20" dirty="0">
                <a:latin typeface="Times New Roman"/>
                <a:cs typeface="Times New Roman"/>
              </a:rPr>
              <a:t>(Bounded</a:t>
            </a:r>
            <a:r>
              <a:rPr sz="2600" b="1" spc="-160" dirty="0">
                <a:latin typeface="Times New Roman"/>
                <a:cs typeface="Times New Roman"/>
              </a:rPr>
              <a:t> </a:t>
            </a:r>
            <a:r>
              <a:rPr sz="2600" b="1" spc="-55" dirty="0">
                <a:latin typeface="Times New Roman"/>
                <a:cs typeface="Times New Roman"/>
              </a:rPr>
              <a:t>Buffer):</a:t>
            </a:r>
            <a:endParaRPr sz="26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10" dirty="0">
                <a:latin typeface="Alfios"/>
                <a:cs typeface="Alfios"/>
              </a:rPr>
              <a:t>Two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45" dirty="0">
                <a:latin typeface="Alfios"/>
                <a:cs typeface="Alfios"/>
              </a:rPr>
              <a:t>share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common, </a:t>
            </a:r>
            <a:r>
              <a:rPr sz="2600" dirty="0">
                <a:latin typeface="Alfios"/>
                <a:cs typeface="Alfios"/>
              </a:rPr>
              <a:t>fixed-size</a:t>
            </a:r>
            <a:r>
              <a:rPr sz="2600" spc="-60" dirty="0">
                <a:latin typeface="Alfios"/>
                <a:cs typeface="Alfios"/>
              </a:rPr>
              <a:t> buffer.</a:t>
            </a:r>
            <a:endParaRPr sz="260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0" dirty="0">
                <a:latin typeface="Alfios"/>
                <a:cs typeface="Alfios"/>
              </a:rPr>
              <a:t>them,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producer, </a:t>
            </a:r>
            <a:r>
              <a:rPr sz="2600" spc="-40" dirty="0">
                <a:latin typeface="Alfios"/>
                <a:cs typeface="Alfios"/>
              </a:rPr>
              <a:t>puts </a:t>
            </a:r>
            <a:r>
              <a:rPr sz="2600" spc="-55" dirty="0">
                <a:latin typeface="Alfios"/>
                <a:cs typeface="Alfios"/>
              </a:rPr>
              <a:t>information into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114" dirty="0">
                <a:latin typeface="Alfios"/>
                <a:cs typeface="Alfios"/>
              </a:rPr>
              <a:t>buffer, 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other </a:t>
            </a:r>
            <a:r>
              <a:rPr sz="2600" spc="-15" dirty="0">
                <a:latin typeface="Alfios"/>
                <a:cs typeface="Alfios"/>
              </a:rPr>
              <a:t>one,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consumer, </a:t>
            </a:r>
            <a:r>
              <a:rPr sz="2600" spc="-40" dirty="0">
                <a:latin typeface="Alfios"/>
                <a:cs typeface="Alfios"/>
              </a:rPr>
              <a:t>takes </a:t>
            </a:r>
            <a:r>
              <a:rPr sz="2600" spc="-35" dirty="0">
                <a:latin typeface="Alfios"/>
                <a:cs typeface="Alfios"/>
              </a:rPr>
              <a:t>it</a:t>
            </a:r>
            <a:r>
              <a:rPr sz="2600" spc="-345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out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63747" y="3685618"/>
            <a:ext cx="3961156" cy="2223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0744" y="0"/>
            <a:ext cx="4893310" cy="16535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7780">
              <a:lnSpc>
                <a:spcPct val="148400"/>
              </a:lnSpc>
              <a:spcBef>
                <a:spcPts val="95"/>
              </a:spcBef>
              <a:tabLst>
                <a:tab pos="2141220" algn="l"/>
              </a:tabLst>
            </a:pPr>
            <a:r>
              <a:rPr sz="5400" i="1" spc="-225" baseline="-32407" dirty="0">
                <a:solidFill>
                  <a:srgbClr val="696363"/>
                </a:solidFill>
                <a:latin typeface="Arial"/>
                <a:cs typeface="Arial"/>
              </a:rPr>
              <a:t>Examples	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to</a:t>
            </a:r>
            <a:r>
              <a:rPr sz="1800" spc="-495" dirty="0"/>
              <a:t>https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u</a:t>
            </a:r>
            <a:r>
              <a:rPr sz="1800" spc="-495" dirty="0"/>
              <a:t>://g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s</a:t>
            </a:r>
            <a:r>
              <a:rPr sz="1800" spc="-495" dirty="0"/>
              <a:t>e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495" dirty="0"/>
              <a:t>nuine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S</a:t>
            </a:r>
            <a:r>
              <a:rPr sz="1800" spc="-495" dirty="0"/>
              <a:t>no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l</a:t>
            </a:r>
            <a:r>
              <a:rPr sz="1800" spc="-495" dirty="0"/>
              <a:t>t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495" dirty="0"/>
              <a:t>es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1800" spc="-495" dirty="0"/>
              <a:t>.co</a:t>
            </a:r>
            <a:r>
              <a:rPr sz="5400" i="1" spc="-742" baseline="-32407" dirty="0">
                <a:solidFill>
                  <a:srgbClr val="696363"/>
                </a:solidFill>
                <a:latin typeface="Arial"/>
                <a:cs typeface="Arial"/>
              </a:rPr>
              <a:t>p</a:t>
            </a:r>
            <a:r>
              <a:rPr sz="1800" spc="-495" dirty="0"/>
              <a:t>m  </a:t>
            </a:r>
            <a:r>
              <a:rPr sz="3600" i="1" spc="-55" dirty="0">
                <a:solidFill>
                  <a:srgbClr val="696363"/>
                </a:solidFill>
                <a:latin typeface="Arial"/>
                <a:cs typeface="Arial"/>
              </a:rPr>
              <a:t>primitives: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87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386841"/>
            <a:ext cx="377952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b="1" spc="-80" dirty="0">
                <a:latin typeface="Times New Roman"/>
                <a:cs typeface="Times New Roman"/>
              </a:rPr>
              <a:t>Trouble </a:t>
            </a:r>
            <a:r>
              <a:rPr sz="3500" b="1" spc="-40" dirty="0">
                <a:latin typeface="Times New Roman"/>
                <a:cs typeface="Times New Roman"/>
              </a:rPr>
              <a:t>arises</a:t>
            </a:r>
            <a:r>
              <a:rPr sz="3500" b="1" spc="-195" dirty="0">
                <a:latin typeface="Times New Roman"/>
                <a:cs typeface="Times New Roman"/>
              </a:rPr>
              <a:t> </a:t>
            </a:r>
            <a:r>
              <a:rPr sz="3500" b="1" spc="45" dirty="0">
                <a:latin typeface="Times New Roman"/>
                <a:cs typeface="Times New Roman"/>
              </a:rPr>
              <a:t>when</a:t>
            </a:r>
            <a:endParaRPr sz="3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060526"/>
            <a:ext cx="7517130" cy="4781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279"/>
              </a:lnSpc>
            </a:pPr>
            <a:r>
              <a:rPr sz="3500" b="1" spc="-55" dirty="0">
                <a:latin typeface="Times New Roman"/>
                <a:cs typeface="Times New Roman"/>
              </a:rPr>
              <a:t>1. </a:t>
            </a: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producer </a:t>
            </a:r>
            <a:r>
              <a:rPr sz="2600" spc="-45" dirty="0">
                <a:latin typeface="Alfios"/>
                <a:cs typeface="Alfios"/>
              </a:rPr>
              <a:t>wants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50" dirty="0">
                <a:latin typeface="Alfios"/>
                <a:cs typeface="Alfios"/>
              </a:rPr>
              <a:t>put </a:t>
            </a:r>
            <a:r>
              <a:rPr sz="2600" spc="-40" dirty="0">
                <a:latin typeface="Alfios"/>
                <a:cs typeface="Alfios"/>
              </a:rPr>
              <a:t>a new </a:t>
            </a:r>
            <a:r>
              <a:rPr sz="2600" spc="-35" dirty="0">
                <a:latin typeface="Alfios"/>
                <a:cs typeface="Alfios"/>
              </a:rPr>
              <a:t>data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60" dirty="0">
                <a:latin typeface="Alfios"/>
                <a:cs typeface="Alfios"/>
              </a:rPr>
              <a:t>buffer,</a:t>
            </a:r>
            <a:r>
              <a:rPr sz="2600" spc="-330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but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ts val="3005"/>
              </a:lnSpc>
            </a:pP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already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full.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3500" b="1" spc="-5" dirty="0">
                <a:latin typeface="Times New Roman"/>
                <a:cs typeface="Times New Roman"/>
              </a:rPr>
              <a:t>Solution</a:t>
            </a:r>
            <a:r>
              <a:rPr sz="2600" b="1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286385" marR="946785" indent="-274320">
              <a:lnSpc>
                <a:spcPts val="2810"/>
              </a:lnSpc>
              <a:spcBef>
                <a:spcPts val="75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40" dirty="0">
                <a:latin typeface="Alfios"/>
                <a:cs typeface="Alfios"/>
              </a:rPr>
              <a:t>Producer </a:t>
            </a:r>
            <a:r>
              <a:rPr sz="2600" dirty="0">
                <a:latin typeface="Alfios"/>
                <a:cs typeface="Alfios"/>
              </a:rPr>
              <a:t>goes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10" dirty="0">
                <a:latin typeface="Alfios"/>
                <a:cs typeface="Alfios"/>
              </a:rPr>
              <a:t>sleep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-55" dirty="0">
                <a:latin typeface="Alfios"/>
                <a:cs typeface="Alfios"/>
              </a:rPr>
              <a:t>awakened when</a:t>
            </a:r>
            <a:r>
              <a:rPr sz="2600" spc="-250" dirty="0">
                <a:latin typeface="Alfios"/>
                <a:cs typeface="Alfios"/>
              </a:rPr>
              <a:t> </a:t>
            </a:r>
            <a:r>
              <a:rPr sz="2600" spc="-160" dirty="0">
                <a:latin typeface="Alfios"/>
                <a:cs typeface="Alfios"/>
              </a:rPr>
              <a:t>the  </a:t>
            </a:r>
            <a:r>
              <a:rPr sz="2600" spc="-35" dirty="0">
                <a:latin typeface="Alfios"/>
                <a:cs typeface="Alfios"/>
              </a:rPr>
              <a:t>consumer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40" dirty="0">
                <a:latin typeface="Alfios"/>
                <a:cs typeface="Alfios"/>
              </a:rPr>
              <a:t>removed</a:t>
            </a:r>
            <a:r>
              <a:rPr sz="2600" spc="-15" dirty="0">
                <a:latin typeface="Alfios"/>
                <a:cs typeface="Alfios"/>
              </a:rPr>
              <a:t> data.</a:t>
            </a:r>
            <a:endParaRPr sz="2600">
              <a:latin typeface="Alfios"/>
              <a:cs typeface="Alfio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Alfios"/>
              <a:cs typeface="Alfios"/>
            </a:endParaRPr>
          </a:p>
          <a:p>
            <a:pPr marL="286385" marR="530225" indent="-274320">
              <a:lnSpc>
                <a:spcPts val="2930"/>
              </a:lnSpc>
            </a:pPr>
            <a:r>
              <a:rPr sz="3000" b="1" spc="-25" dirty="0">
                <a:latin typeface="Times New Roman"/>
                <a:cs typeface="Times New Roman"/>
              </a:rPr>
              <a:t>2</a:t>
            </a:r>
            <a:r>
              <a:rPr sz="2600" spc="-25" dirty="0">
                <a:latin typeface="Alfios"/>
                <a:cs typeface="Alfios"/>
              </a:rPr>
              <a:t>.The </a:t>
            </a:r>
            <a:r>
              <a:rPr sz="2600" spc="-35" dirty="0">
                <a:latin typeface="Alfios"/>
                <a:cs typeface="Alfios"/>
              </a:rPr>
              <a:t>consumer </a:t>
            </a:r>
            <a:r>
              <a:rPr sz="2600" spc="-45" dirty="0">
                <a:latin typeface="Alfios"/>
                <a:cs typeface="Alfios"/>
              </a:rPr>
              <a:t>wants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45" dirty="0">
                <a:latin typeface="Alfios"/>
                <a:cs typeface="Alfios"/>
              </a:rPr>
              <a:t>remove </a:t>
            </a:r>
            <a:r>
              <a:rPr sz="2600" spc="-35" dirty="0">
                <a:latin typeface="Alfios"/>
                <a:cs typeface="Alfios"/>
              </a:rPr>
              <a:t>data </a:t>
            </a:r>
            <a:r>
              <a:rPr sz="2600" spc="-65" dirty="0">
                <a:latin typeface="Alfios"/>
                <a:cs typeface="Alfios"/>
              </a:rPr>
              <a:t>from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65" dirty="0">
                <a:latin typeface="Alfios"/>
                <a:cs typeface="Alfios"/>
              </a:rPr>
              <a:t>but 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55" dirty="0">
                <a:latin typeface="Alfios"/>
                <a:cs typeface="Alfios"/>
              </a:rPr>
              <a:t>already</a:t>
            </a:r>
            <a:r>
              <a:rPr sz="2600" spc="-30" dirty="0">
                <a:latin typeface="Alfios"/>
                <a:cs typeface="Alfios"/>
              </a:rPr>
              <a:t> </a:t>
            </a:r>
            <a:r>
              <a:rPr sz="2600" spc="-65" dirty="0">
                <a:latin typeface="Alfios"/>
                <a:cs typeface="Alfios"/>
              </a:rPr>
              <a:t>empty.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3500" b="1" spc="-5" dirty="0">
                <a:latin typeface="Times New Roman"/>
                <a:cs typeface="Times New Roman"/>
              </a:rPr>
              <a:t>Solution</a:t>
            </a:r>
            <a:r>
              <a:rPr sz="2600" b="1" spc="-5" dirty="0">
                <a:latin typeface="Times New Roman"/>
                <a:cs typeface="Times New Roman"/>
              </a:rPr>
              <a:t>: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>
              <a:lnSpc>
                <a:spcPts val="2810"/>
              </a:lnSpc>
              <a:spcBef>
                <a:spcPts val="720"/>
              </a:spcBef>
            </a:pPr>
            <a:r>
              <a:rPr sz="2200" spc="-570" dirty="0">
                <a:solidFill>
                  <a:srgbClr val="D24716"/>
                </a:solidFill>
                <a:latin typeface="Arial"/>
                <a:cs typeface="Arial"/>
              </a:rPr>
              <a:t></a:t>
            </a:r>
            <a:r>
              <a:rPr sz="2200" spc="-530" dirty="0">
                <a:solidFill>
                  <a:srgbClr val="D24716"/>
                </a:solidFill>
                <a:latin typeface="Arial"/>
                <a:cs typeface="Arial"/>
              </a:rPr>
              <a:t> </a:t>
            </a:r>
            <a:r>
              <a:rPr sz="2600" spc="-60" dirty="0">
                <a:latin typeface="Alfios"/>
                <a:cs typeface="Alfios"/>
              </a:rPr>
              <a:t>Consumer </a:t>
            </a:r>
            <a:r>
              <a:rPr sz="2600" dirty="0">
                <a:latin typeface="Alfios"/>
                <a:cs typeface="Alfios"/>
              </a:rPr>
              <a:t>goes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10" dirty="0">
                <a:latin typeface="Alfios"/>
                <a:cs typeface="Alfios"/>
              </a:rPr>
              <a:t>sleep </a:t>
            </a:r>
            <a:r>
              <a:rPr sz="2600" spc="-55" dirty="0">
                <a:latin typeface="Alfios"/>
                <a:cs typeface="Alfios"/>
              </a:rPr>
              <a:t>until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producer </a:t>
            </a:r>
            <a:r>
              <a:rPr sz="2600" spc="-40" dirty="0">
                <a:latin typeface="Alfios"/>
                <a:cs typeface="Alfios"/>
              </a:rPr>
              <a:t>puts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40" dirty="0">
                <a:latin typeface="Alfios"/>
                <a:cs typeface="Alfios"/>
              </a:rPr>
              <a:t>data</a:t>
            </a:r>
            <a:r>
              <a:rPr sz="2600" spc="-170" dirty="0">
                <a:latin typeface="Alfios"/>
                <a:cs typeface="Alfios"/>
              </a:rPr>
              <a:t> </a:t>
            </a:r>
            <a:r>
              <a:rPr sz="2600" spc="-245" dirty="0">
                <a:latin typeface="Alfios"/>
                <a:cs typeface="Alfios"/>
              </a:rPr>
              <a:t>in 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0" dirty="0">
                <a:latin typeface="Alfios"/>
                <a:cs typeface="Alfios"/>
              </a:rPr>
              <a:t>wakes </a:t>
            </a:r>
            <a:r>
              <a:rPr sz="2600" spc="-35" dirty="0">
                <a:latin typeface="Alfios"/>
                <a:cs typeface="Alfios"/>
              </a:rPr>
              <a:t>consumer</a:t>
            </a:r>
            <a:r>
              <a:rPr sz="2600" spc="-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up.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685546"/>
            <a:ext cx="7048500" cy="51117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1456690">
              <a:lnSpc>
                <a:spcPct val="100899"/>
              </a:lnSpc>
              <a:spcBef>
                <a:spcPts val="75"/>
              </a:spcBef>
            </a:pPr>
            <a:r>
              <a:rPr sz="2400" spc="-50" dirty="0">
                <a:latin typeface="Alfios"/>
                <a:cs typeface="Alfios"/>
              </a:rPr>
              <a:t>int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count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0;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number</a:t>
            </a:r>
            <a:r>
              <a:rPr sz="2400" spc="-11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items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spc="-55" dirty="0">
                <a:latin typeface="Alfios"/>
                <a:cs typeface="Alfios"/>
              </a:rPr>
              <a:t>void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producer(void)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459" dirty="0">
                <a:latin typeface="Alfios"/>
                <a:cs typeface="Alfios"/>
              </a:rPr>
              <a:t>{</a:t>
            </a:r>
            <a:endParaRPr sz="2400">
              <a:latin typeface="Alfios"/>
              <a:cs typeface="Alfios"/>
            </a:endParaRPr>
          </a:p>
          <a:p>
            <a:pPr marL="286385" marR="5201920">
              <a:lnSpc>
                <a:spcPct val="100800"/>
              </a:lnSpc>
              <a:spcBef>
                <a:spcPts val="5"/>
              </a:spcBef>
            </a:pPr>
            <a:r>
              <a:rPr sz="2400" spc="-50" dirty="0">
                <a:latin typeface="Alfios"/>
                <a:cs typeface="Alfios"/>
              </a:rPr>
              <a:t>int </a:t>
            </a:r>
            <a:r>
              <a:rPr sz="2400" spc="10" dirty="0">
                <a:latin typeface="Alfios"/>
                <a:cs typeface="Alfios"/>
              </a:rPr>
              <a:t>item;  </a:t>
            </a:r>
            <a:r>
              <a:rPr sz="2400" spc="-35" dirty="0">
                <a:latin typeface="Alfios"/>
                <a:cs typeface="Alfios"/>
              </a:rPr>
              <a:t>while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140" dirty="0">
                <a:latin typeface="Alfios"/>
                <a:cs typeface="Alfios"/>
              </a:rPr>
              <a:t>(TRUE)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459" dirty="0">
                <a:latin typeface="Alfios"/>
                <a:cs typeface="Alfios"/>
              </a:rPr>
              <a:t>{</a:t>
            </a:r>
            <a:r>
              <a:rPr sz="2400" spc="-2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 repeat </a:t>
            </a:r>
            <a:r>
              <a:rPr sz="2400" spc="-30" dirty="0">
                <a:latin typeface="Alfios"/>
                <a:cs typeface="Alfios"/>
              </a:rPr>
              <a:t>forever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latin typeface="Alfios"/>
                <a:cs typeface="Alfios"/>
              </a:rPr>
              <a:t>item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produce_item();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generate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dirty="0">
                <a:latin typeface="Alfios"/>
                <a:cs typeface="Alfios"/>
              </a:rPr>
              <a:t>next</a:t>
            </a:r>
            <a:r>
              <a:rPr sz="2400" spc="-10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item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6385" marR="421005">
              <a:lnSpc>
                <a:spcPct val="100800"/>
              </a:lnSpc>
              <a:spcBef>
                <a:spcPts val="5"/>
              </a:spcBef>
            </a:pPr>
            <a:r>
              <a:rPr sz="2400" spc="-50" dirty="0">
                <a:latin typeface="Alfios"/>
                <a:cs typeface="Alfios"/>
              </a:rPr>
              <a:t>if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(count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==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145" dirty="0">
                <a:latin typeface="Alfios"/>
                <a:cs typeface="Alfios"/>
              </a:rPr>
              <a:t>N)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20" dirty="0">
                <a:latin typeface="Alfios"/>
                <a:cs typeface="Alfios"/>
              </a:rPr>
              <a:t>sleep();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full,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go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sleep</a:t>
            </a:r>
            <a:r>
              <a:rPr sz="2400" spc="-9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dirty="0">
                <a:latin typeface="Alfios"/>
                <a:cs typeface="Alfios"/>
              </a:rPr>
              <a:t>insert_item(item);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35" dirty="0">
                <a:latin typeface="Alfios"/>
                <a:cs typeface="Alfios"/>
              </a:rPr>
              <a:t>put </a:t>
            </a:r>
            <a:r>
              <a:rPr sz="2400" spc="-10" dirty="0">
                <a:latin typeface="Alfios"/>
                <a:cs typeface="Alfios"/>
              </a:rPr>
              <a:t>item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41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286385" marR="5080">
              <a:lnSpc>
                <a:spcPct val="100800"/>
              </a:lnSpc>
            </a:pPr>
            <a:r>
              <a:rPr sz="2400" spc="-40" dirty="0">
                <a:latin typeface="Alfios"/>
                <a:cs typeface="Alfios"/>
              </a:rPr>
              <a:t>count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=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count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300" dirty="0">
                <a:latin typeface="Alfios"/>
                <a:cs typeface="Alfios"/>
              </a:rPr>
              <a:t>+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35" dirty="0">
                <a:latin typeface="Alfios"/>
                <a:cs typeface="Alfios"/>
              </a:rPr>
              <a:t>1;</a:t>
            </a:r>
            <a:r>
              <a:rPr sz="2400" spc="-15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/*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increment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count</a:t>
            </a:r>
            <a:r>
              <a:rPr sz="2400" spc="-50" dirty="0">
                <a:latin typeface="Alfios"/>
                <a:cs typeface="Alfios"/>
              </a:rPr>
              <a:t> of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items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65" dirty="0">
                <a:latin typeface="Alfios"/>
                <a:cs typeface="Alfios"/>
              </a:rPr>
              <a:t>in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 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35" dirty="0">
                <a:latin typeface="Alfios"/>
                <a:cs typeface="Alfios"/>
              </a:rPr>
              <a:t>(count </a:t>
            </a:r>
            <a:r>
              <a:rPr sz="2400" spc="300" dirty="0">
                <a:latin typeface="Alfios"/>
                <a:cs typeface="Alfios"/>
              </a:rPr>
              <a:t>==</a:t>
            </a:r>
            <a:r>
              <a:rPr sz="2400" spc="-434" dirty="0">
                <a:latin typeface="Alfios"/>
                <a:cs typeface="Alfios"/>
              </a:rPr>
              <a:t> </a:t>
            </a:r>
            <a:r>
              <a:rPr sz="2400" spc="-10" dirty="0">
                <a:latin typeface="Alfios"/>
                <a:cs typeface="Alfios"/>
              </a:rPr>
              <a:t>1) </a:t>
            </a:r>
            <a:r>
              <a:rPr sz="2400" spc="-25" dirty="0">
                <a:latin typeface="Alfios"/>
                <a:cs typeface="Alfios"/>
              </a:rPr>
              <a:t>wakeup(consumer);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25" dirty="0">
                <a:latin typeface="Alfios"/>
                <a:cs typeface="Alfios"/>
              </a:rPr>
              <a:t>was </a:t>
            </a:r>
            <a:r>
              <a:rPr sz="2400" spc="-35" dirty="0">
                <a:latin typeface="Alfios"/>
                <a:cs typeface="Alfios"/>
              </a:rPr>
              <a:t>buffer </a:t>
            </a:r>
            <a:r>
              <a:rPr sz="2400" spc="-50" dirty="0">
                <a:latin typeface="Alfios"/>
                <a:cs typeface="Alfios"/>
              </a:rPr>
              <a:t>empty? </a:t>
            </a:r>
            <a:r>
              <a:rPr sz="2400" spc="25" dirty="0">
                <a:latin typeface="Alfios"/>
                <a:cs typeface="Alfios"/>
              </a:rPr>
              <a:t>ie.</a:t>
            </a:r>
            <a:endParaRPr sz="2400">
              <a:latin typeface="Alfios"/>
              <a:cs typeface="Alfios"/>
            </a:endParaRPr>
          </a:p>
          <a:p>
            <a:pPr marL="4585970">
              <a:lnSpc>
                <a:spcPts val="2305"/>
              </a:lnSpc>
            </a:pPr>
            <a:r>
              <a:rPr sz="2400" spc="-55" dirty="0">
                <a:latin typeface="Alfios"/>
                <a:cs typeface="Alfios"/>
              </a:rPr>
              <a:t>initially</a:t>
            </a:r>
            <a:r>
              <a:rPr sz="2400" spc="-95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89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3444" y="167792"/>
            <a:ext cx="5581015" cy="850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01240">
              <a:lnSpc>
                <a:spcPts val="1664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  <a:p>
            <a:pPr marL="12700">
              <a:lnSpc>
                <a:spcPts val="2385"/>
              </a:lnSpc>
            </a:pPr>
            <a:r>
              <a:rPr sz="2400" spc="65" dirty="0">
                <a:latin typeface="Alfios"/>
                <a:cs typeface="Alfios"/>
              </a:rPr>
              <a:t>#define </a:t>
            </a:r>
            <a:r>
              <a:rPr sz="2400" spc="-285" dirty="0">
                <a:latin typeface="Alfios"/>
                <a:cs typeface="Alfios"/>
              </a:rPr>
              <a:t>N </a:t>
            </a:r>
            <a:r>
              <a:rPr sz="2400" spc="-20" dirty="0">
                <a:latin typeface="Alfios"/>
                <a:cs typeface="Alfios"/>
              </a:rPr>
              <a:t>100 </a:t>
            </a:r>
            <a:r>
              <a:rPr sz="2400" spc="-5" dirty="0">
                <a:latin typeface="Alfios"/>
                <a:cs typeface="Alfios"/>
              </a:rPr>
              <a:t>/* </a:t>
            </a:r>
            <a:r>
              <a:rPr sz="2400" spc="-40" dirty="0">
                <a:latin typeface="Alfios"/>
                <a:cs typeface="Alfios"/>
              </a:rPr>
              <a:t>number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slots </a:t>
            </a:r>
            <a:r>
              <a:rPr sz="2400" spc="-65" dirty="0">
                <a:latin typeface="Alfios"/>
                <a:cs typeface="Alfios"/>
              </a:rPr>
              <a:t>in </a:t>
            </a:r>
            <a:r>
              <a:rPr sz="2400" spc="-30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buffer</a:t>
            </a:r>
            <a:r>
              <a:rPr sz="2400" spc="-240" dirty="0">
                <a:latin typeface="Alfios"/>
                <a:cs typeface="Alfios"/>
              </a:rPr>
              <a:t> </a:t>
            </a:r>
            <a:r>
              <a:rPr sz="2400" spc="-5" dirty="0">
                <a:latin typeface="Alfios"/>
                <a:cs typeface="Alfios"/>
              </a:rPr>
              <a:t>*/</a:t>
            </a:r>
            <a:endParaRPr sz="2400" dirty="0">
              <a:latin typeface="Alfios"/>
              <a:cs typeface="Alfio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329311"/>
            <a:ext cx="762635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030605" algn="l"/>
                <a:tab pos="2854325" algn="l"/>
                <a:tab pos="3515995" algn="l"/>
                <a:tab pos="5564505" algn="l"/>
                <a:tab pos="7387590" algn="l"/>
              </a:tabLst>
            </a:pPr>
            <a:r>
              <a:rPr sz="3200" i="1" spc="-60" dirty="0">
                <a:solidFill>
                  <a:srgbClr val="696363"/>
                </a:solidFill>
                <a:latin typeface="Arial"/>
                <a:cs typeface="Arial"/>
              </a:rPr>
              <a:t>T</a:t>
            </a:r>
            <a:r>
              <a:rPr sz="3200" i="1" spc="-55" dirty="0">
                <a:solidFill>
                  <a:srgbClr val="696363"/>
                </a:solidFill>
                <a:latin typeface="Arial"/>
                <a:cs typeface="Arial"/>
              </a:rPr>
              <a:t>h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696363"/>
                </a:solidFill>
                <a:latin typeface="Arial"/>
                <a:cs typeface="Arial"/>
              </a:rPr>
              <a:t>	</a:t>
            </a:r>
            <a:r>
              <a:rPr sz="3200" i="1" spc="-80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3200" i="1" spc="-45" dirty="0">
                <a:solidFill>
                  <a:srgbClr val="696363"/>
                </a:solidFill>
                <a:latin typeface="Arial"/>
                <a:cs typeface="Arial"/>
              </a:rPr>
              <a:t>x</a:t>
            </a:r>
            <a:r>
              <a:rPr sz="3200" i="1" spc="-55" dirty="0">
                <a:solidFill>
                  <a:srgbClr val="696363"/>
                </a:solidFill>
                <a:latin typeface="Arial"/>
                <a:cs typeface="Arial"/>
              </a:rPr>
              <a:t>a</a:t>
            </a:r>
            <a:r>
              <a:rPr sz="3200" i="1" spc="-80" dirty="0">
                <a:solidFill>
                  <a:srgbClr val="696363"/>
                </a:solidFill>
                <a:latin typeface="Arial"/>
                <a:cs typeface="Arial"/>
              </a:rPr>
              <a:t>mp</a:t>
            </a:r>
            <a:r>
              <a:rPr sz="3200" i="1" spc="-45" dirty="0">
                <a:solidFill>
                  <a:srgbClr val="696363"/>
                </a:solidFill>
                <a:latin typeface="Arial"/>
                <a:cs typeface="Arial"/>
              </a:rPr>
              <a:t>l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696363"/>
                </a:solidFill>
                <a:latin typeface="Arial"/>
                <a:cs typeface="Arial"/>
              </a:rPr>
              <a:t>	</a:t>
            </a:r>
            <a:r>
              <a:rPr sz="3200" i="1" spc="-80" dirty="0">
                <a:solidFill>
                  <a:srgbClr val="696363"/>
                </a:solidFill>
                <a:latin typeface="Arial"/>
                <a:cs typeface="Arial"/>
              </a:rPr>
              <a:t>o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f</a:t>
            </a:r>
            <a:r>
              <a:rPr sz="3200" i="1" dirty="0">
                <a:solidFill>
                  <a:srgbClr val="696363"/>
                </a:solidFill>
                <a:latin typeface="Arial"/>
                <a:cs typeface="Arial"/>
              </a:rPr>
              <a:t>	</a:t>
            </a:r>
            <a:r>
              <a:rPr sz="3200" i="1" spc="-80" dirty="0">
                <a:solidFill>
                  <a:srgbClr val="696363"/>
                </a:solidFill>
                <a:latin typeface="Arial"/>
                <a:cs typeface="Arial"/>
              </a:rPr>
              <a:t>d</a:t>
            </a:r>
            <a:r>
              <a:rPr sz="3200" i="1" spc="-45" dirty="0">
                <a:solidFill>
                  <a:srgbClr val="696363"/>
                </a:solidFill>
                <a:latin typeface="Arial"/>
                <a:cs typeface="Arial"/>
              </a:rPr>
              <a:t>i</a:t>
            </a:r>
            <a:r>
              <a:rPr sz="3200" i="1" spc="-55" dirty="0">
                <a:solidFill>
                  <a:srgbClr val="696363"/>
                </a:solidFill>
                <a:latin typeface="Arial"/>
                <a:cs typeface="Arial"/>
              </a:rPr>
              <a:t>ffe</a:t>
            </a:r>
            <a:r>
              <a:rPr sz="3200" i="1" spc="-85" dirty="0">
                <a:solidFill>
                  <a:srgbClr val="696363"/>
                </a:solidFill>
                <a:latin typeface="Arial"/>
                <a:cs typeface="Arial"/>
              </a:rPr>
              <a:t>r</a:t>
            </a:r>
            <a:r>
              <a:rPr sz="3200" i="1" spc="-55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3200" i="1" spc="-80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3200" i="1" spc="-45" dirty="0">
                <a:solidFill>
                  <a:srgbClr val="696363"/>
                </a:solidFill>
                <a:latin typeface="Arial"/>
                <a:cs typeface="Arial"/>
              </a:rPr>
              <a:t>c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e</a:t>
            </a:r>
            <a:r>
              <a:rPr sz="3200" i="1" dirty="0">
                <a:solidFill>
                  <a:srgbClr val="696363"/>
                </a:solidFill>
                <a:latin typeface="Arial"/>
                <a:cs typeface="Arial"/>
              </a:rPr>
              <a:t>	</a:t>
            </a:r>
            <a:r>
              <a:rPr sz="3200" i="1" spc="-55" dirty="0">
                <a:solidFill>
                  <a:srgbClr val="696363"/>
                </a:solidFill>
                <a:latin typeface="Arial"/>
                <a:cs typeface="Arial"/>
              </a:rPr>
              <a:t>be</a:t>
            </a:r>
            <a:r>
              <a:rPr sz="3200" i="1" spc="-75" dirty="0">
                <a:solidFill>
                  <a:srgbClr val="696363"/>
                </a:solidFill>
                <a:latin typeface="Arial"/>
                <a:cs typeface="Arial"/>
              </a:rPr>
              <a:t>t</a:t>
            </a:r>
            <a:r>
              <a:rPr sz="3200" i="1" spc="-60" dirty="0">
                <a:solidFill>
                  <a:srgbClr val="696363"/>
                </a:solidFill>
                <a:latin typeface="Arial"/>
                <a:cs typeface="Arial"/>
              </a:rPr>
              <a:t>wee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n</a:t>
            </a:r>
            <a:r>
              <a:rPr sz="3200" i="1" dirty="0">
                <a:solidFill>
                  <a:srgbClr val="696363"/>
                </a:solidFill>
                <a:latin typeface="Arial"/>
                <a:cs typeface="Arial"/>
              </a:rPr>
              <a:t>	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685555"/>
            <a:ext cx="7491730" cy="496125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3200" i="1" spc="-50" dirty="0">
                <a:solidFill>
                  <a:srgbClr val="696363"/>
                </a:solidFill>
                <a:latin typeface="Arial"/>
                <a:cs typeface="Arial"/>
              </a:rPr>
              <a:t>program </a:t>
            </a:r>
            <a:r>
              <a:rPr sz="3200" i="1" spc="-40" dirty="0">
                <a:solidFill>
                  <a:srgbClr val="696363"/>
                </a:solidFill>
                <a:latin typeface="Arial"/>
                <a:cs typeface="Arial"/>
              </a:rPr>
              <a:t>and </a:t>
            </a:r>
            <a:r>
              <a:rPr sz="3200" i="1" spc="-5" dirty="0">
                <a:solidFill>
                  <a:srgbClr val="696363"/>
                </a:solidFill>
                <a:latin typeface="Arial"/>
                <a:cs typeface="Arial"/>
              </a:rPr>
              <a:t>a</a:t>
            </a:r>
            <a:r>
              <a:rPr sz="3200" i="1" spc="-305" dirty="0">
                <a:solidFill>
                  <a:srgbClr val="696363"/>
                </a:solidFill>
                <a:latin typeface="Arial"/>
                <a:cs typeface="Arial"/>
              </a:rPr>
              <a:t> </a:t>
            </a:r>
            <a:r>
              <a:rPr sz="3200" i="1" spc="-45" dirty="0">
                <a:solidFill>
                  <a:srgbClr val="696363"/>
                </a:solidFill>
                <a:latin typeface="Arial"/>
                <a:cs typeface="Arial"/>
              </a:rPr>
              <a:t>process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600" spc="-65" dirty="0">
                <a:latin typeface="Alfios"/>
                <a:cs typeface="Alfios"/>
              </a:rPr>
              <a:t>main</a:t>
            </a:r>
            <a:r>
              <a:rPr sz="2600" spc="-45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()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295"/>
              </a:spcBef>
            </a:pPr>
            <a:r>
              <a:rPr sz="2600" spc="-55" dirty="0">
                <a:latin typeface="Alfios"/>
                <a:cs typeface="Alfios"/>
              </a:rPr>
              <a:t>int </a:t>
            </a:r>
            <a:r>
              <a:rPr sz="2600" spc="-50" dirty="0">
                <a:latin typeface="Alfios"/>
                <a:cs typeface="Alfios"/>
              </a:rPr>
              <a:t>i </a:t>
            </a:r>
            <a:r>
              <a:rPr sz="2600" spc="100" dirty="0">
                <a:latin typeface="Alfios"/>
                <a:cs typeface="Alfios"/>
              </a:rPr>
              <a:t>, </a:t>
            </a:r>
            <a:r>
              <a:rPr sz="2600" spc="-60" dirty="0">
                <a:latin typeface="Alfios"/>
                <a:cs typeface="Alfios"/>
              </a:rPr>
              <a:t>prod</a:t>
            </a:r>
            <a:r>
              <a:rPr sz="2600" spc="-370" dirty="0">
                <a:latin typeface="Alfios"/>
                <a:cs typeface="Alfios"/>
              </a:rPr>
              <a:t> </a:t>
            </a:r>
            <a:r>
              <a:rPr sz="2600" spc="125" dirty="0">
                <a:latin typeface="Alfios"/>
                <a:cs typeface="Alfios"/>
              </a:rPr>
              <a:t>=1;</a:t>
            </a:r>
            <a:endParaRPr sz="2600">
              <a:latin typeface="Alfios"/>
              <a:cs typeface="Alfios"/>
            </a:endParaRPr>
          </a:p>
          <a:p>
            <a:pPr marL="286385" marR="4445635">
              <a:lnSpc>
                <a:spcPts val="3410"/>
              </a:lnSpc>
              <a:spcBef>
                <a:spcPts val="160"/>
              </a:spcBef>
            </a:pPr>
            <a:r>
              <a:rPr sz="2600" spc="-55" dirty="0">
                <a:latin typeface="Alfios"/>
                <a:cs typeface="Alfios"/>
              </a:rPr>
              <a:t>for</a:t>
            </a:r>
            <a:r>
              <a:rPr sz="2600" spc="-114" dirty="0">
                <a:latin typeface="Alfios"/>
                <a:cs typeface="Alfios"/>
              </a:rPr>
              <a:t> </a:t>
            </a:r>
            <a:r>
              <a:rPr sz="2600" spc="95" dirty="0">
                <a:latin typeface="Alfios"/>
                <a:cs typeface="Alfios"/>
              </a:rPr>
              <a:t>(i=1;i&lt;=100;i++)  </a:t>
            </a:r>
            <a:r>
              <a:rPr sz="2600" spc="-55" dirty="0">
                <a:latin typeface="Alfios"/>
                <a:cs typeface="Alfios"/>
              </a:rPr>
              <a:t>prod </a:t>
            </a:r>
            <a:r>
              <a:rPr sz="2600" spc="320" dirty="0">
                <a:latin typeface="Alfios"/>
                <a:cs typeface="Alfios"/>
              </a:rPr>
              <a:t>=</a:t>
            </a:r>
            <a:r>
              <a:rPr sz="2600" spc="-6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prod*i;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  <a:p>
            <a:pPr marL="12700" marR="746125">
              <a:lnSpc>
                <a:spcPct val="109300"/>
              </a:lnSpc>
              <a:buChar char="•"/>
              <a:tabLst>
                <a:tab pos="204470" algn="l"/>
              </a:tabLst>
            </a:pPr>
            <a:r>
              <a:rPr sz="2600" spc="-70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45" dirty="0">
                <a:latin typeface="Alfios"/>
                <a:cs typeface="Alfios"/>
              </a:rPr>
              <a:t>program </a:t>
            </a:r>
            <a:r>
              <a:rPr sz="2600" spc="-55" dirty="0">
                <a:latin typeface="Alfios"/>
                <a:cs typeface="Alfios"/>
              </a:rPr>
              <a:t>containing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45" dirty="0">
                <a:latin typeface="Alfios"/>
                <a:cs typeface="Alfios"/>
              </a:rPr>
              <a:t>multiplication </a:t>
            </a:r>
            <a:r>
              <a:rPr sz="2600" spc="-15" dirty="0">
                <a:latin typeface="Alfios"/>
                <a:cs typeface="Alfios"/>
              </a:rPr>
              <a:t>statement  </a:t>
            </a:r>
            <a:r>
              <a:rPr sz="2600" spc="-45" dirty="0">
                <a:latin typeface="Alfios"/>
                <a:cs typeface="Alfios"/>
              </a:rPr>
              <a:t>(prod </a:t>
            </a:r>
            <a:r>
              <a:rPr sz="2600" spc="320" dirty="0">
                <a:latin typeface="Alfios"/>
                <a:cs typeface="Alfios"/>
              </a:rPr>
              <a:t>= </a:t>
            </a:r>
            <a:r>
              <a:rPr sz="2600" spc="-55" dirty="0">
                <a:latin typeface="Alfios"/>
                <a:cs typeface="Alfios"/>
              </a:rPr>
              <a:t>prod </a:t>
            </a:r>
            <a:r>
              <a:rPr sz="2600" spc="-40" dirty="0">
                <a:latin typeface="Alfios"/>
                <a:cs typeface="Alfios"/>
              </a:rPr>
              <a:t>*</a:t>
            </a:r>
            <a:r>
              <a:rPr sz="2600" spc="-42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i)</a:t>
            </a:r>
            <a:endParaRPr sz="2600">
              <a:latin typeface="Alfios"/>
              <a:cs typeface="Alfios"/>
            </a:endParaRPr>
          </a:p>
          <a:p>
            <a:pPr marL="204470" marR="5080" indent="-204470">
              <a:lnSpc>
                <a:spcPts val="2810"/>
              </a:lnSpc>
              <a:spcBef>
                <a:spcPts val="640"/>
              </a:spcBef>
              <a:buChar char="•"/>
              <a:tabLst>
                <a:tab pos="204470" algn="l"/>
              </a:tabLst>
            </a:pPr>
            <a:r>
              <a:rPr sz="2600" spc="-70" dirty="0">
                <a:latin typeface="Alfios"/>
                <a:cs typeface="Alfios"/>
              </a:rPr>
              <a:t>but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15" dirty="0">
                <a:latin typeface="Alfios"/>
                <a:cs typeface="Alfios"/>
              </a:rPr>
              <a:t>execute </a:t>
            </a:r>
            <a:r>
              <a:rPr sz="2600" spc="-40" dirty="0">
                <a:latin typeface="Alfios"/>
                <a:cs typeface="Alfios"/>
              </a:rPr>
              <a:t>100 </a:t>
            </a:r>
            <a:r>
              <a:rPr sz="2600" spc="-35" dirty="0">
                <a:latin typeface="Alfios"/>
                <a:cs typeface="Alfios"/>
              </a:rPr>
              <a:t>multiplication,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31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time  </a:t>
            </a:r>
            <a:r>
              <a:rPr sz="2600" spc="-75" dirty="0">
                <a:latin typeface="Alfios"/>
                <a:cs typeface="Alfios"/>
              </a:rPr>
              <a:t>through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'for'</a:t>
            </a:r>
            <a:r>
              <a:rPr sz="2600" spc="-20" dirty="0">
                <a:latin typeface="Alfios"/>
                <a:cs typeface="Alfios"/>
              </a:rPr>
              <a:t> </a:t>
            </a:r>
            <a:r>
              <a:rPr sz="2600" spc="-50" dirty="0">
                <a:latin typeface="Alfios"/>
                <a:cs typeface="Alfios"/>
              </a:rPr>
              <a:t>loop.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75233"/>
            <a:ext cx="2115185" cy="707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0" dirty="0">
                <a:latin typeface="Alfios"/>
                <a:cs typeface="Alfios"/>
              </a:rPr>
              <a:t>void</a:t>
            </a:r>
            <a:r>
              <a:rPr sz="2200" spc="-9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consumer(void)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200" spc="425" dirty="0">
                <a:latin typeface="Alfios"/>
                <a:cs typeface="Alfios"/>
              </a:rPr>
              <a:t>{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90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164462"/>
            <a:ext cx="6675120" cy="450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algn="just">
              <a:lnSpc>
                <a:spcPct val="100000"/>
              </a:lnSpc>
              <a:spcBef>
                <a:spcPts val="105"/>
              </a:spcBef>
            </a:pPr>
            <a:r>
              <a:rPr sz="2200" spc="-40" dirty="0">
                <a:latin typeface="Alfios"/>
                <a:cs typeface="Alfios"/>
              </a:rPr>
              <a:t>int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item;</a:t>
            </a:r>
            <a:endParaRPr sz="2200">
              <a:latin typeface="Alfios"/>
              <a:cs typeface="Alfios"/>
            </a:endParaRPr>
          </a:p>
          <a:p>
            <a:pPr marL="286385" algn="just">
              <a:lnSpc>
                <a:spcPct val="100000"/>
              </a:lnSpc>
              <a:spcBef>
                <a:spcPts val="75"/>
              </a:spcBef>
            </a:pPr>
            <a:r>
              <a:rPr sz="2200" spc="-30" dirty="0">
                <a:latin typeface="Alfios"/>
                <a:cs typeface="Alfios"/>
              </a:rPr>
              <a:t>while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120" dirty="0">
                <a:latin typeface="Alfios"/>
                <a:cs typeface="Alfios"/>
              </a:rPr>
              <a:t>(TRUE)</a:t>
            </a:r>
            <a:endParaRPr sz="2200">
              <a:latin typeface="Alfios"/>
              <a:cs typeface="Alfios"/>
            </a:endParaRPr>
          </a:p>
          <a:p>
            <a:pPr marL="12700" algn="just">
              <a:lnSpc>
                <a:spcPct val="100000"/>
              </a:lnSpc>
              <a:spcBef>
                <a:spcPts val="75"/>
              </a:spcBef>
            </a:pPr>
            <a:r>
              <a:rPr sz="2200" spc="425" dirty="0">
                <a:latin typeface="Alfios"/>
                <a:cs typeface="Alfios"/>
              </a:rPr>
              <a:t>{</a:t>
            </a:r>
            <a:r>
              <a:rPr sz="2200" spc="-21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/* </a:t>
            </a:r>
            <a:r>
              <a:rPr sz="2200" spc="-5" dirty="0">
                <a:latin typeface="Alfios"/>
                <a:cs typeface="Alfios"/>
              </a:rPr>
              <a:t>repeat </a:t>
            </a:r>
            <a:r>
              <a:rPr sz="2200" spc="-30" dirty="0">
                <a:latin typeface="Alfios"/>
                <a:cs typeface="Alfios"/>
              </a:rPr>
              <a:t>forever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  <a:p>
            <a:pPr marL="286385" marR="262255" algn="just">
              <a:lnSpc>
                <a:spcPts val="2710"/>
              </a:lnSpc>
              <a:spcBef>
                <a:spcPts val="100"/>
              </a:spcBef>
            </a:pPr>
            <a:r>
              <a:rPr sz="2200" spc="-45" dirty="0">
                <a:latin typeface="Alfios"/>
                <a:cs typeface="Alfios"/>
              </a:rPr>
              <a:t>if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(count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280" dirty="0">
                <a:latin typeface="Alfios"/>
                <a:cs typeface="Alfios"/>
              </a:rPr>
              <a:t>==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0)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20" dirty="0">
                <a:latin typeface="Alfios"/>
                <a:cs typeface="Alfios"/>
              </a:rPr>
              <a:t>sleep();</a:t>
            </a:r>
            <a:r>
              <a:rPr sz="2200" spc="-16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/*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if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buffer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is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55" dirty="0">
                <a:latin typeface="Alfios"/>
                <a:cs typeface="Alfios"/>
              </a:rPr>
              <a:t>empty,</a:t>
            </a:r>
            <a:r>
              <a:rPr sz="2200" spc="-145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got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10" dirty="0">
                <a:latin typeface="Alfios"/>
                <a:cs typeface="Alfios"/>
              </a:rPr>
              <a:t>sleep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  </a:t>
            </a:r>
            <a:r>
              <a:rPr sz="2200" spc="-10" dirty="0">
                <a:latin typeface="Alfios"/>
                <a:cs typeface="Alfios"/>
              </a:rPr>
              <a:t>item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280" dirty="0">
                <a:latin typeface="Alfios"/>
                <a:cs typeface="Alfios"/>
              </a:rPr>
              <a:t>=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remove_item();</a:t>
            </a:r>
            <a:r>
              <a:rPr sz="2200" spc="-16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/*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take</a:t>
            </a:r>
            <a:r>
              <a:rPr sz="2200" spc="-10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item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out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of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buffer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  <a:p>
            <a:pPr marL="286385" marR="205104" algn="just">
              <a:lnSpc>
                <a:spcPts val="2710"/>
              </a:lnSpc>
              <a:spcBef>
                <a:spcPts val="10"/>
              </a:spcBef>
            </a:pPr>
            <a:r>
              <a:rPr sz="2200" spc="-35" dirty="0">
                <a:latin typeface="Alfios"/>
                <a:cs typeface="Alfios"/>
              </a:rPr>
              <a:t>count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280" dirty="0">
                <a:latin typeface="Alfios"/>
                <a:cs typeface="Alfios"/>
              </a:rPr>
              <a:t>=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count</a:t>
            </a:r>
            <a:r>
              <a:rPr sz="2200" spc="-10" dirty="0">
                <a:latin typeface="Alfios"/>
                <a:cs typeface="Alfios"/>
              </a:rPr>
              <a:t> </a:t>
            </a:r>
            <a:r>
              <a:rPr sz="2200" spc="150" dirty="0">
                <a:latin typeface="Alfios"/>
                <a:cs typeface="Alfios"/>
              </a:rPr>
              <a:t>-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35" dirty="0">
                <a:latin typeface="Alfios"/>
                <a:cs typeface="Alfios"/>
              </a:rPr>
              <a:t>1;</a:t>
            </a:r>
            <a:r>
              <a:rPr sz="2200" spc="-14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/*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5" dirty="0">
                <a:latin typeface="Alfios"/>
                <a:cs typeface="Alfios"/>
              </a:rPr>
              <a:t>decrement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count</a:t>
            </a:r>
            <a:r>
              <a:rPr sz="2200" spc="-45" dirty="0">
                <a:latin typeface="Alfios"/>
                <a:cs typeface="Alfios"/>
              </a:rPr>
              <a:t> of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items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in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buffer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  </a:t>
            </a:r>
            <a:r>
              <a:rPr sz="2200" spc="-45" dirty="0">
                <a:latin typeface="Alfios"/>
                <a:cs typeface="Alfios"/>
              </a:rPr>
              <a:t>if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(count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95" dirty="0">
                <a:latin typeface="Alfios"/>
                <a:cs typeface="Alfios"/>
              </a:rPr>
              <a:t>==N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150" dirty="0">
                <a:latin typeface="Alfios"/>
                <a:cs typeface="Alfios"/>
              </a:rPr>
              <a:t>-</a:t>
            </a:r>
            <a:r>
              <a:rPr sz="2200" spc="-40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1)</a:t>
            </a:r>
            <a:r>
              <a:rPr sz="2200" spc="-65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wakeup(producer);</a:t>
            </a:r>
            <a:r>
              <a:rPr sz="2200" spc="-140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/*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0" dirty="0">
                <a:latin typeface="Alfios"/>
                <a:cs typeface="Alfios"/>
              </a:rPr>
              <a:t>was</a:t>
            </a:r>
            <a:r>
              <a:rPr sz="2200" spc="-90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buffer</a:t>
            </a:r>
            <a:r>
              <a:rPr sz="2200" spc="-4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full? </a:t>
            </a:r>
            <a:r>
              <a:rPr sz="2200" dirty="0">
                <a:latin typeface="Alfios"/>
                <a:cs typeface="Alfios"/>
              </a:rPr>
              <a:t>*/  </a:t>
            </a:r>
            <a:r>
              <a:rPr sz="2200" spc="-5" dirty="0">
                <a:latin typeface="Alfios"/>
                <a:cs typeface="Alfios"/>
              </a:rPr>
              <a:t>consume_item(item); </a:t>
            </a:r>
            <a:r>
              <a:rPr sz="2200" spc="-15" dirty="0">
                <a:latin typeface="Alfios"/>
                <a:cs typeface="Alfios"/>
              </a:rPr>
              <a:t>/*consume </a:t>
            </a:r>
            <a:r>
              <a:rPr sz="2200" spc="-10" dirty="0">
                <a:latin typeface="Alfios"/>
                <a:cs typeface="Alfios"/>
              </a:rPr>
              <a:t>item</a:t>
            </a:r>
            <a:r>
              <a:rPr sz="2200" spc="-265" dirty="0">
                <a:latin typeface="Alfios"/>
                <a:cs typeface="Alfios"/>
              </a:rPr>
              <a:t> </a:t>
            </a:r>
            <a:r>
              <a:rPr sz="2200" dirty="0">
                <a:latin typeface="Alfios"/>
                <a:cs typeface="Alfios"/>
              </a:rPr>
              <a:t>*/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ts val="2620"/>
              </a:lnSpc>
            </a:pPr>
            <a:r>
              <a:rPr sz="2200" spc="425" dirty="0">
                <a:latin typeface="Alfios"/>
                <a:cs typeface="Alfios"/>
              </a:rPr>
              <a:t>}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2200" spc="425" dirty="0">
                <a:latin typeface="Alfios"/>
                <a:cs typeface="Alfios"/>
              </a:rPr>
              <a:t>}</a:t>
            </a:r>
            <a:endParaRPr sz="2200">
              <a:latin typeface="Alfios"/>
              <a:cs typeface="Alfio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</a:pPr>
            <a:r>
              <a:rPr sz="2200" spc="35" dirty="0">
                <a:latin typeface="Alfios"/>
                <a:cs typeface="Alfios"/>
              </a:rPr>
              <a:t>Count--&gt;</a:t>
            </a:r>
            <a:r>
              <a:rPr sz="2200" spc="-105" dirty="0">
                <a:latin typeface="Alfios"/>
                <a:cs typeface="Alfios"/>
              </a:rPr>
              <a:t> </a:t>
            </a:r>
            <a:r>
              <a:rPr sz="2200" spc="-30" dirty="0">
                <a:latin typeface="Alfios"/>
                <a:cs typeface="Alfios"/>
              </a:rPr>
              <a:t>a</a:t>
            </a:r>
            <a:r>
              <a:rPr sz="2200" spc="-4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variable</a:t>
            </a:r>
            <a:r>
              <a:rPr sz="2200" spc="-13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to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keep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track</a:t>
            </a:r>
            <a:r>
              <a:rPr sz="2200" spc="-75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of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the</a:t>
            </a:r>
            <a:r>
              <a:rPr sz="2200" spc="-80" dirty="0">
                <a:latin typeface="Alfios"/>
                <a:cs typeface="Alfios"/>
              </a:rPr>
              <a:t> </a:t>
            </a:r>
            <a:r>
              <a:rPr sz="2200" spc="-55" dirty="0">
                <a:latin typeface="Alfios"/>
                <a:cs typeface="Alfios"/>
              </a:rPr>
              <a:t>no.</a:t>
            </a:r>
            <a:r>
              <a:rPr sz="2200" spc="-114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of</a:t>
            </a:r>
            <a:r>
              <a:rPr sz="2200" spc="-55" dirty="0">
                <a:latin typeface="Alfios"/>
                <a:cs typeface="Alfios"/>
              </a:rPr>
              <a:t> </a:t>
            </a:r>
            <a:r>
              <a:rPr sz="2200" spc="-10" dirty="0">
                <a:latin typeface="Alfios"/>
                <a:cs typeface="Alfios"/>
              </a:rPr>
              <a:t>items</a:t>
            </a:r>
            <a:r>
              <a:rPr sz="2200" spc="-70" dirty="0">
                <a:latin typeface="Alfios"/>
                <a:cs typeface="Alfios"/>
              </a:rPr>
              <a:t> </a:t>
            </a:r>
            <a:r>
              <a:rPr sz="2200" spc="-60" dirty="0">
                <a:latin typeface="Alfios"/>
                <a:cs typeface="Alfios"/>
              </a:rPr>
              <a:t>in</a:t>
            </a:r>
            <a:r>
              <a:rPr sz="2200" spc="-50" dirty="0">
                <a:latin typeface="Alfios"/>
                <a:cs typeface="Alfios"/>
              </a:rPr>
              <a:t> </a:t>
            </a:r>
            <a:r>
              <a:rPr sz="2200" spc="-25" dirty="0">
                <a:latin typeface="Alfios"/>
                <a:cs typeface="Alfios"/>
              </a:rPr>
              <a:t>the</a:t>
            </a:r>
            <a:r>
              <a:rPr sz="2200" spc="-85" dirty="0">
                <a:latin typeface="Alfios"/>
                <a:cs typeface="Alfios"/>
              </a:rPr>
              <a:t> </a:t>
            </a:r>
            <a:r>
              <a:rPr sz="2200" spc="-40" dirty="0">
                <a:latin typeface="Alfios"/>
                <a:cs typeface="Alfios"/>
              </a:rPr>
              <a:t>buffer.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200" spc="-254" dirty="0">
                <a:latin typeface="Alfios"/>
                <a:cs typeface="Alfios"/>
              </a:rPr>
              <a:t>N </a:t>
            </a:r>
            <a:r>
              <a:rPr sz="2200" spc="10" dirty="0">
                <a:latin typeface="Times New Roman"/>
                <a:cs typeface="Times New Roman"/>
              </a:rPr>
              <a:t>→ </a:t>
            </a:r>
            <a:r>
              <a:rPr sz="2200" spc="-35" dirty="0">
                <a:latin typeface="Alfios"/>
                <a:cs typeface="Alfios"/>
              </a:rPr>
              <a:t>Size </a:t>
            </a:r>
            <a:r>
              <a:rPr sz="2200" spc="-40" dirty="0">
                <a:latin typeface="Alfios"/>
                <a:cs typeface="Alfios"/>
              </a:rPr>
              <a:t>of</a:t>
            </a:r>
            <a:r>
              <a:rPr sz="2200" spc="-285" dirty="0">
                <a:latin typeface="Alfios"/>
                <a:cs typeface="Alfios"/>
              </a:rPr>
              <a:t> </a:t>
            </a:r>
            <a:r>
              <a:rPr sz="2200" spc="-35" dirty="0">
                <a:latin typeface="Alfios"/>
                <a:cs typeface="Alfios"/>
              </a:rPr>
              <a:t>Buffer</a:t>
            </a:r>
            <a:endParaRPr sz="22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399034"/>
            <a:ext cx="27349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1" spc="-20" dirty="0">
                <a:latin typeface="Times New Roman"/>
                <a:cs typeface="Times New Roman"/>
              </a:rPr>
              <a:t>Producers</a:t>
            </a:r>
            <a:r>
              <a:rPr sz="3100" b="1" spc="-130" dirty="0">
                <a:latin typeface="Times New Roman"/>
                <a:cs typeface="Times New Roman"/>
              </a:rPr>
              <a:t> </a:t>
            </a:r>
            <a:r>
              <a:rPr sz="3100" b="1" spc="20" dirty="0">
                <a:latin typeface="Times New Roman"/>
                <a:cs typeface="Times New Roman"/>
              </a:rPr>
              <a:t>code: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91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880715"/>
            <a:ext cx="7461884" cy="462089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414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0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producers </a:t>
            </a:r>
            <a:r>
              <a:rPr sz="2400" dirty="0">
                <a:latin typeface="Alfios"/>
                <a:cs typeface="Alfios"/>
              </a:rPr>
              <a:t>code </a:t>
            </a:r>
            <a:r>
              <a:rPr sz="2400" spc="-25" dirty="0">
                <a:latin typeface="Alfios"/>
                <a:cs typeface="Alfios"/>
              </a:rPr>
              <a:t>is first </a:t>
            </a:r>
            <a:r>
              <a:rPr sz="2400" spc="10" dirty="0">
                <a:latin typeface="Alfios"/>
                <a:cs typeface="Alfios"/>
              </a:rPr>
              <a:t>test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40" dirty="0">
                <a:latin typeface="Alfios"/>
                <a:cs typeface="Alfios"/>
              </a:rPr>
              <a:t>see</a:t>
            </a:r>
            <a:r>
              <a:rPr sz="2400" spc="-434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40" dirty="0">
                <a:latin typeface="Alfios"/>
                <a:cs typeface="Alfios"/>
              </a:rPr>
              <a:t>count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165" dirty="0">
                <a:latin typeface="Alfios"/>
                <a:cs typeface="Alfios"/>
              </a:rPr>
              <a:t>N.</a:t>
            </a:r>
            <a:endParaRPr sz="2400">
              <a:latin typeface="Alfios"/>
              <a:cs typeface="Alfios"/>
            </a:endParaRPr>
          </a:p>
          <a:p>
            <a:pPr marL="286385" marR="5080" indent="-274320">
              <a:lnSpc>
                <a:spcPts val="2590"/>
              </a:lnSpc>
              <a:spcBef>
                <a:spcPts val="64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85" dirty="0">
                <a:latin typeface="Alfios"/>
                <a:cs typeface="Alfios"/>
              </a:rPr>
              <a:t>If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is,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producer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go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sleep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95" dirty="0">
                <a:latin typeface="Alfios"/>
                <a:cs typeface="Alfios"/>
              </a:rPr>
              <a:t>;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not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65" dirty="0">
                <a:latin typeface="Alfios"/>
                <a:cs typeface="Alfios"/>
              </a:rPr>
              <a:t> </a:t>
            </a:r>
            <a:r>
              <a:rPr sz="2400" spc="-20" dirty="0">
                <a:latin typeface="Alfios"/>
                <a:cs typeface="Alfios"/>
              </a:rPr>
              <a:t>producer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will  </a:t>
            </a:r>
            <a:r>
              <a:rPr sz="2400" spc="-15" dirty="0">
                <a:latin typeface="Alfios"/>
                <a:cs typeface="Alfios"/>
              </a:rPr>
              <a:t>add </a:t>
            </a:r>
            <a:r>
              <a:rPr sz="2400" spc="-55" dirty="0">
                <a:latin typeface="Alfios"/>
                <a:cs typeface="Alfios"/>
              </a:rPr>
              <a:t>an </a:t>
            </a:r>
            <a:r>
              <a:rPr sz="2400" spc="-10" dirty="0">
                <a:latin typeface="Alfios"/>
                <a:cs typeface="Alfios"/>
              </a:rPr>
              <a:t>item </a:t>
            </a:r>
            <a:r>
              <a:rPr sz="2400" spc="-45" dirty="0">
                <a:latin typeface="Alfios"/>
                <a:cs typeface="Alfios"/>
              </a:rPr>
              <a:t>and </a:t>
            </a:r>
            <a:r>
              <a:rPr sz="2400" spc="-25" dirty="0">
                <a:latin typeface="Alfios"/>
                <a:cs typeface="Alfios"/>
              </a:rPr>
              <a:t>increment</a:t>
            </a:r>
            <a:r>
              <a:rPr sz="2400" spc="-250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count.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5" dirty="0">
                <a:latin typeface="Times New Roman"/>
                <a:cs typeface="Times New Roman"/>
              </a:rPr>
              <a:t>Consumer</a:t>
            </a:r>
            <a:r>
              <a:rPr sz="3200" b="1" spc="-80" dirty="0">
                <a:latin typeface="Times New Roman"/>
                <a:cs typeface="Times New Roman"/>
              </a:rPr>
              <a:t> </a:t>
            </a:r>
            <a:r>
              <a:rPr sz="3200" b="1" spc="10" dirty="0">
                <a:latin typeface="Times New Roman"/>
                <a:cs typeface="Times New Roman"/>
              </a:rPr>
              <a:t>code:</a:t>
            </a:r>
            <a:endParaRPr sz="3200">
              <a:latin typeface="Times New Roman"/>
              <a:cs typeface="Times New Roman"/>
            </a:endParaRPr>
          </a:p>
          <a:p>
            <a:pPr marL="286385" indent="-274320">
              <a:lnSpc>
                <a:spcPct val="100000"/>
              </a:lnSpc>
              <a:spcBef>
                <a:spcPts val="39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65" dirty="0">
                <a:latin typeface="Alfios"/>
                <a:cs typeface="Alfios"/>
              </a:rPr>
              <a:t>It </a:t>
            </a:r>
            <a:r>
              <a:rPr sz="2400" spc="-25" dirty="0">
                <a:latin typeface="Alfios"/>
                <a:cs typeface="Alfios"/>
              </a:rPr>
              <a:t>is </a:t>
            </a:r>
            <a:r>
              <a:rPr sz="2400" spc="-35" dirty="0">
                <a:latin typeface="Alfios"/>
                <a:cs typeface="Alfios"/>
              </a:rPr>
              <a:t>similar </a:t>
            </a:r>
            <a:r>
              <a:rPr sz="2400" spc="-15" dirty="0">
                <a:latin typeface="Alfios"/>
                <a:cs typeface="Alfios"/>
              </a:rPr>
              <a:t>as </a:t>
            </a:r>
            <a:r>
              <a:rPr sz="2400" spc="-50" dirty="0">
                <a:latin typeface="Alfios"/>
                <a:cs typeface="Alfios"/>
              </a:rPr>
              <a:t>of</a:t>
            </a:r>
            <a:r>
              <a:rPr sz="2400" spc="-21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producer.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55" dirty="0">
                <a:latin typeface="Alfios"/>
                <a:cs typeface="Alfios"/>
              </a:rPr>
              <a:t>First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10" dirty="0">
                <a:latin typeface="Alfios"/>
                <a:cs typeface="Alfios"/>
              </a:rPr>
              <a:t>test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count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55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see</a:t>
            </a:r>
            <a:r>
              <a:rPr sz="2400" spc="-8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</a:t>
            </a:r>
            <a:r>
              <a:rPr sz="2400" spc="-45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is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40" dirty="0">
                <a:latin typeface="Alfios"/>
                <a:cs typeface="Alfios"/>
              </a:rPr>
              <a:t>0.</a:t>
            </a:r>
            <a:r>
              <a:rPr sz="2400" spc="-170" dirty="0">
                <a:latin typeface="Alfios"/>
                <a:cs typeface="Alfios"/>
              </a:rPr>
              <a:t> </a:t>
            </a:r>
            <a:r>
              <a:rPr sz="2400" spc="-85" dirty="0">
                <a:latin typeface="Alfios"/>
                <a:cs typeface="Alfios"/>
              </a:rPr>
              <a:t>If</a:t>
            </a:r>
            <a:r>
              <a:rPr sz="2400" spc="-5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15" dirty="0">
                <a:latin typeface="Alfios"/>
                <a:cs typeface="Alfios"/>
              </a:rPr>
              <a:t>is,</a:t>
            </a:r>
            <a:r>
              <a:rPr sz="2400" spc="-155" dirty="0">
                <a:latin typeface="Alfios"/>
                <a:cs typeface="Alfios"/>
              </a:rPr>
              <a:t> </a:t>
            </a:r>
            <a:r>
              <a:rPr sz="2400" spc="-15" dirty="0">
                <a:latin typeface="Alfios"/>
                <a:cs typeface="Alfios"/>
              </a:rPr>
              <a:t>go</a:t>
            </a:r>
            <a:r>
              <a:rPr sz="2400" spc="-6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</a:t>
            </a:r>
            <a:r>
              <a:rPr sz="2400" spc="-75" dirty="0">
                <a:latin typeface="Alfios"/>
                <a:cs typeface="Alfios"/>
              </a:rPr>
              <a:t> </a:t>
            </a:r>
            <a:r>
              <a:rPr sz="2400" spc="25" dirty="0">
                <a:latin typeface="Alfios"/>
                <a:cs typeface="Alfios"/>
              </a:rPr>
              <a:t>sleep;</a:t>
            </a:r>
            <a:r>
              <a:rPr sz="2400" spc="-16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</a:t>
            </a:r>
            <a:r>
              <a:rPr sz="2400" spc="-7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55" dirty="0">
                <a:latin typeface="Alfios"/>
                <a:cs typeface="Alfios"/>
              </a:rPr>
              <a:t> nonzero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-40" dirty="0">
                <a:latin typeface="Alfios"/>
                <a:cs typeface="Alfios"/>
              </a:rPr>
              <a:t>remove </a:t>
            </a:r>
            <a:r>
              <a:rPr sz="2400" spc="-60" dirty="0">
                <a:latin typeface="Alfios"/>
                <a:cs typeface="Alfios"/>
              </a:rPr>
              <a:t>an </a:t>
            </a:r>
            <a:r>
              <a:rPr sz="2400" spc="-15" dirty="0">
                <a:latin typeface="Alfios"/>
                <a:cs typeface="Alfios"/>
              </a:rPr>
              <a:t>item </a:t>
            </a:r>
            <a:r>
              <a:rPr sz="2400" spc="-40" dirty="0">
                <a:latin typeface="Alfios"/>
                <a:cs typeface="Alfios"/>
              </a:rPr>
              <a:t>and </a:t>
            </a:r>
            <a:r>
              <a:rPr sz="2400" spc="-5" dirty="0">
                <a:latin typeface="Alfios"/>
                <a:cs typeface="Alfios"/>
              </a:rPr>
              <a:t>decrement </a:t>
            </a:r>
            <a:r>
              <a:rPr sz="2400" spc="-30" dirty="0">
                <a:latin typeface="Alfios"/>
                <a:cs typeface="Alfios"/>
              </a:rPr>
              <a:t>the</a:t>
            </a:r>
            <a:r>
              <a:rPr sz="2400" spc="-295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counter.</a:t>
            </a:r>
            <a:endParaRPr sz="2400">
              <a:latin typeface="Alfios"/>
              <a:cs typeface="Alfios"/>
            </a:endParaRPr>
          </a:p>
          <a:p>
            <a:pPr marL="286385" indent="-274320">
              <a:lnSpc>
                <a:spcPts val="2735"/>
              </a:lnSpc>
              <a:spcBef>
                <a:spcPts val="315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75" dirty="0">
                <a:latin typeface="Alfios"/>
                <a:cs typeface="Alfios"/>
              </a:rPr>
              <a:t>Each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5" dirty="0">
                <a:latin typeface="Alfios"/>
                <a:cs typeface="Alfios"/>
              </a:rPr>
              <a:t>process </a:t>
            </a:r>
            <a:r>
              <a:rPr sz="2400" spc="-30" dirty="0">
                <a:latin typeface="Alfios"/>
                <a:cs typeface="Alfios"/>
              </a:rPr>
              <a:t>also </a:t>
            </a:r>
            <a:r>
              <a:rPr sz="2400" spc="5" dirty="0">
                <a:latin typeface="Alfios"/>
                <a:cs typeface="Alfios"/>
              </a:rPr>
              <a:t>tests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40" dirty="0">
                <a:latin typeface="Alfios"/>
                <a:cs typeface="Alfios"/>
              </a:rPr>
              <a:t>see</a:t>
            </a:r>
            <a:r>
              <a:rPr sz="2400" spc="-395" dirty="0">
                <a:latin typeface="Alfios"/>
                <a:cs typeface="Alfios"/>
              </a:rPr>
              <a:t>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35" dirty="0">
                <a:latin typeface="Alfios"/>
                <a:cs typeface="Alfios"/>
              </a:rPr>
              <a:t>other </a:t>
            </a:r>
            <a:r>
              <a:rPr sz="2400" spc="-45" dirty="0">
                <a:latin typeface="Alfios"/>
                <a:cs typeface="Alfios"/>
              </a:rPr>
              <a:t>should </a:t>
            </a:r>
            <a:r>
              <a:rPr sz="2400" spc="-5" dirty="0">
                <a:latin typeface="Alfios"/>
                <a:cs typeface="Alfios"/>
              </a:rPr>
              <a:t>be</a:t>
            </a:r>
            <a:endParaRPr sz="2400">
              <a:latin typeface="Alfios"/>
              <a:cs typeface="Alfios"/>
            </a:endParaRPr>
          </a:p>
          <a:p>
            <a:pPr marL="286385">
              <a:lnSpc>
                <a:spcPts val="2735"/>
              </a:lnSpc>
            </a:pPr>
            <a:r>
              <a:rPr sz="2400" spc="-40" dirty="0">
                <a:latin typeface="Alfios"/>
                <a:cs typeface="Alfios"/>
              </a:rPr>
              <a:t>awakened and </a:t>
            </a:r>
            <a:r>
              <a:rPr sz="2400" spc="-50" dirty="0">
                <a:latin typeface="Alfios"/>
                <a:cs typeface="Alfios"/>
              </a:rPr>
              <a:t>if </a:t>
            </a:r>
            <a:r>
              <a:rPr sz="2400" spc="-25" dirty="0">
                <a:latin typeface="Alfios"/>
                <a:cs typeface="Alfios"/>
              </a:rPr>
              <a:t>so </a:t>
            </a:r>
            <a:r>
              <a:rPr sz="2400" spc="-35" dirty="0">
                <a:latin typeface="Alfios"/>
                <a:cs typeface="Alfios"/>
              </a:rPr>
              <a:t>wakes </a:t>
            </a:r>
            <a:r>
              <a:rPr sz="2400" spc="-30" dirty="0">
                <a:latin typeface="Alfios"/>
                <a:cs typeface="Alfios"/>
              </a:rPr>
              <a:t>it</a:t>
            </a:r>
            <a:r>
              <a:rPr sz="2400" spc="-280" dirty="0">
                <a:latin typeface="Alfios"/>
                <a:cs typeface="Alfios"/>
              </a:rPr>
              <a:t> </a:t>
            </a:r>
            <a:r>
              <a:rPr sz="2400" spc="-40" dirty="0">
                <a:latin typeface="Alfios"/>
                <a:cs typeface="Alfios"/>
              </a:rPr>
              <a:t>up.</a:t>
            </a:r>
            <a:endParaRPr sz="2400">
              <a:latin typeface="Alfios"/>
              <a:cs typeface="Alfios"/>
            </a:endParaRPr>
          </a:p>
          <a:p>
            <a:pPr marL="286385" marR="478790" indent="-274320">
              <a:lnSpc>
                <a:spcPct val="90000"/>
              </a:lnSpc>
              <a:spcBef>
                <a:spcPts val="600"/>
              </a:spcBef>
              <a:buClr>
                <a:srgbClr val="D24716"/>
              </a:buClr>
              <a:buSzPct val="85416"/>
              <a:buFont typeface="Arial"/>
              <a:buChar char=""/>
              <a:tabLst>
                <a:tab pos="286385" algn="l"/>
                <a:tab pos="287020" algn="l"/>
              </a:tabLst>
            </a:pPr>
            <a:r>
              <a:rPr sz="2400" spc="-90" dirty="0">
                <a:latin typeface="Alfios"/>
                <a:cs typeface="Alfios"/>
              </a:rPr>
              <a:t>This </a:t>
            </a:r>
            <a:r>
              <a:rPr sz="2400" spc="-45" dirty="0">
                <a:latin typeface="Alfios"/>
                <a:cs typeface="Alfios"/>
              </a:rPr>
              <a:t>approach </a:t>
            </a:r>
            <a:r>
              <a:rPr sz="2400" spc="-35" dirty="0">
                <a:latin typeface="Alfios"/>
                <a:cs typeface="Alfios"/>
              </a:rPr>
              <a:t>sounds </a:t>
            </a:r>
            <a:r>
              <a:rPr sz="2400" spc="-20" dirty="0">
                <a:latin typeface="Alfios"/>
                <a:cs typeface="Alfios"/>
              </a:rPr>
              <a:t>simple enough, </a:t>
            </a:r>
            <a:r>
              <a:rPr sz="2400" spc="-50" dirty="0">
                <a:latin typeface="Alfios"/>
                <a:cs typeface="Alfios"/>
              </a:rPr>
              <a:t>but </a:t>
            </a:r>
            <a:r>
              <a:rPr sz="2400" spc="-30" dirty="0">
                <a:latin typeface="Alfios"/>
                <a:cs typeface="Alfios"/>
              </a:rPr>
              <a:t>it </a:t>
            </a:r>
            <a:r>
              <a:rPr sz="2400" dirty="0">
                <a:latin typeface="Alfios"/>
                <a:cs typeface="Alfios"/>
              </a:rPr>
              <a:t>leads</a:t>
            </a:r>
            <a:r>
              <a:rPr sz="2400" spc="-430" dirty="0">
                <a:latin typeface="Alfios"/>
                <a:cs typeface="Alfios"/>
              </a:rPr>
              <a:t>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25" dirty="0">
                <a:latin typeface="Alfios"/>
                <a:cs typeface="Alfios"/>
              </a:rPr>
              <a:t>the </a:t>
            </a:r>
            <a:r>
              <a:rPr sz="2400" spc="-10" dirty="0">
                <a:latin typeface="Alfios"/>
                <a:cs typeface="Alfios"/>
              </a:rPr>
              <a:t>same  </a:t>
            </a:r>
            <a:r>
              <a:rPr sz="2400" spc="-55" dirty="0">
                <a:latin typeface="Alfios"/>
                <a:cs typeface="Alfios"/>
              </a:rPr>
              <a:t>kinds </a:t>
            </a:r>
            <a:r>
              <a:rPr sz="2400" spc="-50" dirty="0">
                <a:latin typeface="Alfios"/>
                <a:cs typeface="Alfios"/>
              </a:rPr>
              <a:t>of </a:t>
            </a:r>
            <a:r>
              <a:rPr sz="2400" b="1" spc="-20" dirty="0">
                <a:latin typeface="Times New Roman"/>
                <a:cs typeface="Times New Roman"/>
              </a:rPr>
              <a:t>race </a:t>
            </a:r>
            <a:r>
              <a:rPr sz="2400" b="1" spc="30" dirty="0">
                <a:latin typeface="Times New Roman"/>
                <a:cs typeface="Times New Roman"/>
              </a:rPr>
              <a:t>conditions </a:t>
            </a:r>
            <a:r>
              <a:rPr sz="2400" b="1" spc="-80" dirty="0">
                <a:latin typeface="Times New Roman"/>
                <a:cs typeface="Times New Roman"/>
              </a:rPr>
              <a:t>as </a:t>
            </a:r>
            <a:r>
              <a:rPr sz="2400" b="1" spc="35" dirty="0">
                <a:latin typeface="Times New Roman"/>
                <a:cs typeface="Times New Roman"/>
              </a:rPr>
              <a:t>we </a:t>
            </a:r>
            <a:r>
              <a:rPr sz="2400" b="1" spc="-55" dirty="0">
                <a:latin typeface="Times New Roman"/>
                <a:cs typeface="Times New Roman"/>
              </a:rPr>
              <a:t>saw </a:t>
            </a:r>
            <a:r>
              <a:rPr sz="2400" b="1" spc="25" dirty="0">
                <a:latin typeface="Times New Roman"/>
                <a:cs typeface="Times New Roman"/>
              </a:rPr>
              <a:t>in the </a:t>
            </a:r>
            <a:r>
              <a:rPr sz="2400" b="1" spc="20" dirty="0">
                <a:latin typeface="Times New Roman"/>
                <a:cs typeface="Times New Roman"/>
              </a:rPr>
              <a:t>spooler  </a:t>
            </a:r>
            <a:r>
              <a:rPr sz="2400" b="1" dirty="0">
                <a:latin typeface="Times New Roman"/>
                <a:cs typeface="Times New Roman"/>
              </a:rPr>
              <a:t>directory.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35609"/>
            <a:ext cx="6090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10" dirty="0">
                <a:latin typeface="Times New Roman"/>
                <a:cs typeface="Times New Roman"/>
              </a:rPr>
              <a:t>Lets </a:t>
            </a:r>
            <a:r>
              <a:rPr sz="3000" b="1" spc="25" dirty="0">
                <a:latin typeface="Times New Roman"/>
                <a:cs typeface="Times New Roman"/>
              </a:rPr>
              <a:t>see </a:t>
            </a:r>
            <a:r>
              <a:rPr sz="3000" b="1" spc="50" dirty="0">
                <a:latin typeface="Times New Roman"/>
                <a:cs typeface="Times New Roman"/>
              </a:rPr>
              <a:t>how </a:t>
            </a:r>
            <a:r>
              <a:rPr sz="3000" b="1" spc="35" dirty="0">
                <a:latin typeface="Times New Roman"/>
                <a:cs typeface="Times New Roman"/>
              </a:rPr>
              <a:t>the </a:t>
            </a:r>
            <a:r>
              <a:rPr sz="3000" b="1" spc="-25" dirty="0">
                <a:latin typeface="Times New Roman"/>
                <a:cs typeface="Times New Roman"/>
              </a:rPr>
              <a:t>race </a:t>
            </a:r>
            <a:r>
              <a:rPr sz="3000" b="1" spc="55" dirty="0">
                <a:latin typeface="Times New Roman"/>
                <a:cs typeface="Times New Roman"/>
              </a:rPr>
              <a:t>condition</a:t>
            </a:r>
            <a:r>
              <a:rPr sz="3000" b="1" spc="-415" dirty="0">
                <a:latin typeface="Times New Roman"/>
                <a:cs typeface="Times New Roman"/>
              </a:rPr>
              <a:t> </a:t>
            </a:r>
            <a:r>
              <a:rPr sz="3000" b="1" spc="-40" dirty="0">
                <a:latin typeface="Times New Roman"/>
                <a:cs typeface="Times New Roman"/>
              </a:rPr>
              <a:t>arises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92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4988" y="978230"/>
            <a:ext cx="7426959" cy="4217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305" marR="5080" indent="-28130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81305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empty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the consumer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-20" dirty="0">
                <a:latin typeface="Alfios"/>
                <a:cs typeface="Alfios"/>
              </a:rPr>
              <a:t>just read </a:t>
            </a:r>
            <a:r>
              <a:rPr sz="2600" spc="-50" dirty="0">
                <a:latin typeface="Alfios"/>
                <a:cs typeface="Alfios"/>
              </a:rPr>
              <a:t>count </a:t>
            </a:r>
            <a:r>
              <a:rPr sz="2600" spc="-30" dirty="0">
                <a:latin typeface="Alfios"/>
                <a:cs typeface="Alfios"/>
              </a:rPr>
              <a:t>to  </a:t>
            </a:r>
            <a:r>
              <a:rPr sz="2600" spc="45" dirty="0">
                <a:latin typeface="Alfios"/>
                <a:cs typeface="Alfios"/>
              </a:rPr>
              <a:t>see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</a:t>
            </a:r>
            <a:r>
              <a:rPr sz="2600" spc="-210" dirty="0">
                <a:latin typeface="Alfios"/>
                <a:cs typeface="Alfios"/>
              </a:rPr>
              <a:t> </a:t>
            </a:r>
            <a:r>
              <a:rPr sz="2600" spc="25" dirty="0">
                <a:latin typeface="Alfios"/>
                <a:cs typeface="Alfios"/>
              </a:rPr>
              <a:t>0.</a:t>
            </a:r>
            <a:endParaRPr sz="2600">
              <a:latin typeface="Alfios"/>
              <a:cs typeface="Alfios"/>
            </a:endParaRPr>
          </a:p>
          <a:p>
            <a:pPr marL="296545" marR="372110" indent="-29654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96545" algn="l"/>
              </a:tabLst>
            </a:pPr>
            <a:r>
              <a:rPr sz="2600" spc="-150" dirty="0">
                <a:latin typeface="Alfios"/>
                <a:cs typeface="Alfios"/>
              </a:rPr>
              <a:t>At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30" dirty="0">
                <a:latin typeface="Alfios"/>
                <a:cs typeface="Alfios"/>
              </a:rPr>
              <a:t>instant, the </a:t>
            </a:r>
            <a:r>
              <a:rPr sz="2600" spc="-15" dirty="0">
                <a:latin typeface="Alfios"/>
                <a:cs typeface="Alfios"/>
              </a:rPr>
              <a:t>scheduler </a:t>
            </a:r>
            <a:r>
              <a:rPr sz="2600" spc="10" dirty="0">
                <a:latin typeface="Alfios"/>
                <a:cs typeface="Alfios"/>
              </a:rPr>
              <a:t>decides </a:t>
            </a:r>
            <a:r>
              <a:rPr sz="2600" spc="-35" dirty="0">
                <a:latin typeface="Alfios"/>
                <a:cs typeface="Alfios"/>
              </a:rPr>
              <a:t>to stop </a:t>
            </a:r>
            <a:r>
              <a:rPr sz="2600" spc="-60" dirty="0">
                <a:latin typeface="Alfios"/>
                <a:cs typeface="Alfios"/>
              </a:rPr>
              <a:t>running</a:t>
            </a:r>
            <a:r>
              <a:rPr sz="2600" spc="-21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the  </a:t>
            </a:r>
            <a:r>
              <a:rPr sz="2600" spc="-35" dirty="0">
                <a:latin typeface="Alfios"/>
                <a:cs typeface="Alfios"/>
              </a:rPr>
              <a:t>consumer </a:t>
            </a:r>
            <a:r>
              <a:rPr sz="2600" spc="-45" dirty="0">
                <a:latin typeface="Alfios"/>
                <a:cs typeface="Alfios"/>
              </a:rPr>
              <a:t>temporarily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5" dirty="0">
                <a:latin typeface="Alfios"/>
                <a:cs typeface="Alfios"/>
              </a:rPr>
              <a:t>start </a:t>
            </a:r>
            <a:r>
              <a:rPr sz="2600" spc="-60" dirty="0">
                <a:latin typeface="Alfios"/>
                <a:cs typeface="Alfios"/>
              </a:rPr>
              <a:t>running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producer.  </a:t>
            </a:r>
            <a:r>
              <a:rPr sz="2600" spc="-55" dirty="0">
                <a:latin typeface="Alfios"/>
                <a:cs typeface="Alfios"/>
              </a:rPr>
              <a:t>(Consumer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15" dirty="0">
                <a:latin typeface="Alfios"/>
                <a:cs typeface="Alfios"/>
              </a:rPr>
              <a:t>interrupted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producer</a:t>
            </a:r>
            <a:r>
              <a:rPr sz="2600" spc="15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resumed)</a:t>
            </a:r>
            <a:endParaRPr sz="2600">
              <a:latin typeface="Alfios"/>
              <a:cs typeface="Alfios"/>
            </a:endParaRPr>
          </a:p>
          <a:p>
            <a:pPr marL="259715" marR="433070" indent="-259715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259715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35" dirty="0">
                <a:latin typeface="Alfios"/>
                <a:cs typeface="Alfios"/>
              </a:rPr>
              <a:t>producer </a:t>
            </a:r>
            <a:r>
              <a:rPr sz="2600" dirty="0">
                <a:latin typeface="Alfios"/>
                <a:cs typeface="Alfios"/>
              </a:rPr>
              <a:t>creates </a:t>
            </a:r>
            <a:r>
              <a:rPr sz="2600" spc="-75" dirty="0">
                <a:latin typeface="Alfios"/>
                <a:cs typeface="Alfios"/>
              </a:rPr>
              <a:t>an </a:t>
            </a:r>
            <a:r>
              <a:rPr sz="2600" spc="10" dirty="0">
                <a:latin typeface="Alfios"/>
                <a:cs typeface="Alfios"/>
              </a:rPr>
              <a:t>item, </a:t>
            </a:r>
            <a:r>
              <a:rPr sz="2600" spc="-40" dirty="0">
                <a:latin typeface="Alfios"/>
                <a:cs typeface="Alfios"/>
              </a:rPr>
              <a:t>puts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55" dirty="0">
                <a:latin typeface="Alfios"/>
                <a:cs typeface="Alfios"/>
              </a:rPr>
              <a:t>into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60" dirty="0">
                <a:latin typeface="Alfios"/>
                <a:cs typeface="Alfios"/>
              </a:rPr>
              <a:t>buffer,</a:t>
            </a:r>
            <a:r>
              <a:rPr sz="2600" spc="-330" dirty="0">
                <a:latin typeface="Alfios"/>
                <a:cs typeface="Alfios"/>
              </a:rPr>
              <a:t> </a:t>
            </a:r>
            <a:r>
              <a:rPr sz="2600" spc="-60" dirty="0">
                <a:latin typeface="Alfios"/>
                <a:cs typeface="Alfios"/>
              </a:rPr>
              <a:t>and  </a:t>
            </a:r>
            <a:r>
              <a:rPr sz="2600" spc="-15" dirty="0">
                <a:latin typeface="Alfios"/>
                <a:cs typeface="Alfios"/>
              </a:rPr>
              <a:t>increases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count.</a:t>
            </a:r>
            <a:endParaRPr sz="2600">
              <a:latin typeface="Alfios"/>
              <a:cs typeface="Alfios"/>
            </a:endParaRPr>
          </a:p>
          <a:p>
            <a:pPr marL="259715" marR="662940" indent="-259715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259715" algn="l"/>
              </a:tabLst>
            </a:pPr>
            <a:r>
              <a:rPr sz="2600" spc="-15" dirty="0">
                <a:latin typeface="Alfios"/>
                <a:cs typeface="Alfios"/>
              </a:rPr>
              <a:t>Because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40" dirty="0">
                <a:latin typeface="Alfios"/>
                <a:cs typeface="Alfios"/>
              </a:rPr>
              <a:t>was </a:t>
            </a:r>
            <a:r>
              <a:rPr sz="2600" spc="-45" dirty="0">
                <a:latin typeface="Alfios"/>
                <a:cs typeface="Alfios"/>
              </a:rPr>
              <a:t>empty prior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last</a:t>
            </a:r>
            <a:r>
              <a:rPr sz="2600" spc="-165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addition  </a:t>
            </a:r>
            <a:r>
              <a:rPr sz="2600" spc="-40" dirty="0">
                <a:latin typeface="Alfios"/>
                <a:cs typeface="Alfios"/>
              </a:rPr>
              <a:t>(count was </a:t>
            </a:r>
            <a:r>
              <a:rPr sz="2600" spc="-20" dirty="0">
                <a:latin typeface="Alfios"/>
                <a:cs typeface="Alfios"/>
              </a:rPr>
              <a:t>just </a:t>
            </a:r>
            <a:r>
              <a:rPr sz="2600" spc="20" dirty="0">
                <a:latin typeface="Alfios"/>
                <a:cs typeface="Alfios"/>
              </a:rPr>
              <a:t>0), </a:t>
            </a:r>
            <a:r>
              <a:rPr sz="2600" spc="-35" dirty="0">
                <a:latin typeface="Alfios"/>
                <a:cs typeface="Alfios"/>
              </a:rPr>
              <a:t>the producer </a:t>
            </a:r>
            <a:r>
              <a:rPr sz="2600" dirty="0">
                <a:latin typeface="Alfios"/>
                <a:cs typeface="Alfios"/>
              </a:rPr>
              <a:t>tries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5" dirty="0">
                <a:latin typeface="Alfios"/>
                <a:cs typeface="Alfios"/>
              </a:rPr>
              <a:t>wake </a:t>
            </a:r>
            <a:r>
              <a:rPr sz="2600" spc="-60" dirty="0">
                <a:latin typeface="Alfios"/>
                <a:cs typeface="Alfios"/>
              </a:rPr>
              <a:t>up </a:t>
            </a:r>
            <a:r>
              <a:rPr sz="2600" spc="-35" dirty="0">
                <a:latin typeface="Alfios"/>
                <a:cs typeface="Alfios"/>
              </a:rPr>
              <a:t>the  </a:t>
            </a:r>
            <a:r>
              <a:rPr sz="2600" spc="-45" dirty="0">
                <a:latin typeface="Alfios"/>
                <a:cs typeface="Alfios"/>
              </a:rPr>
              <a:t>consumer.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93444" y="1435430"/>
            <a:ext cx="7562215" cy="3896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685" marR="132080" indent="-274955">
              <a:lnSpc>
                <a:spcPct val="100000"/>
              </a:lnSpc>
              <a:spcBef>
                <a:spcPts val="95"/>
              </a:spcBef>
              <a:buFont typeface="Alfios"/>
              <a:buAutoNum type="arabicPeriod" startAt="5"/>
              <a:tabLst>
                <a:tab pos="562610" algn="l"/>
              </a:tabLst>
            </a:pPr>
            <a:r>
              <a:rPr dirty="0"/>
              <a:t>	</a:t>
            </a:r>
            <a:r>
              <a:rPr sz="2600" spc="-75" dirty="0">
                <a:latin typeface="Alfios"/>
                <a:cs typeface="Alfios"/>
              </a:rPr>
              <a:t>Unfortunately, </a:t>
            </a:r>
            <a:r>
              <a:rPr sz="2600" spc="-35" dirty="0">
                <a:latin typeface="Alfios"/>
                <a:cs typeface="Alfios"/>
              </a:rPr>
              <a:t>the consumer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not </a:t>
            </a:r>
            <a:r>
              <a:rPr sz="2600" spc="-55" dirty="0">
                <a:latin typeface="Alfios"/>
                <a:cs typeface="Alfios"/>
              </a:rPr>
              <a:t>yet </a:t>
            </a:r>
            <a:r>
              <a:rPr sz="2600" spc="-40" dirty="0">
                <a:latin typeface="Alfios"/>
                <a:cs typeface="Alfios"/>
              </a:rPr>
              <a:t>logically </a:t>
            </a:r>
            <a:r>
              <a:rPr sz="2600" spc="5" dirty="0">
                <a:latin typeface="Alfios"/>
                <a:cs typeface="Alfios"/>
              </a:rPr>
              <a:t>asleep,</a:t>
            </a:r>
            <a:r>
              <a:rPr sz="2600" spc="-145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so  the </a:t>
            </a:r>
            <a:r>
              <a:rPr sz="2600" b="1" dirty="0">
                <a:latin typeface="Times New Roman"/>
                <a:cs typeface="Times New Roman"/>
              </a:rPr>
              <a:t>wakeup </a:t>
            </a:r>
            <a:r>
              <a:rPr sz="2600" b="1" spc="-20" dirty="0">
                <a:latin typeface="Times New Roman"/>
                <a:cs typeface="Times New Roman"/>
              </a:rPr>
              <a:t>signal </a:t>
            </a:r>
            <a:r>
              <a:rPr sz="2600" b="1" spc="-15" dirty="0">
                <a:latin typeface="Times New Roman"/>
                <a:cs typeface="Times New Roman"/>
              </a:rPr>
              <a:t>is</a:t>
            </a:r>
            <a:r>
              <a:rPr sz="2600" b="1" spc="-185" dirty="0">
                <a:latin typeface="Times New Roman"/>
                <a:cs typeface="Times New Roman"/>
              </a:rPr>
              <a:t> </a:t>
            </a:r>
            <a:r>
              <a:rPr sz="2600" b="1" spc="20" dirty="0">
                <a:latin typeface="Times New Roman"/>
                <a:cs typeface="Times New Roman"/>
              </a:rPr>
              <a:t>lost.</a:t>
            </a:r>
            <a:endParaRPr sz="2600">
              <a:latin typeface="Times New Roman"/>
              <a:cs typeface="Times New Roman"/>
            </a:endParaRPr>
          </a:p>
          <a:p>
            <a:pPr marL="527685" marR="426720" indent="-274955">
              <a:lnSpc>
                <a:spcPct val="100000"/>
              </a:lnSpc>
              <a:spcBef>
                <a:spcPts val="605"/>
              </a:spcBef>
              <a:buAutoNum type="arabicPeriod" startAt="5"/>
              <a:tabLst>
                <a:tab pos="52197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35" dirty="0">
                <a:latin typeface="Alfios"/>
                <a:cs typeface="Alfios"/>
              </a:rPr>
              <a:t>the consumer </a:t>
            </a:r>
            <a:r>
              <a:rPr sz="2600" spc="-10" dirty="0">
                <a:latin typeface="Alfios"/>
                <a:cs typeface="Alfios"/>
              </a:rPr>
              <a:t>next </a:t>
            </a:r>
            <a:r>
              <a:rPr sz="2600" spc="-15" dirty="0">
                <a:latin typeface="Alfios"/>
                <a:cs typeface="Alfios"/>
              </a:rPr>
              <a:t>runs, </a:t>
            </a:r>
            <a:r>
              <a:rPr sz="2600" spc="-35" dirty="0">
                <a:latin typeface="Alfios"/>
                <a:cs typeface="Alfios"/>
              </a:rPr>
              <a:t>it will </a:t>
            </a:r>
            <a:r>
              <a:rPr sz="2600" spc="10" dirty="0">
                <a:latin typeface="Alfios"/>
                <a:cs typeface="Alfios"/>
              </a:rPr>
              <a:t>test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 </a:t>
            </a:r>
            <a:r>
              <a:rPr sz="2600" spc="-50" dirty="0">
                <a:latin typeface="Alfios"/>
                <a:cs typeface="Alfios"/>
              </a:rPr>
              <a:t>count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60" dirty="0">
                <a:latin typeface="Alfios"/>
                <a:cs typeface="Alfios"/>
              </a:rPr>
              <a:t>previously </a:t>
            </a:r>
            <a:r>
              <a:rPr sz="2600" spc="5" dirty="0">
                <a:latin typeface="Alfios"/>
                <a:cs typeface="Alfios"/>
              </a:rPr>
              <a:t>read, </a:t>
            </a:r>
            <a:r>
              <a:rPr sz="2600" spc="-55" dirty="0">
                <a:latin typeface="Alfios"/>
                <a:cs typeface="Alfios"/>
              </a:rPr>
              <a:t>find </a:t>
            </a:r>
            <a:r>
              <a:rPr sz="2600" spc="-35" dirty="0">
                <a:latin typeface="Alfios"/>
                <a:cs typeface="Alfios"/>
              </a:rPr>
              <a:t>it to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30" dirty="0">
                <a:latin typeface="Alfios"/>
                <a:cs typeface="Alfios"/>
              </a:rPr>
              <a:t>0,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25" dirty="0">
                <a:latin typeface="Alfios"/>
                <a:cs typeface="Alfios"/>
              </a:rPr>
              <a:t>go </a:t>
            </a:r>
            <a:r>
              <a:rPr sz="2600" spc="-35" dirty="0">
                <a:latin typeface="Alfios"/>
                <a:cs typeface="Alfios"/>
              </a:rPr>
              <a:t>to</a:t>
            </a:r>
            <a:r>
              <a:rPr sz="2600" spc="-475" dirty="0">
                <a:latin typeface="Alfios"/>
                <a:cs typeface="Alfios"/>
              </a:rPr>
              <a:t> </a:t>
            </a:r>
            <a:r>
              <a:rPr sz="2600" spc="5" dirty="0">
                <a:latin typeface="Alfios"/>
                <a:cs typeface="Alfios"/>
              </a:rPr>
              <a:t>sleep.</a:t>
            </a:r>
            <a:endParaRPr sz="2600">
              <a:latin typeface="Alfios"/>
              <a:cs typeface="Alfios"/>
            </a:endParaRPr>
          </a:p>
          <a:p>
            <a:pPr marL="527685" marR="22860" indent="-274955">
              <a:lnSpc>
                <a:spcPct val="100000"/>
              </a:lnSpc>
              <a:spcBef>
                <a:spcPts val="600"/>
              </a:spcBef>
              <a:buFont typeface="Alfios"/>
              <a:buAutoNum type="arabicPeriod" startAt="5"/>
              <a:tabLst>
                <a:tab pos="562610" algn="l"/>
              </a:tabLst>
            </a:pPr>
            <a:r>
              <a:rPr dirty="0"/>
              <a:t>	</a:t>
            </a:r>
            <a:r>
              <a:rPr sz="2600" spc="-55" dirty="0">
                <a:latin typeface="Alfios"/>
                <a:cs typeface="Alfios"/>
              </a:rPr>
              <a:t>Sooner or </a:t>
            </a:r>
            <a:r>
              <a:rPr sz="2600" spc="-15" dirty="0">
                <a:latin typeface="Alfios"/>
                <a:cs typeface="Alfios"/>
              </a:rPr>
              <a:t>later </a:t>
            </a:r>
            <a:r>
              <a:rPr sz="2600" spc="-35" dirty="0">
                <a:latin typeface="Alfios"/>
                <a:cs typeface="Alfios"/>
              </a:rPr>
              <a:t>the producer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-35" dirty="0">
                <a:latin typeface="Alfios"/>
                <a:cs typeface="Alfios"/>
              </a:rPr>
              <a:t>fill </a:t>
            </a:r>
            <a:r>
              <a:rPr sz="2600" spc="-60" dirty="0">
                <a:latin typeface="Alfios"/>
                <a:cs typeface="Alfios"/>
              </a:rPr>
              <a:t>up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buffer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35" dirty="0">
                <a:latin typeface="Alfios"/>
                <a:cs typeface="Alfios"/>
              </a:rPr>
              <a:t>also  </a:t>
            </a:r>
            <a:r>
              <a:rPr sz="2600" spc="-25" dirty="0">
                <a:latin typeface="Alfios"/>
                <a:cs typeface="Alfios"/>
              </a:rPr>
              <a:t>go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5" dirty="0">
                <a:latin typeface="Alfios"/>
                <a:cs typeface="Alfios"/>
              </a:rPr>
              <a:t>sleep. </a:t>
            </a:r>
            <a:r>
              <a:rPr sz="2600" spc="-95" dirty="0">
                <a:latin typeface="Alfios"/>
                <a:cs typeface="Alfios"/>
              </a:rPr>
              <a:t>Both </a:t>
            </a:r>
            <a:r>
              <a:rPr sz="2600" spc="-30" dirty="0">
                <a:latin typeface="Alfios"/>
                <a:cs typeface="Alfios"/>
              </a:rPr>
              <a:t>will </a:t>
            </a:r>
            <a:r>
              <a:rPr sz="2600" spc="10" dirty="0">
                <a:latin typeface="Alfios"/>
                <a:cs typeface="Alfios"/>
              </a:rPr>
              <a:t>sleep</a:t>
            </a:r>
            <a:r>
              <a:rPr sz="2600" spc="-31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forever.</a:t>
            </a:r>
            <a:endParaRPr sz="2600">
              <a:latin typeface="Alfios"/>
              <a:cs typeface="Alfio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00">
              <a:latin typeface="Alfios"/>
              <a:cs typeface="Alfios"/>
            </a:endParaRPr>
          </a:p>
          <a:p>
            <a:pPr marL="161925" marR="5080" indent="-161925">
              <a:lnSpc>
                <a:spcPct val="100000"/>
              </a:lnSpc>
              <a:buChar char="•"/>
              <a:tabLst>
                <a:tab pos="161925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problem </a:t>
            </a:r>
            <a:r>
              <a:rPr sz="2600" spc="-25" dirty="0">
                <a:latin typeface="Alfios"/>
                <a:cs typeface="Alfios"/>
              </a:rPr>
              <a:t>here is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60" dirty="0">
                <a:latin typeface="Alfios"/>
                <a:cs typeface="Alfios"/>
              </a:rPr>
              <a:t>wakeup </a:t>
            </a:r>
            <a:r>
              <a:rPr sz="2600" spc="-10" dirty="0">
                <a:latin typeface="Alfios"/>
                <a:cs typeface="Alfios"/>
              </a:rPr>
              <a:t>sent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70" dirty="0">
                <a:latin typeface="Alfios"/>
                <a:cs typeface="Alfios"/>
              </a:rPr>
              <a:t>not  </a:t>
            </a:r>
            <a:r>
              <a:rPr sz="2600" spc="-30" dirty="0">
                <a:latin typeface="Alfios"/>
                <a:cs typeface="Alfios"/>
              </a:rPr>
              <a:t>(yet) </a:t>
            </a:r>
            <a:r>
              <a:rPr sz="2600" spc="-15" dirty="0">
                <a:latin typeface="Alfios"/>
                <a:cs typeface="Alfios"/>
              </a:rPr>
              <a:t>sleeping </a:t>
            </a:r>
            <a:r>
              <a:rPr sz="2600" spc="-30" dirty="0">
                <a:latin typeface="Alfios"/>
                <a:cs typeface="Alfios"/>
              </a:rPr>
              <a:t>is</a:t>
            </a:r>
            <a:r>
              <a:rPr sz="2600" spc="-125" dirty="0">
                <a:latin typeface="Alfios"/>
                <a:cs typeface="Alfios"/>
              </a:rPr>
              <a:t> </a:t>
            </a:r>
            <a:r>
              <a:rPr sz="2600" dirty="0">
                <a:latin typeface="Alfios"/>
                <a:cs typeface="Alfios"/>
              </a:rPr>
              <a:t>lost.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93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6244" y="323799"/>
            <a:ext cx="275082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spc="-260" dirty="0">
                <a:solidFill>
                  <a:srgbClr val="696363"/>
                </a:solidFill>
                <a:latin typeface="Arial"/>
                <a:cs typeface="Arial"/>
              </a:rPr>
              <a:t>Semaphores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244" y="1298194"/>
            <a:ext cx="7311390" cy="465010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7020" marR="8255" indent="-274320" algn="just">
              <a:lnSpc>
                <a:spcPts val="2810"/>
              </a:lnSpc>
              <a:spcBef>
                <a:spcPts val="44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65" dirty="0">
                <a:latin typeface="Alfios"/>
                <a:cs typeface="Alfios"/>
              </a:rPr>
              <a:t>an </a:t>
            </a:r>
            <a:r>
              <a:rPr sz="2600" spc="-5" dirty="0">
                <a:latin typeface="Alfios"/>
                <a:cs typeface="Alfios"/>
              </a:rPr>
              <a:t>integer </a:t>
            </a:r>
            <a:r>
              <a:rPr sz="2600" spc="-45" dirty="0">
                <a:latin typeface="Alfios"/>
                <a:cs typeface="Alfios"/>
              </a:rPr>
              <a:t>variable </a:t>
            </a:r>
            <a:r>
              <a:rPr sz="2600" spc="-20" dirty="0">
                <a:latin typeface="Alfios"/>
                <a:cs typeface="Alfios"/>
              </a:rPr>
              <a:t>to </a:t>
            </a:r>
            <a:r>
              <a:rPr sz="2600" spc="-45" dirty="0">
                <a:latin typeface="Alfios"/>
                <a:cs typeface="Alfios"/>
              </a:rPr>
              <a:t>count </a:t>
            </a:r>
            <a:r>
              <a:rPr sz="2600" spc="-2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number </a:t>
            </a:r>
            <a:r>
              <a:rPr sz="2600" spc="-240" dirty="0">
                <a:latin typeface="Alfios"/>
                <a:cs typeface="Alfios"/>
              </a:rPr>
              <a:t>of  </a:t>
            </a:r>
            <a:r>
              <a:rPr sz="2600" spc="-60" dirty="0">
                <a:latin typeface="Alfios"/>
                <a:cs typeface="Alfios"/>
              </a:rPr>
              <a:t>wakeup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40" dirty="0">
                <a:latin typeface="Alfios"/>
                <a:cs typeface="Alfios"/>
              </a:rPr>
              <a:t>saved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5" dirty="0">
                <a:latin typeface="Alfios"/>
                <a:cs typeface="Alfios"/>
              </a:rPr>
              <a:t>future</a:t>
            </a:r>
            <a:r>
              <a:rPr sz="2600" spc="-40" dirty="0">
                <a:latin typeface="Alfios"/>
                <a:cs typeface="Alfios"/>
              </a:rPr>
              <a:t> </a:t>
            </a:r>
            <a:r>
              <a:rPr sz="2600" spc="15" dirty="0">
                <a:latin typeface="Alfios"/>
                <a:cs typeface="Alfios"/>
              </a:rPr>
              <a:t>use.</a:t>
            </a:r>
            <a:endParaRPr sz="2600">
              <a:latin typeface="Alfios"/>
              <a:cs typeface="Alfios"/>
            </a:endParaRPr>
          </a:p>
          <a:p>
            <a:pPr marL="287020" marR="8255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80" dirty="0">
                <a:latin typeface="Alfios"/>
                <a:cs typeface="Alfios"/>
              </a:rPr>
              <a:t>A </a:t>
            </a:r>
            <a:r>
              <a:rPr sz="2600" spc="-30" dirty="0">
                <a:latin typeface="Alfios"/>
                <a:cs typeface="Alfios"/>
              </a:rPr>
              <a:t>semaphore could </a:t>
            </a:r>
            <a:r>
              <a:rPr sz="2600" spc="-85" dirty="0">
                <a:latin typeface="Alfios"/>
                <a:cs typeface="Alfios"/>
              </a:rPr>
              <a:t>have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30" dirty="0">
                <a:latin typeface="Alfios"/>
                <a:cs typeface="Alfios"/>
              </a:rPr>
              <a:t>0, </a:t>
            </a:r>
            <a:r>
              <a:rPr sz="2600" spc="-40" dirty="0">
                <a:latin typeface="Alfios"/>
                <a:cs typeface="Alfios"/>
              </a:rPr>
              <a:t>indicating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265" dirty="0">
                <a:latin typeface="Alfios"/>
                <a:cs typeface="Alfios"/>
              </a:rPr>
              <a:t>no  </a:t>
            </a:r>
            <a:r>
              <a:rPr sz="2600" spc="-60" dirty="0">
                <a:latin typeface="Alfios"/>
                <a:cs typeface="Alfios"/>
              </a:rPr>
              <a:t>wakeup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15" dirty="0">
                <a:latin typeface="Alfios"/>
                <a:cs typeface="Alfios"/>
              </a:rPr>
              <a:t>were saved, </a:t>
            </a:r>
            <a:r>
              <a:rPr sz="2600" spc="-40" dirty="0">
                <a:latin typeface="Alfios"/>
                <a:cs typeface="Alfios"/>
              </a:rPr>
              <a:t>or </a:t>
            </a:r>
            <a:r>
              <a:rPr sz="2600" spc="-15" dirty="0">
                <a:latin typeface="Alfios"/>
                <a:cs typeface="Alfios"/>
              </a:rPr>
              <a:t>some </a:t>
            </a:r>
            <a:r>
              <a:rPr sz="2600" spc="-35" dirty="0">
                <a:latin typeface="Alfios"/>
                <a:cs typeface="Alfios"/>
              </a:rPr>
              <a:t>positive value </a:t>
            </a:r>
            <a:r>
              <a:rPr sz="2600" spc="-50" dirty="0">
                <a:latin typeface="Alfios"/>
                <a:cs typeface="Alfios"/>
              </a:rPr>
              <a:t>if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35" dirty="0">
                <a:latin typeface="Alfios"/>
                <a:cs typeface="Alfios"/>
              </a:rPr>
              <a:t>more </a:t>
            </a:r>
            <a:r>
              <a:rPr sz="2600" spc="-55" dirty="0">
                <a:latin typeface="Alfios"/>
                <a:cs typeface="Alfios"/>
              </a:rPr>
              <a:t>wakeups </a:t>
            </a:r>
            <a:r>
              <a:rPr sz="2600" spc="-15" dirty="0">
                <a:latin typeface="Alfios"/>
                <a:cs typeface="Alfios"/>
              </a:rPr>
              <a:t>were</a:t>
            </a:r>
            <a:r>
              <a:rPr sz="2600" spc="5" dirty="0">
                <a:latin typeface="Alfios"/>
                <a:cs typeface="Alfios"/>
              </a:rPr>
              <a:t> </a:t>
            </a:r>
            <a:r>
              <a:rPr sz="2600" spc="-55" dirty="0">
                <a:latin typeface="Alfios"/>
                <a:cs typeface="Alfios"/>
              </a:rPr>
              <a:t>pending.</a:t>
            </a:r>
            <a:endParaRPr sz="2600">
              <a:latin typeface="Alfios"/>
              <a:cs typeface="Alfios"/>
            </a:endParaRPr>
          </a:p>
          <a:p>
            <a:pPr marL="286385" marR="6985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Alfios"/>
                <a:cs typeface="Alfios"/>
              </a:rPr>
              <a:t>There </a:t>
            </a:r>
            <a:r>
              <a:rPr sz="2600" spc="-20" dirty="0">
                <a:latin typeface="Alfios"/>
                <a:cs typeface="Alfios"/>
              </a:rPr>
              <a:t>are </a:t>
            </a:r>
            <a:r>
              <a:rPr sz="2600" spc="-55" dirty="0">
                <a:latin typeface="Alfios"/>
                <a:cs typeface="Alfios"/>
              </a:rPr>
              <a:t>two </a:t>
            </a:r>
            <a:r>
              <a:rPr sz="2600" spc="-25" dirty="0">
                <a:latin typeface="Alfios"/>
                <a:cs typeface="Alfios"/>
              </a:rPr>
              <a:t>operations, </a:t>
            </a:r>
            <a:r>
              <a:rPr sz="2600" spc="-65" dirty="0">
                <a:latin typeface="Alfios"/>
                <a:cs typeface="Alfios"/>
              </a:rPr>
              <a:t>down </a:t>
            </a:r>
            <a:r>
              <a:rPr sz="2600" spc="-25" dirty="0">
                <a:latin typeface="Alfios"/>
                <a:cs typeface="Alfios"/>
              </a:rPr>
              <a:t>(wait)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70" dirty="0">
                <a:latin typeface="Alfios"/>
                <a:cs typeface="Alfios"/>
              </a:rPr>
              <a:t>up(signal)  </a:t>
            </a:r>
            <a:r>
              <a:rPr sz="2600" spc="-35" dirty="0">
                <a:latin typeface="Alfios"/>
                <a:cs typeface="Alfios"/>
              </a:rPr>
              <a:t>(generalizations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10" dirty="0">
                <a:latin typeface="Alfios"/>
                <a:cs typeface="Alfios"/>
              </a:rPr>
              <a:t>sleep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45" dirty="0">
                <a:latin typeface="Alfios"/>
                <a:cs typeface="Alfios"/>
              </a:rPr>
              <a:t>wakeup,</a:t>
            </a:r>
            <a:r>
              <a:rPr sz="2600" spc="-114" dirty="0">
                <a:latin typeface="Alfios"/>
                <a:cs typeface="Alfios"/>
              </a:rPr>
              <a:t> </a:t>
            </a:r>
            <a:r>
              <a:rPr sz="2600" spc="-15" dirty="0">
                <a:latin typeface="Alfios"/>
                <a:cs typeface="Alfios"/>
              </a:rPr>
              <a:t>respectively).</a:t>
            </a:r>
            <a:endParaRPr sz="2600">
              <a:latin typeface="Alfios"/>
              <a:cs typeface="Alfios"/>
            </a:endParaRPr>
          </a:p>
          <a:p>
            <a:pPr marL="286385" marR="6350" indent="-274320" algn="just">
              <a:lnSpc>
                <a:spcPts val="281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65" dirty="0">
                <a:latin typeface="Alfios"/>
                <a:cs typeface="Alfios"/>
              </a:rPr>
              <a:t>down </a:t>
            </a:r>
            <a:r>
              <a:rPr sz="2600" spc="-40" dirty="0">
                <a:latin typeface="Alfios"/>
                <a:cs typeface="Alfios"/>
              </a:rPr>
              <a:t>operation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35" dirty="0">
                <a:latin typeface="Alfios"/>
                <a:cs typeface="Alfios"/>
              </a:rPr>
              <a:t>semaphore </a:t>
            </a:r>
            <a:r>
              <a:rPr sz="2600" spc="-15" dirty="0">
                <a:latin typeface="Alfios"/>
                <a:cs typeface="Alfios"/>
              </a:rPr>
              <a:t>checks </a:t>
            </a:r>
            <a:r>
              <a:rPr sz="2600" spc="-50" dirty="0">
                <a:latin typeface="Alfios"/>
                <a:cs typeface="Alfios"/>
              </a:rPr>
              <a:t>if </a:t>
            </a:r>
            <a:r>
              <a:rPr sz="2600" spc="-35" dirty="0">
                <a:latin typeface="Alfios"/>
                <a:cs typeface="Alfios"/>
              </a:rPr>
              <a:t>the value </a:t>
            </a:r>
            <a:r>
              <a:rPr sz="2600" spc="-200" dirty="0">
                <a:latin typeface="Alfios"/>
                <a:cs typeface="Alfios"/>
              </a:rPr>
              <a:t>is  </a:t>
            </a:r>
            <a:r>
              <a:rPr sz="2600" dirty="0">
                <a:latin typeface="Alfios"/>
                <a:cs typeface="Alfios"/>
              </a:rPr>
              <a:t>greater </a:t>
            </a:r>
            <a:r>
              <a:rPr sz="2600" spc="-75" dirty="0">
                <a:latin typeface="Alfios"/>
                <a:cs typeface="Alfios"/>
              </a:rPr>
              <a:t>than </a:t>
            </a:r>
            <a:r>
              <a:rPr sz="2600" spc="30" dirty="0">
                <a:latin typeface="Alfios"/>
                <a:cs typeface="Alfios"/>
              </a:rPr>
              <a:t>0. </a:t>
            </a: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5" dirty="0">
                <a:latin typeface="Alfios"/>
                <a:cs typeface="Alfios"/>
              </a:rPr>
              <a:t>so, </a:t>
            </a:r>
            <a:r>
              <a:rPr sz="2600" spc="-30" dirty="0">
                <a:latin typeface="Alfios"/>
                <a:cs typeface="Alfios"/>
              </a:rPr>
              <a:t>it </a:t>
            </a:r>
            <a:r>
              <a:rPr sz="2600" spc="-5" dirty="0">
                <a:latin typeface="Alfios"/>
                <a:cs typeface="Alfios"/>
              </a:rPr>
              <a:t>decrements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just  </a:t>
            </a:r>
            <a:r>
              <a:rPr sz="2600" spc="-30" dirty="0">
                <a:latin typeface="Alfios"/>
                <a:cs typeface="Alfios"/>
              </a:rPr>
              <a:t>continues.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ts val="2810"/>
              </a:lnSpc>
              <a:spcBef>
                <a:spcPts val="5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5" dirty="0">
                <a:latin typeface="Alfios"/>
                <a:cs typeface="Alfios"/>
              </a:rPr>
              <a:t>If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30" dirty="0">
                <a:latin typeface="Alfios"/>
                <a:cs typeface="Alfios"/>
              </a:rPr>
              <a:t>0,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50" dirty="0">
                <a:latin typeface="Alfios"/>
                <a:cs typeface="Alfios"/>
              </a:rPr>
              <a:t>put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10" dirty="0">
                <a:latin typeface="Alfios"/>
                <a:cs typeface="Alfios"/>
              </a:rPr>
              <a:t>sleep </a:t>
            </a:r>
            <a:r>
              <a:rPr sz="2600" spc="-105" dirty="0">
                <a:latin typeface="Alfios"/>
                <a:cs typeface="Alfios"/>
              </a:rPr>
              <a:t>without  </a:t>
            </a:r>
            <a:r>
              <a:rPr sz="2600" spc="-30" dirty="0">
                <a:latin typeface="Alfios"/>
                <a:cs typeface="Alfios"/>
              </a:rPr>
              <a:t>completing the </a:t>
            </a:r>
            <a:r>
              <a:rPr sz="2600" spc="-75" dirty="0">
                <a:latin typeface="Alfios"/>
                <a:cs typeface="Alfios"/>
              </a:rPr>
              <a:t>down </a:t>
            </a:r>
            <a:r>
              <a:rPr sz="2600" spc="-55" dirty="0">
                <a:latin typeface="Alfios"/>
                <a:cs typeface="Alfios"/>
              </a:rPr>
              <a:t>for </a:t>
            </a:r>
            <a:r>
              <a:rPr sz="2600" spc="-30" dirty="0">
                <a:latin typeface="Alfios"/>
                <a:cs typeface="Alfios"/>
              </a:rPr>
              <a:t>the</a:t>
            </a:r>
            <a:r>
              <a:rPr sz="2600" spc="-60" dirty="0">
                <a:latin typeface="Alfios"/>
                <a:cs typeface="Alfios"/>
              </a:rPr>
              <a:t> </a:t>
            </a:r>
            <a:r>
              <a:rPr sz="2600" spc="-20" dirty="0">
                <a:latin typeface="Alfios"/>
                <a:cs typeface="Alfios"/>
              </a:rPr>
              <a:t>moment.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94878" y="5889577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94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752348"/>
            <a:ext cx="7255509" cy="4537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7020" marR="6985" indent="-274320">
              <a:lnSpc>
                <a:spcPct val="100000"/>
              </a:lnSpc>
              <a:spcBef>
                <a:spcPts val="9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90" dirty="0">
                <a:latin typeface="Alfios"/>
                <a:cs typeface="Alfios"/>
              </a:rPr>
              <a:t>The </a:t>
            </a:r>
            <a:r>
              <a:rPr sz="2600" spc="-65" dirty="0">
                <a:latin typeface="Alfios"/>
                <a:cs typeface="Alfios"/>
              </a:rPr>
              <a:t>up </a:t>
            </a:r>
            <a:r>
              <a:rPr sz="2600" spc="-45" dirty="0">
                <a:latin typeface="Alfios"/>
                <a:cs typeface="Alfios"/>
              </a:rPr>
              <a:t>operation </a:t>
            </a:r>
            <a:r>
              <a:rPr sz="2600" spc="-25" dirty="0">
                <a:latin typeface="Alfios"/>
                <a:cs typeface="Alfios"/>
              </a:rPr>
              <a:t>increments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semaphore  </a:t>
            </a:r>
            <a:r>
              <a:rPr sz="2600" dirty="0">
                <a:latin typeface="Alfios"/>
                <a:cs typeface="Alfios"/>
              </a:rPr>
              <a:t>addressed. </a:t>
            </a:r>
            <a:r>
              <a:rPr sz="2600" spc="-90" dirty="0">
                <a:latin typeface="Alfios"/>
                <a:cs typeface="Alfios"/>
              </a:rPr>
              <a:t>If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35" dirty="0">
                <a:latin typeface="Alfios"/>
                <a:cs typeface="Alfios"/>
              </a:rPr>
              <a:t>more </a:t>
            </a:r>
            <a:r>
              <a:rPr sz="2600" spc="-5" dirty="0">
                <a:latin typeface="Alfios"/>
                <a:cs typeface="Alfios"/>
              </a:rPr>
              <a:t>processes </a:t>
            </a:r>
            <a:r>
              <a:rPr sz="2600" spc="-15" dirty="0">
                <a:latin typeface="Alfios"/>
                <a:cs typeface="Alfios"/>
              </a:rPr>
              <a:t>were sleeping </a:t>
            </a:r>
            <a:r>
              <a:rPr sz="2600" spc="-85" dirty="0">
                <a:latin typeface="Alfios"/>
                <a:cs typeface="Alfios"/>
              </a:rPr>
              <a:t>on </a:t>
            </a:r>
            <a:r>
              <a:rPr sz="2600" spc="-65" dirty="0">
                <a:latin typeface="Alfios"/>
                <a:cs typeface="Alfios"/>
              </a:rPr>
              <a:t>that  </a:t>
            </a:r>
            <a:r>
              <a:rPr sz="2600" spc="-30" dirty="0">
                <a:latin typeface="Alfios"/>
                <a:cs typeface="Alfios"/>
              </a:rPr>
              <a:t>semaphore, </a:t>
            </a:r>
            <a:r>
              <a:rPr sz="2600" spc="-55" dirty="0">
                <a:latin typeface="Alfios"/>
                <a:cs typeface="Alfios"/>
              </a:rPr>
              <a:t>unable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complete </a:t>
            </a:r>
            <a:r>
              <a:rPr sz="2600" spc="-80" dirty="0">
                <a:latin typeface="Alfios"/>
                <a:cs typeface="Alfios"/>
              </a:rPr>
              <a:t>an </a:t>
            </a:r>
            <a:r>
              <a:rPr sz="2600" spc="-10" dirty="0">
                <a:latin typeface="Alfios"/>
                <a:cs typeface="Alfios"/>
              </a:rPr>
              <a:t>earlier </a:t>
            </a:r>
            <a:r>
              <a:rPr sz="2600" spc="-75" dirty="0">
                <a:latin typeface="Alfios"/>
                <a:cs typeface="Alfios"/>
              </a:rPr>
              <a:t>down </a:t>
            </a:r>
            <a:r>
              <a:rPr sz="2600" spc="-30" dirty="0">
                <a:latin typeface="Alfios"/>
                <a:cs typeface="Alfios"/>
              </a:rPr>
              <a:t>operation, 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40" dirty="0">
                <a:latin typeface="Alfios"/>
                <a:cs typeface="Alfios"/>
              </a:rPr>
              <a:t>them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35" dirty="0">
                <a:latin typeface="Alfios"/>
                <a:cs typeface="Alfios"/>
              </a:rPr>
              <a:t>chosen </a:t>
            </a:r>
            <a:r>
              <a:rPr sz="2600" spc="-150" dirty="0">
                <a:latin typeface="Alfios"/>
                <a:cs typeface="Alfios"/>
              </a:rPr>
              <a:t>by </a:t>
            </a:r>
            <a:r>
              <a:rPr sz="2600" spc="-30" dirty="0">
                <a:latin typeface="Alfios"/>
                <a:cs typeface="Alfios"/>
              </a:rPr>
              <a:t>the system </a:t>
            </a:r>
            <a:r>
              <a:rPr sz="2600" spc="15" dirty="0">
                <a:latin typeface="Alfios"/>
                <a:cs typeface="Alfios"/>
              </a:rPr>
              <a:t>(e.g.,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55" dirty="0">
                <a:latin typeface="Alfios"/>
                <a:cs typeface="Alfios"/>
              </a:rPr>
              <a:t>random) </a:t>
            </a:r>
            <a:r>
              <a:rPr sz="2600" spc="-60" dirty="0">
                <a:latin typeface="Alfios"/>
                <a:cs typeface="Alfios"/>
              </a:rPr>
              <a:t>and 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45" dirty="0">
                <a:latin typeface="Alfios"/>
                <a:cs typeface="Alfios"/>
              </a:rPr>
              <a:t>allowed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10" dirty="0">
                <a:latin typeface="Alfios"/>
                <a:cs typeface="Alfios"/>
              </a:rPr>
              <a:t>complete </a:t>
            </a:r>
            <a:r>
              <a:rPr sz="2600" spc="-20" dirty="0">
                <a:latin typeface="Alfios"/>
                <a:cs typeface="Alfios"/>
              </a:rPr>
              <a:t>its</a:t>
            </a:r>
            <a:r>
              <a:rPr sz="2600" spc="-170" dirty="0">
                <a:latin typeface="Alfios"/>
                <a:cs typeface="Alfios"/>
              </a:rPr>
              <a:t> </a:t>
            </a:r>
            <a:r>
              <a:rPr sz="2600" spc="-45" dirty="0">
                <a:latin typeface="Alfios"/>
                <a:cs typeface="Alfios"/>
              </a:rPr>
              <a:t>down.</a:t>
            </a:r>
            <a:endParaRPr sz="2600">
              <a:latin typeface="Alfios"/>
              <a:cs typeface="Alfios"/>
            </a:endParaRPr>
          </a:p>
          <a:p>
            <a:pPr>
              <a:lnSpc>
                <a:spcPct val="100000"/>
              </a:lnSpc>
              <a:buClr>
                <a:srgbClr val="D24716"/>
              </a:buClr>
              <a:buFont typeface="Arial"/>
              <a:buChar char=""/>
            </a:pPr>
            <a:endParaRPr sz="3750">
              <a:latin typeface="Alfios"/>
              <a:cs typeface="Alfios"/>
            </a:endParaRPr>
          </a:p>
          <a:p>
            <a:pPr marL="286385" marR="5080" indent="-274320">
              <a:lnSpc>
                <a:spcPct val="100000"/>
              </a:lnSpc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65" dirty="0">
                <a:latin typeface="Alfios"/>
                <a:cs typeface="Alfios"/>
              </a:rPr>
              <a:t>Checking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value, </a:t>
            </a:r>
            <a:r>
              <a:rPr sz="2600" spc="-45" dirty="0">
                <a:latin typeface="Alfios"/>
                <a:cs typeface="Alfios"/>
              </a:rPr>
              <a:t>changing </a:t>
            </a:r>
            <a:r>
              <a:rPr sz="2600" spc="-35" dirty="0">
                <a:latin typeface="Alfios"/>
                <a:cs typeface="Alfios"/>
              </a:rPr>
              <a:t>it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70" dirty="0">
                <a:latin typeface="Alfios"/>
                <a:cs typeface="Alfios"/>
              </a:rPr>
              <a:t>possibly </a:t>
            </a:r>
            <a:r>
              <a:rPr sz="2600" spc="-40" dirty="0">
                <a:latin typeface="Alfios"/>
                <a:cs typeface="Alfios"/>
              </a:rPr>
              <a:t>going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65" dirty="0">
                <a:latin typeface="Alfios"/>
                <a:cs typeface="Alfios"/>
              </a:rPr>
              <a:t>sleep  </a:t>
            </a:r>
            <a:r>
              <a:rPr sz="2600" spc="-25" dirty="0">
                <a:latin typeface="Alfios"/>
                <a:cs typeface="Alfios"/>
              </a:rPr>
              <a:t>is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spc="-40" dirty="0">
                <a:latin typeface="Alfios"/>
                <a:cs typeface="Alfios"/>
              </a:rPr>
              <a:t>a </a:t>
            </a:r>
            <a:r>
              <a:rPr sz="2600" spc="-20" dirty="0">
                <a:latin typeface="Alfios"/>
                <a:cs typeface="Alfios"/>
              </a:rPr>
              <a:t>single </a:t>
            </a:r>
            <a:r>
              <a:rPr sz="2600" spc="-45" dirty="0">
                <a:latin typeface="Alfios"/>
                <a:cs typeface="Alfios"/>
              </a:rPr>
              <a:t>indivisible </a:t>
            </a:r>
            <a:r>
              <a:rPr sz="2600" b="1" spc="-5" dirty="0">
                <a:latin typeface="Times New Roman"/>
                <a:cs typeface="Times New Roman"/>
              </a:rPr>
              <a:t>atomic </a:t>
            </a:r>
            <a:r>
              <a:rPr sz="2600" b="1" spc="35" dirty="0">
                <a:latin typeface="Times New Roman"/>
                <a:cs typeface="Times New Roman"/>
              </a:rPr>
              <a:t>action</a:t>
            </a:r>
            <a:r>
              <a:rPr sz="2600" spc="35" dirty="0">
                <a:latin typeface="Alfios"/>
                <a:cs typeface="Alfios"/>
              </a:rPr>
              <a:t>. </a:t>
            </a:r>
            <a:r>
              <a:rPr sz="2600" spc="-70" dirty="0">
                <a:latin typeface="Alfios"/>
                <a:cs typeface="Alfios"/>
              </a:rPr>
              <a:t>It </a:t>
            </a:r>
            <a:r>
              <a:rPr sz="2600" spc="-30" dirty="0">
                <a:latin typeface="Alfios"/>
                <a:cs typeface="Alfios"/>
              </a:rPr>
              <a:t>is </a:t>
            </a:r>
            <a:r>
              <a:rPr sz="2600" spc="-20" dirty="0">
                <a:latin typeface="Alfios"/>
                <a:cs typeface="Alfios"/>
              </a:rPr>
              <a:t>guaranteed  </a:t>
            </a:r>
            <a:r>
              <a:rPr sz="2600" spc="-65" dirty="0">
                <a:latin typeface="Alfios"/>
                <a:cs typeface="Alfios"/>
              </a:rPr>
              <a:t>that </a:t>
            </a:r>
            <a:r>
              <a:rPr sz="2600" spc="-5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a semaphore </a:t>
            </a:r>
            <a:r>
              <a:rPr sz="2600" spc="-45" dirty="0">
                <a:latin typeface="Alfios"/>
                <a:cs typeface="Alfios"/>
              </a:rPr>
              <a:t>operation </a:t>
            </a:r>
            <a:r>
              <a:rPr sz="2600" spc="-70" dirty="0">
                <a:latin typeface="Alfios"/>
                <a:cs typeface="Alfios"/>
              </a:rPr>
              <a:t>has </a:t>
            </a:r>
            <a:r>
              <a:rPr sz="2600" spc="15" dirty="0">
                <a:latin typeface="Alfios"/>
                <a:cs typeface="Alfios"/>
              </a:rPr>
              <a:t>started,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-40" dirty="0">
                <a:latin typeface="Alfios"/>
                <a:cs typeface="Alfios"/>
              </a:rPr>
              <a:t>other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5" dirty="0">
                <a:latin typeface="Alfios"/>
                <a:cs typeface="Alfios"/>
              </a:rPr>
              <a:t>access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55" dirty="0">
                <a:latin typeface="Alfios"/>
                <a:cs typeface="Alfios"/>
              </a:rPr>
              <a:t>until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5" dirty="0">
                <a:latin typeface="Alfios"/>
                <a:cs typeface="Alfios"/>
              </a:rPr>
              <a:t>operation </a:t>
            </a:r>
            <a:r>
              <a:rPr sz="2600" spc="-70" dirty="0">
                <a:latin typeface="Alfios"/>
                <a:cs typeface="Alfios"/>
              </a:rPr>
              <a:t>has  </a:t>
            </a:r>
            <a:r>
              <a:rPr sz="2600" spc="-10" dirty="0">
                <a:latin typeface="Alfios"/>
                <a:cs typeface="Alfios"/>
              </a:rPr>
              <a:t>completed </a:t>
            </a:r>
            <a:r>
              <a:rPr sz="2600" spc="-55" dirty="0">
                <a:latin typeface="Alfios"/>
                <a:cs typeface="Alfios"/>
              </a:rPr>
              <a:t>or</a:t>
            </a:r>
            <a:r>
              <a:rPr sz="2600" spc="-114" dirty="0">
                <a:latin typeface="Alfios"/>
                <a:cs typeface="Alfios"/>
              </a:rPr>
              <a:t> </a:t>
            </a:r>
            <a:r>
              <a:rPr sz="2600" spc="-30" dirty="0">
                <a:latin typeface="Alfios"/>
                <a:cs typeface="Alfios"/>
              </a:rPr>
              <a:t>blocked.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29016" y="5734050"/>
            <a:ext cx="609600" cy="521334"/>
          </a:xfrm>
          <a:custGeom>
            <a:avLst/>
            <a:gdLst/>
            <a:ahLst/>
            <a:cxnLst/>
            <a:rect l="l" t="t" r="r" b="b"/>
            <a:pathLst>
              <a:path w="609600" h="521335">
                <a:moveTo>
                  <a:pt x="609600" y="0"/>
                </a:moveTo>
                <a:lnTo>
                  <a:pt x="0" y="0"/>
                </a:lnTo>
                <a:lnTo>
                  <a:pt x="0" y="521208"/>
                </a:lnTo>
                <a:lnTo>
                  <a:pt x="609600" y="521208"/>
                </a:lnTo>
                <a:lnTo>
                  <a:pt x="609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  </a:t>
            </a:r>
            <a:endParaRPr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8294878" y="5889577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95</a:t>
            </a:fld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4008754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200" dirty="0">
                <a:solidFill>
                  <a:srgbClr val="696363"/>
                </a:solidFill>
                <a:latin typeface="Trebuchet MS"/>
                <a:cs typeface="Trebuchet MS"/>
              </a:rPr>
              <a:t>Atomic</a:t>
            </a:r>
            <a:r>
              <a:rPr sz="4000" spc="-28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25" dirty="0">
                <a:solidFill>
                  <a:srgbClr val="696363"/>
                </a:solidFill>
                <a:latin typeface="Trebuchet MS"/>
                <a:cs typeface="Trebuchet MS"/>
              </a:rPr>
              <a:t>operations: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435430"/>
            <a:ext cx="7614920" cy="4141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marR="6985" indent="-274320" algn="just">
              <a:lnSpc>
                <a:spcPct val="100000"/>
              </a:lnSpc>
              <a:spcBef>
                <a:spcPts val="9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45" dirty="0">
                <a:latin typeface="Alfios"/>
                <a:cs typeface="Alfios"/>
              </a:rPr>
              <a:t>When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30" dirty="0">
                <a:latin typeface="Alfios"/>
                <a:cs typeface="Alfios"/>
              </a:rPr>
              <a:t>modifies </a:t>
            </a:r>
            <a:r>
              <a:rPr sz="2600" spc="-35" dirty="0">
                <a:latin typeface="Alfios"/>
                <a:cs typeface="Alfios"/>
              </a:rPr>
              <a:t>the semaphore </a:t>
            </a:r>
            <a:r>
              <a:rPr sz="2600" spc="-20" dirty="0">
                <a:latin typeface="Alfios"/>
                <a:cs typeface="Alfios"/>
              </a:rPr>
              <a:t>value, </a:t>
            </a:r>
            <a:r>
              <a:rPr sz="2600" spc="-85" dirty="0">
                <a:latin typeface="Alfios"/>
                <a:cs typeface="Alfios"/>
              </a:rPr>
              <a:t>no </a:t>
            </a:r>
            <a:r>
              <a:rPr sz="2600" spc="-110" dirty="0">
                <a:latin typeface="Alfios"/>
                <a:cs typeface="Alfios"/>
              </a:rPr>
              <a:t>other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can simultaneously </a:t>
            </a:r>
            <a:r>
              <a:rPr sz="2600" spc="-70" dirty="0">
                <a:latin typeface="Alfios"/>
                <a:cs typeface="Alfios"/>
              </a:rPr>
              <a:t>modify </a:t>
            </a:r>
            <a:r>
              <a:rPr sz="2600" spc="-65" dirty="0">
                <a:latin typeface="Alfios"/>
                <a:cs typeface="Alfios"/>
              </a:rPr>
              <a:t>that</a:t>
            </a:r>
            <a:r>
              <a:rPr sz="2600" spc="520" dirty="0">
                <a:latin typeface="Alfios"/>
                <a:cs typeface="Alfios"/>
              </a:rPr>
              <a:t> </a:t>
            </a:r>
            <a:r>
              <a:rPr sz="2600" spc="-5" dirty="0">
                <a:latin typeface="Alfios"/>
                <a:cs typeface="Alfios"/>
              </a:rPr>
              <a:t>same </a:t>
            </a:r>
            <a:r>
              <a:rPr sz="2600" spc="-35" dirty="0">
                <a:latin typeface="Alfios"/>
                <a:cs typeface="Alfios"/>
              </a:rPr>
              <a:t>semaphore  </a:t>
            </a:r>
            <a:r>
              <a:rPr sz="2600" spc="-25" dirty="0">
                <a:latin typeface="Alfios"/>
                <a:cs typeface="Alfios"/>
              </a:rPr>
              <a:t>value.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114" dirty="0">
                <a:latin typeface="Alfios"/>
                <a:cs typeface="Alfios"/>
              </a:rPr>
              <a:t>In </a:t>
            </a:r>
            <a:r>
              <a:rPr sz="2600" spc="-25" dirty="0">
                <a:latin typeface="Alfios"/>
                <a:cs typeface="Alfios"/>
              </a:rPr>
              <a:t>addition,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5" dirty="0">
                <a:latin typeface="Alfios"/>
                <a:cs typeface="Alfios"/>
              </a:rPr>
              <a:t>case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55" dirty="0">
                <a:latin typeface="Alfios"/>
                <a:cs typeface="Alfios"/>
              </a:rPr>
              <a:t>P(S) </a:t>
            </a:r>
            <a:r>
              <a:rPr sz="2600" spc="-40" dirty="0">
                <a:latin typeface="Alfios"/>
                <a:cs typeface="Alfios"/>
              </a:rPr>
              <a:t>operation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testing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140" dirty="0">
                <a:latin typeface="Alfios"/>
                <a:cs typeface="Alfios"/>
              </a:rPr>
              <a:t>the  </a:t>
            </a:r>
            <a:r>
              <a:rPr sz="2600" spc="-10" dirty="0">
                <a:latin typeface="Alfios"/>
                <a:cs typeface="Alfios"/>
              </a:rPr>
              <a:t>integer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75" dirty="0">
                <a:latin typeface="Alfios"/>
                <a:cs typeface="Alfios"/>
              </a:rPr>
              <a:t>S </a:t>
            </a:r>
            <a:r>
              <a:rPr sz="2600" spc="90" dirty="0">
                <a:latin typeface="Alfios"/>
                <a:cs typeface="Alfios"/>
              </a:rPr>
              <a:t>(S&lt;=0)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-20" dirty="0">
                <a:latin typeface="Alfios"/>
                <a:cs typeface="Alfios"/>
              </a:rPr>
              <a:t>its </a:t>
            </a:r>
            <a:r>
              <a:rPr sz="2600" spc="-35" dirty="0">
                <a:latin typeface="Alfios"/>
                <a:cs typeface="Alfios"/>
              </a:rPr>
              <a:t>possible </a:t>
            </a:r>
            <a:r>
              <a:rPr sz="2600" spc="-45" dirty="0">
                <a:latin typeface="Alfios"/>
                <a:cs typeface="Alfios"/>
              </a:rPr>
              <a:t>modification </a:t>
            </a:r>
            <a:r>
              <a:rPr sz="2600" spc="70" dirty="0">
                <a:latin typeface="Alfios"/>
                <a:cs typeface="Alfios"/>
              </a:rPr>
              <a:t>(S=S-  </a:t>
            </a:r>
            <a:r>
              <a:rPr sz="2600" spc="20" dirty="0">
                <a:latin typeface="Alfios"/>
                <a:cs typeface="Alfios"/>
              </a:rPr>
              <a:t>1), </a:t>
            </a:r>
            <a:r>
              <a:rPr sz="2600" spc="-45" dirty="0">
                <a:latin typeface="Alfios"/>
                <a:cs typeface="Alfios"/>
              </a:rPr>
              <a:t>must </a:t>
            </a:r>
            <a:r>
              <a:rPr sz="2600" spc="-35" dirty="0">
                <a:latin typeface="Alfios"/>
                <a:cs typeface="Alfios"/>
              </a:rPr>
              <a:t>also </a:t>
            </a:r>
            <a:r>
              <a:rPr sz="2600" spc="-15" dirty="0">
                <a:latin typeface="Alfios"/>
                <a:cs typeface="Alfios"/>
              </a:rPr>
              <a:t>be </a:t>
            </a:r>
            <a:r>
              <a:rPr sz="2600" spc="10" dirty="0">
                <a:latin typeface="Alfios"/>
                <a:cs typeface="Alfios"/>
              </a:rPr>
              <a:t>executed </a:t>
            </a:r>
            <a:r>
              <a:rPr sz="2600" spc="-55" dirty="0">
                <a:latin typeface="Alfios"/>
                <a:cs typeface="Alfios"/>
              </a:rPr>
              <a:t>without</a:t>
            </a:r>
            <a:r>
              <a:rPr sz="2600" spc="-295" dirty="0">
                <a:latin typeface="Alfios"/>
                <a:cs typeface="Alfios"/>
              </a:rPr>
              <a:t> </a:t>
            </a:r>
            <a:r>
              <a:rPr sz="2600" spc="-25" dirty="0">
                <a:latin typeface="Alfios"/>
                <a:cs typeface="Alfios"/>
              </a:rPr>
              <a:t>interruption.</a:t>
            </a:r>
            <a:endParaRPr sz="2600">
              <a:latin typeface="Alfios"/>
              <a:cs typeface="Alfios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5" dirty="0">
                <a:latin typeface="Alfios"/>
                <a:cs typeface="Alfios"/>
              </a:rPr>
              <a:t>Modification </a:t>
            </a:r>
            <a:r>
              <a:rPr sz="2600" spc="-30" dirty="0">
                <a:latin typeface="Alfios"/>
                <a:cs typeface="Alfios"/>
              </a:rPr>
              <a:t>to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5" dirty="0">
                <a:latin typeface="Alfios"/>
                <a:cs typeface="Alfios"/>
              </a:rPr>
              <a:t>integer </a:t>
            </a:r>
            <a:r>
              <a:rPr sz="2600" spc="-35" dirty="0">
                <a:latin typeface="Alfios"/>
                <a:cs typeface="Alfios"/>
              </a:rPr>
              <a:t>value </a:t>
            </a:r>
            <a:r>
              <a:rPr sz="2600" spc="-65" dirty="0">
                <a:latin typeface="Alfios"/>
                <a:cs typeface="Alfios"/>
              </a:rPr>
              <a:t>of </a:t>
            </a:r>
            <a:r>
              <a:rPr sz="2600" spc="-35" dirty="0">
                <a:latin typeface="Alfios"/>
                <a:cs typeface="Alfios"/>
              </a:rPr>
              <a:t>the semaphore </a:t>
            </a:r>
            <a:r>
              <a:rPr sz="2600" spc="-60" dirty="0">
                <a:latin typeface="Alfios"/>
                <a:cs typeface="Alfios"/>
              </a:rPr>
              <a:t>in </a:t>
            </a:r>
            <a:r>
              <a:rPr sz="2600" spc="-155" dirty="0">
                <a:latin typeface="Alfios"/>
                <a:cs typeface="Alfios"/>
              </a:rPr>
              <a:t>the  </a:t>
            </a:r>
            <a:r>
              <a:rPr sz="2600" spc="-45" dirty="0">
                <a:latin typeface="Alfios"/>
                <a:cs typeface="Alfios"/>
              </a:rPr>
              <a:t>wait </a:t>
            </a:r>
            <a:r>
              <a:rPr sz="2600" spc="155" dirty="0">
                <a:latin typeface="Alfios"/>
                <a:cs typeface="Alfios"/>
              </a:rPr>
              <a:t>{p(s)} </a:t>
            </a:r>
            <a:r>
              <a:rPr sz="2600" spc="-55" dirty="0">
                <a:latin typeface="Alfios"/>
                <a:cs typeface="Alfios"/>
              </a:rPr>
              <a:t>and </a:t>
            </a:r>
            <a:r>
              <a:rPr sz="2600" spc="50" dirty="0">
                <a:latin typeface="Alfios"/>
                <a:cs typeface="Alfios"/>
              </a:rPr>
              <a:t>signal{V(s)} </a:t>
            </a:r>
            <a:r>
              <a:rPr sz="2600" spc="-40" dirty="0">
                <a:latin typeface="Alfios"/>
                <a:cs typeface="Alfios"/>
              </a:rPr>
              <a:t>operation </a:t>
            </a:r>
            <a:r>
              <a:rPr sz="2600" spc="-35" dirty="0">
                <a:latin typeface="Alfios"/>
                <a:cs typeface="Alfios"/>
              </a:rPr>
              <a:t>must </a:t>
            </a:r>
            <a:r>
              <a:rPr sz="2600" spc="-10" dirty="0">
                <a:latin typeface="Alfios"/>
                <a:cs typeface="Alfios"/>
              </a:rPr>
              <a:t>be </a:t>
            </a:r>
            <a:r>
              <a:rPr sz="2600" spc="15" dirty="0">
                <a:latin typeface="Alfios"/>
                <a:cs typeface="Alfios"/>
              </a:rPr>
              <a:t>executed  </a:t>
            </a:r>
            <a:r>
              <a:rPr sz="2600" spc="-70" dirty="0">
                <a:latin typeface="Alfios"/>
                <a:cs typeface="Alfios"/>
              </a:rPr>
              <a:t>indivisibly(only </a:t>
            </a:r>
            <a:r>
              <a:rPr sz="2600" spc="-40" dirty="0">
                <a:latin typeface="Alfios"/>
                <a:cs typeface="Alfios"/>
              </a:rPr>
              <a:t>one </a:t>
            </a:r>
            <a:r>
              <a:rPr sz="2600" spc="-15" dirty="0">
                <a:latin typeface="Alfios"/>
                <a:cs typeface="Alfios"/>
              </a:rPr>
              <a:t>process </a:t>
            </a:r>
            <a:r>
              <a:rPr sz="2600" spc="-45" dirty="0">
                <a:latin typeface="Alfios"/>
                <a:cs typeface="Alfios"/>
              </a:rPr>
              <a:t>can </a:t>
            </a:r>
            <a:r>
              <a:rPr sz="2600" spc="-70" dirty="0">
                <a:latin typeface="Alfios"/>
                <a:cs typeface="Alfios"/>
              </a:rPr>
              <a:t>modify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10" dirty="0">
                <a:latin typeface="Alfios"/>
                <a:cs typeface="Alfios"/>
              </a:rPr>
              <a:t>same </a:t>
            </a:r>
            <a:r>
              <a:rPr sz="2600" spc="-35" dirty="0">
                <a:latin typeface="Alfios"/>
                <a:cs typeface="Alfios"/>
              </a:rPr>
              <a:t>semaphore  </a:t>
            </a:r>
            <a:r>
              <a:rPr sz="2600" spc="-40" dirty="0">
                <a:latin typeface="Alfios"/>
                <a:cs typeface="Alfios"/>
              </a:rPr>
              <a:t>value </a:t>
            </a:r>
            <a:r>
              <a:rPr sz="2600" spc="-45" dirty="0">
                <a:latin typeface="Alfios"/>
                <a:cs typeface="Alfios"/>
              </a:rPr>
              <a:t>at </a:t>
            </a:r>
            <a:r>
              <a:rPr sz="2600" spc="-40" dirty="0">
                <a:latin typeface="Alfios"/>
                <a:cs typeface="Alfios"/>
              </a:rPr>
              <a:t>a</a:t>
            </a:r>
            <a:r>
              <a:rPr sz="2600" spc="-50" dirty="0">
                <a:latin typeface="Alfios"/>
                <a:cs typeface="Alfios"/>
              </a:rPr>
              <a:t> </a:t>
            </a:r>
            <a:r>
              <a:rPr sz="2600" spc="-10" dirty="0">
                <a:latin typeface="Alfios"/>
                <a:cs typeface="Alfios"/>
              </a:rPr>
              <a:t>time)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96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3444" y="688924"/>
            <a:ext cx="5041265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spc="-40" dirty="0">
                <a:solidFill>
                  <a:srgbClr val="696363"/>
                </a:solidFill>
                <a:latin typeface="Trebuchet MS"/>
                <a:cs typeface="Trebuchet MS"/>
              </a:rPr>
              <a:t>Semaphore</a:t>
            </a:r>
            <a:r>
              <a:rPr sz="4000" spc="-305" dirty="0">
                <a:solidFill>
                  <a:srgbClr val="696363"/>
                </a:solidFill>
                <a:latin typeface="Trebuchet MS"/>
                <a:cs typeface="Trebuchet MS"/>
              </a:rPr>
              <a:t> </a:t>
            </a:r>
            <a:r>
              <a:rPr sz="4000" spc="-125" dirty="0">
                <a:solidFill>
                  <a:srgbClr val="696363"/>
                </a:solidFill>
                <a:latin typeface="Trebuchet MS"/>
                <a:cs typeface="Trebuchet MS"/>
              </a:rPr>
              <a:t>operations: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93444" y="1357746"/>
            <a:ext cx="7517765" cy="444754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705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360045" algn="l"/>
                <a:tab pos="360680" algn="l"/>
              </a:tabLst>
            </a:pPr>
            <a:r>
              <a:rPr sz="2600" spc="-125" dirty="0">
                <a:latin typeface="Alfios"/>
                <a:cs typeface="Alfios"/>
              </a:rPr>
              <a:t>P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75" dirty="0">
                <a:latin typeface="Alfios"/>
                <a:cs typeface="Alfios"/>
              </a:rPr>
              <a:t>Down,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50" dirty="0">
                <a:latin typeface="Alfios"/>
                <a:cs typeface="Alfios"/>
              </a:rPr>
              <a:t>Wait: </a:t>
            </a:r>
            <a:r>
              <a:rPr sz="2600" b="1" spc="-185" dirty="0">
                <a:latin typeface="Times New Roman"/>
                <a:cs typeface="Times New Roman"/>
              </a:rPr>
              <a:t>P </a:t>
            </a:r>
            <a:r>
              <a:rPr sz="2600" b="1" spc="-35" dirty="0">
                <a:latin typeface="Times New Roman"/>
                <a:cs typeface="Times New Roman"/>
              </a:rPr>
              <a:t>stands </a:t>
            </a:r>
            <a:r>
              <a:rPr sz="2600" b="1" spc="-15" dirty="0">
                <a:latin typeface="Times New Roman"/>
                <a:cs typeface="Times New Roman"/>
              </a:rPr>
              <a:t>for </a:t>
            </a:r>
            <a:r>
              <a:rPr sz="2600" b="1" i="1" spc="-90" dirty="0">
                <a:latin typeface="Times New Roman"/>
                <a:cs typeface="Times New Roman"/>
              </a:rPr>
              <a:t>proberen </a:t>
            </a:r>
            <a:r>
              <a:rPr sz="2600" b="1" i="1" spc="25" dirty="0">
                <a:latin typeface="Times New Roman"/>
                <a:cs typeface="Times New Roman"/>
              </a:rPr>
              <a:t>("to</a:t>
            </a:r>
            <a:r>
              <a:rPr sz="2600" b="1" i="1" spc="-295" dirty="0">
                <a:latin typeface="Times New Roman"/>
                <a:cs typeface="Times New Roman"/>
              </a:rPr>
              <a:t> </a:t>
            </a:r>
            <a:r>
              <a:rPr sz="2600" b="1" i="1" spc="15" dirty="0">
                <a:latin typeface="Times New Roman"/>
                <a:cs typeface="Times New Roman"/>
              </a:rPr>
              <a:t>test”)</a:t>
            </a:r>
            <a:endParaRPr sz="2600">
              <a:latin typeface="Times New Roman"/>
              <a:cs typeface="Times New Roman"/>
            </a:endParaRPr>
          </a:p>
          <a:p>
            <a:pPr marL="286385" marR="35433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320040" algn="l"/>
                <a:tab pos="320675" algn="l"/>
              </a:tabLst>
            </a:pPr>
            <a:r>
              <a:rPr dirty="0"/>
              <a:t>	</a:t>
            </a:r>
            <a:r>
              <a:rPr sz="2600" spc="-195" dirty="0">
                <a:latin typeface="Alfios"/>
                <a:cs typeface="Alfios"/>
              </a:rPr>
              <a:t>V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140" dirty="0">
                <a:latin typeface="Alfios"/>
                <a:cs typeface="Alfios"/>
              </a:rPr>
              <a:t>Up </a:t>
            </a:r>
            <a:r>
              <a:rPr sz="2600" spc="-55" dirty="0">
                <a:latin typeface="Alfios"/>
                <a:cs typeface="Alfios"/>
              </a:rPr>
              <a:t>or </a:t>
            </a:r>
            <a:r>
              <a:rPr sz="2600" spc="-30" dirty="0">
                <a:latin typeface="Alfios"/>
                <a:cs typeface="Alfios"/>
              </a:rPr>
              <a:t>Signal: </a:t>
            </a:r>
            <a:r>
              <a:rPr sz="2600" spc="-70" dirty="0">
                <a:latin typeface="Alfios"/>
                <a:cs typeface="Alfios"/>
              </a:rPr>
              <a:t>Dutch </a:t>
            </a:r>
            <a:r>
              <a:rPr sz="2600" spc="-40" dirty="0">
                <a:latin typeface="Alfios"/>
                <a:cs typeface="Alfios"/>
              </a:rPr>
              <a:t>words. </a:t>
            </a:r>
            <a:r>
              <a:rPr sz="2600" b="1" spc="-285" dirty="0">
                <a:latin typeface="Times New Roman"/>
                <a:cs typeface="Times New Roman"/>
              </a:rPr>
              <a:t>V </a:t>
            </a:r>
            <a:r>
              <a:rPr sz="2600" b="1" spc="-35" dirty="0">
                <a:latin typeface="Times New Roman"/>
                <a:cs typeface="Times New Roman"/>
              </a:rPr>
              <a:t>stands </a:t>
            </a:r>
            <a:r>
              <a:rPr sz="2600" b="1" spc="-15" dirty="0">
                <a:latin typeface="Times New Roman"/>
                <a:cs typeface="Times New Roman"/>
              </a:rPr>
              <a:t>for </a:t>
            </a:r>
            <a:r>
              <a:rPr sz="2600" b="1" i="1" spc="-120" dirty="0">
                <a:latin typeface="Times New Roman"/>
                <a:cs typeface="Times New Roman"/>
              </a:rPr>
              <a:t>verhogen  </a:t>
            </a:r>
            <a:r>
              <a:rPr sz="2600" b="1" i="1" spc="-40" dirty="0">
                <a:latin typeface="Times New Roman"/>
                <a:cs typeface="Times New Roman"/>
              </a:rPr>
              <a:t>("increase")</a:t>
            </a:r>
            <a:endParaRPr sz="26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605"/>
              </a:spcBef>
            </a:pPr>
            <a:r>
              <a:rPr sz="2600" b="1" spc="5" dirty="0">
                <a:latin typeface="Times New Roman"/>
                <a:cs typeface="Times New Roman"/>
              </a:rPr>
              <a:t>wait(sem)</a:t>
            </a:r>
            <a:endParaRPr sz="2600">
              <a:latin typeface="Times New Roman"/>
              <a:cs typeface="Times New Roman"/>
            </a:endParaRPr>
          </a:p>
          <a:p>
            <a:pPr marL="286385" marR="25654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5" dirty="0">
                <a:latin typeface="Alfios"/>
                <a:cs typeface="Alfios"/>
              </a:rPr>
              <a:t>decrement </a:t>
            </a:r>
            <a:r>
              <a:rPr sz="2600" spc="-35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25" dirty="0">
                <a:latin typeface="Alfios"/>
                <a:cs typeface="Alfios"/>
              </a:rPr>
              <a:t>value. </a:t>
            </a:r>
            <a:r>
              <a:rPr sz="2600" spc="-55" dirty="0">
                <a:latin typeface="Alfios"/>
                <a:cs typeface="Alfios"/>
              </a:rPr>
              <a:t>if </a:t>
            </a:r>
            <a:r>
              <a:rPr sz="2600" spc="-20" dirty="0">
                <a:latin typeface="Alfios"/>
                <a:cs typeface="Alfios"/>
              </a:rPr>
              <a:t>negative, </a:t>
            </a:r>
            <a:r>
              <a:rPr sz="2600" spc="-25" dirty="0">
                <a:latin typeface="Alfios"/>
                <a:cs typeface="Alfios"/>
              </a:rPr>
              <a:t>suspend </a:t>
            </a:r>
            <a:r>
              <a:rPr sz="2600" spc="-35" dirty="0">
                <a:latin typeface="Alfios"/>
                <a:cs typeface="Alfios"/>
              </a:rPr>
              <a:t>the 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60" dirty="0">
                <a:latin typeface="Alfios"/>
                <a:cs typeface="Alfios"/>
              </a:rPr>
              <a:t>and </a:t>
            </a:r>
            <a:r>
              <a:rPr sz="2600" spc="-15" dirty="0">
                <a:latin typeface="Alfios"/>
                <a:cs typeface="Alfios"/>
              </a:rPr>
              <a:t>place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dirty="0">
                <a:latin typeface="Alfios"/>
                <a:cs typeface="Alfios"/>
              </a:rPr>
              <a:t>queue. </a:t>
            </a:r>
            <a:r>
              <a:rPr sz="2600" spc="-75" dirty="0">
                <a:latin typeface="Alfios"/>
                <a:cs typeface="Alfios"/>
              </a:rPr>
              <a:t>(Also </a:t>
            </a:r>
            <a:r>
              <a:rPr sz="2600" dirty="0">
                <a:latin typeface="Alfios"/>
                <a:cs typeface="Alfios"/>
              </a:rPr>
              <a:t>referred </a:t>
            </a:r>
            <a:r>
              <a:rPr sz="2600" spc="-30" dirty="0">
                <a:latin typeface="Alfios"/>
                <a:cs typeface="Alfios"/>
              </a:rPr>
              <a:t>to as </a:t>
            </a:r>
            <a:r>
              <a:rPr sz="2600" i="1" spc="-225" dirty="0">
                <a:latin typeface="Times New Roman"/>
                <a:cs typeface="Times New Roman"/>
              </a:rPr>
              <a:t>P(), </a:t>
            </a:r>
            <a:r>
              <a:rPr sz="2600" i="1" spc="-330" dirty="0">
                <a:latin typeface="Times New Roman"/>
                <a:cs typeface="Times New Roman"/>
              </a:rPr>
              <a:t>down </a:t>
            </a:r>
            <a:r>
              <a:rPr sz="2600" i="1" spc="-165" dirty="0">
                <a:latin typeface="Times New Roman"/>
                <a:cs typeface="Times New Roman"/>
              </a:rPr>
              <a:t>in  </a:t>
            </a:r>
            <a:r>
              <a:rPr sz="2600" i="1" spc="-200" dirty="0">
                <a:latin typeface="Times New Roman"/>
                <a:cs typeface="Times New Roman"/>
              </a:rPr>
              <a:t>literature.)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spc="-5" dirty="0">
                <a:latin typeface="Times New Roman"/>
                <a:cs typeface="Times New Roman"/>
              </a:rPr>
              <a:t>signal(sem)</a:t>
            </a:r>
            <a:endParaRPr sz="2600">
              <a:latin typeface="Times New Roman"/>
              <a:cs typeface="Times New Roman"/>
            </a:endParaRPr>
          </a:p>
          <a:p>
            <a:pPr marL="286385" marR="5080" indent="-274320">
              <a:lnSpc>
                <a:spcPct val="100000"/>
              </a:lnSpc>
              <a:spcBef>
                <a:spcPts val="600"/>
              </a:spcBef>
              <a:buClr>
                <a:srgbClr val="D24716"/>
              </a:buClr>
              <a:buSzPct val="84615"/>
              <a:buFont typeface="Arial"/>
              <a:buChar char=""/>
              <a:tabLst>
                <a:tab pos="287020" algn="l"/>
              </a:tabLst>
            </a:pPr>
            <a:r>
              <a:rPr sz="2600" spc="-25" dirty="0">
                <a:latin typeface="Alfios"/>
                <a:cs typeface="Alfios"/>
              </a:rPr>
              <a:t>increment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40" dirty="0">
                <a:latin typeface="Alfios"/>
                <a:cs typeface="Alfios"/>
              </a:rPr>
              <a:t>semaphore </a:t>
            </a:r>
            <a:r>
              <a:rPr sz="2600" spc="-25" dirty="0">
                <a:latin typeface="Alfios"/>
                <a:cs typeface="Alfios"/>
              </a:rPr>
              <a:t>value, </a:t>
            </a:r>
            <a:r>
              <a:rPr sz="2600" spc="-55" dirty="0">
                <a:latin typeface="Alfios"/>
                <a:cs typeface="Alfios"/>
              </a:rPr>
              <a:t>allow </a:t>
            </a:r>
            <a:r>
              <a:rPr sz="2600" spc="-30" dirty="0">
                <a:latin typeface="Alfios"/>
                <a:cs typeface="Alfios"/>
              </a:rPr>
              <a:t>the </a:t>
            </a:r>
            <a:r>
              <a:rPr sz="2600" spc="-25" dirty="0">
                <a:latin typeface="Alfios"/>
                <a:cs typeface="Alfios"/>
              </a:rPr>
              <a:t>first </a:t>
            </a:r>
            <a:r>
              <a:rPr sz="2600" spc="-20" dirty="0">
                <a:latin typeface="Alfios"/>
                <a:cs typeface="Alfios"/>
              </a:rPr>
              <a:t>process </a:t>
            </a:r>
            <a:r>
              <a:rPr sz="2600" spc="-75" dirty="0">
                <a:latin typeface="Alfios"/>
                <a:cs typeface="Alfios"/>
              </a:rPr>
              <a:t>in </a:t>
            </a:r>
            <a:r>
              <a:rPr sz="2600" spc="-145" dirty="0">
                <a:latin typeface="Alfios"/>
                <a:cs typeface="Alfios"/>
              </a:rPr>
              <a:t>the  </a:t>
            </a:r>
            <a:r>
              <a:rPr sz="2600" spc="-10" dirty="0">
                <a:latin typeface="Alfios"/>
                <a:cs typeface="Alfios"/>
              </a:rPr>
              <a:t>queue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30" dirty="0">
                <a:latin typeface="Alfios"/>
                <a:cs typeface="Alfios"/>
              </a:rPr>
              <a:t>continue. </a:t>
            </a:r>
            <a:r>
              <a:rPr sz="2600" spc="-75" dirty="0">
                <a:latin typeface="Alfios"/>
                <a:cs typeface="Alfios"/>
              </a:rPr>
              <a:t>(Also </a:t>
            </a:r>
            <a:r>
              <a:rPr sz="2600" dirty="0">
                <a:latin typeface="Alfios"/>
                <a:cs typeface="Alfios"/>
              </a:rPr>
              <a:t>referred </a:t>
            </a:r>
            <a:r>
              <a:rPr sz="2600" spc="-35" dirty="0">
                <a:latin typeface="Alfios"/>
                <a:cs typeface="Alfios"/>
              </a:rPr>
              <a:t>to </a:t>
            </a:r>
            <a:r>
              <a:rPr sz="2600" spc="-30" dirty="0">
                <a:latin typeface="Alfios"/>
                <a:cs typeface="Alfios"/>
              </a:rPr>
              <a:t>as </a:t>
            </a:r>
            <a:r>
              <a:rPr sz="2600" i="1" spc="-180" dirty="0">
                <a:latin typeface="Times New Roman"/>
                <a:cs typeface="Times New Roman"/>
              </a:rPr>
              <a:t>V(), </a:t>
            </a:r>
            <a:r>
              <a:rPr sz="2600" i="1" spc="-250" dirty="0">
                <a:latin typeface="Times New Roman"/>
                <a:cs typeface="Times New Roman"/>
              </a:rPr>
              <a:t>up </a:t>
            </a:r>
            <a:r>
              <a:rPr sz="2600" i="1" spc="-165" dirty="0">
                <a:latin typeface="Times New Roman"/>
                <a:cs typeface="Times New Roman"/>
              </a:rPr>
              <a:t>in</a:t>
            </a:r>
            <a:r>
              <a:rPr sz="2600" i="1" spc="-195" dirty="0">
                <a:latin typeface="Times New Roman"/>
                <a:cs typeface="Times New Roman"/>
              </a:rPr>
              <a:t> </a:t>
            </a:r>
            <a:r>
              <a:rPr sz="2600" i="1" spc="-200" dirty="0">
                <a:latin typeface="Times New Roman"/>
                <a:cs typeface="Times New Roman"/>
              </a:rPr>
              <a:t>literature.)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97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20370"/>
            <a:ext cx="2718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Times New Roman"/>
                <a:cs typeface="Times New Roman"/>
              </a:rPr>
              <a:t>Counting</a:t>
            </a:r>
            <a:r>
              <a:rPr sz="2400" b="1" spc="-114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semaphore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98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768447"/>
            <a:ext cx="6256655" cy="51568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625475" indent="-294005">
              <a:lnSpc>
                <a:spcPct val="100000"/>
              </a:lnSpc>
              <a:spcBef>
                <a:spcPts val="390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625475" algn="l"/>
                <a:tab pos="626110" algn="l"/>
              </a:tabLst>
            </a:pPr>
            <a:r>
              <a:rPr sz="2200" spc="-5" dirty="0">
                <a:latin typeface="Alfios"/>
                <a:cs typeface="Alfios"/>
              </a:rPr>
              <a:t>integer </a:t>
            </a:r>
            <a:r>
              <a:rPr sz="2200" spc="-25" dirty="0">
                <a:latin typeface="Alfios"/>
                <a:cs typeface="Alfios"/>
              </a:rPr>
              <a:t>value </a:t>
            </a:r>
            <a:r>
              <a:rPr sz="2200" spc="-30" dirty="0">
                <a:latin typeface="Alfios"/>
                <a:cs typeface="Alfios"/>
              </a:rPr>
              <a:t>can </a:t>
            </a:r>
            <a:r>
              <a:rPr sz="2200" spc="-10" dirty="0">
                <a:latin typeface="Alfios"/>
                <a:cs typeface="Alfios"/>
              </a:rPr>
              <a:t>range </a:t>
            </a:r>
            <a:r>
              <a:rPr sz="2200" spc="-55" dirty="0">
                <a:latin typeface="Alfios"/>
                <a:cs typeface="Alfios"/>
              </a:rPr>
              <a:t>over </a:t>
            </a:r>
            <a:r>
              <a:rPr sz="2200" spc="-50" dirty="0">
                <a:latin typeface="Alfios"/>
                <a:cs typeface="Alfios"/>
              </a:rPr>
              <a:t>an </a:t>
            </a:r>
            <a:r>
              <a:rPr sz="2200" spc="-10" dirty="0">
                <a:latin typeface="Alfios"/>
                <a:cs typeface="Alfios"/>
              </a:rPr>
              <a:t>unrestricted</a:t>
            </a:r>
            <a:r>
              <a:rPr sz="2200" spc="-300" dirty="0">
                <a:latin typeface="Alfios"/>
                <a:cs typeface="Alfios"/>
              </a:rPr>
              <a:t> </a:t>
            </a:r>
            <a:r>
              <a:rPr sz="2200" spc="-45" dirty="0">
                <a:latin typeface="Alfios"/>
                <a:cs typeface="Alfios"/>
              </a:rPr>
              <a:t>domain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400" b="1" spc="-40" dirty="0">
                <a:latin typeface="Times New Roman"/>
                <a:cs typeface="Times New Roman"/>
              </a:rPr>
              <a:t>Binary</a:t>
            </a:r>
            <a:r>
              <a:rPr sz="2400" b="1" spc="-80" dirty="0">
                <a:latin typeface="Times New Roman"/>
                <a:cs typeface="Times New Roman"/>
              </a:rPr>
              <a:t> </a:t>
            </a:r>
            <a:r>
              <a:rPr sz="2400" b="1" spc="-15" dirty="0">
                <a:latin typeface="Times New Roman"/>
                <a:cs typeface="Times New Roman"/>
              </a:rPr>
              <a:t>semaphore</a:t>
            </a:r>
            <a:endParaRPr sz="2400">
              <a:latin typeface="Times New Roman"/>
              <a:cs typeface="Times New Roman"/>
            </a:endParaRPr>
          </a:p>
          <a:p>
            <a:pPr marL="561340" indent="-229870">
              <a:lnSpc>
                <a:spcPct val="100000"/>
              </a:lnSpc>
              <a:spcBef>
                <a:spcPts val="155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5" dirty="0">
                <a:latin typeface="Alfios"/>
                <a:cs typeface="Alfios"/>
              </a:rPr>
              <a:t>integer </a:t>
            </a:r>
            <a:r>
              <a:rPr sz="2200" spc="-25" dirty="0">
                <a:latin typeface="Alfios"/>
                <a:cs typeface="Alfios"/>
              </a:rPr>
              <a:t>value </a:t>
            </a:r>
            <a:r>
              <a:rPr sz="2200" spc="-30" dirty="0">
                <a:latin typeface="Alfios"/>
                <a:cs typeface="Alfios"/>
              </a:rPr>
              <a:t>can </a:t>
            </a:r>
            <a:r>
              <a:rPr sz="2200" spc="-10" dirty="0">
                <a:latin typeface="Alfios"/>
                <a:cs typeface="Alfios"/>
              </a:rPr>
              <a:t>range </a:t>
            </a:r>
            <a:r>
              <a:rPr sz="2200" spc="-80" dirty="0">
                <a:latin typeface="Alfios"/>
                <a:cs typeface="Alfios"/>
              </a:rPr>
              <a:t>only </a:t>
            </a:r>
            <a:r>
              <a:rPr sz="2200" spc="-10" dirty="0">
                <a:latin typeface="Alfios"/>
                <a:cs typeface="Alfios"/>
              </a:rPr>
              <a:t>between </a:t>
            </a:r>
            <a:r>
              <a:rPr sz="2200" spc="-15" dirty="0">
                <a:latin typeface="Alfios"/>
                <a:cs typeface="Alfios"/>
              </a:rPr>
              <a:t>0 </a:t>
            </a:r>
            <a:r>
              <a:rPr sz="2200" spc="-35" dirty="0">
                <a:latin typeface="Alfios"/>
                <a:cs typeface="Alfios"/>
              </a:rPr>
              <a:t>and</a:t>
            </a:r>
            <a:r>
              <a:rPr sz="2200" spc="-380" dirty="0">
                <a:latin typeface="Alfios"/>
                <a:cs typeface="Alfios"/>
              </a:rPr>
              <a:t> </a:t>
            </a:r>
            <a:r>
              <a:rPr sz="2200" spc="-15" dirty="0">
                <a:latin typeface="Alfios"/>
                <a:cs typeface="Alfios"/>
              </a:rPr>
              <a:t>1</a:t>
            </a:r>
            <a:endParaRPr sz="2200">
              <a:latin typeface="Alfios"/>
              <a:cs typeface="Alfios"/>
            </a:endParaRPr>
          </a:p>
          <a:p>
            <a:pPr marL="561340" indent="-229870">
              <a:lnSpc>
                <a:spcPct val="100000"/>
              </a:lnSpc>
              <a:spcBef>
                <a:spcPts val="120"/>
              </a:spcBef>
              <a:buClr>
                <a:srgbClr val="9B2C1F"/>
              </a:buClr>
              <a:buSzPct val="84090"/>
              <a:buFont typeface="Arial"/>
              <a:buChar char=""/>
              <a:tabLst>
                <a:tab pos="561975" algn="l"/>
              </a:tabLst>
            </a:pPr>
            <a:r>
              <a:rPr sz="2200" spc="-35" dirty="0">
                <a:latin typeface="Alfios"/>
                <a:cs typeface="Alfios"/>
              </a:rPr>
              <a:t>can </a:t>
            </a:r>
            <a:r>
              <a:rPr sz="2200" dirty="0">
                <a:latin typeface="Alfios"/>
                <a:cs typeface="Alfios"/>
              </a:rPr>
              <a:t>be </a:t>
            </a:r>
            <a:r>
              <a:rPr sz="2200" spc="-15" dirty="0">
                <a:latin typeface="Alfios"/>
                <a:cs typeface="Alfios"/>
              </a:rPr>
              <a:t>simpler </a:t>
            </a:r>
            <a:r>
              <a:rPr sz="2200" spc="-25" dirty="0">
                <a:latin typeface="Alfios"/>
                <a:cs typeface="Alfios"/>
              </a:rPr>
              <a:t>to </a:t>
            </a:r>
            <a:r>
              <a:rPr sz="2200" spc="-20" dirty="0">
                <a:latin typeface="Alfios"/>
                <a:cs typeface="Alfios"/>
              </a:rPr>
              <a:t>implement </a:t>
            </a:r>
            <a:r>
              <a:rPr sz="2200" spc="-75" dirty="0">
                <a:latin typeface="Alfios"/>
                <a:cs typeface="Alfios"/>
              </a:rPr>
              <a:t>Also </a:t>
            </a:r>
            <a:r>
              <a:rPr sz="2200" spc="-85" dirty="0">
                <a:latin typeface="Alfios"/>
                <a:cs typeface="Alfios"/>
              </a:rPr>
              <a:t>known </a:t>
            </a:r>
            <a:r>
              <a:rPr sz="2200" spc="-10" dirty="0">
                <a:latin typeface="Alfios"/>
                <a:cs typeface="Alfios"/>
              </a:rPr>
              <a:t>as mutex</a:t>
            </a:r>
            <a:r>
              <a:rPr sz="2200" spc="-400" dirty="0">
                <a:latin typeface="Alfios"/>
                <a:cs typeface="Alfios"/>
              </a:rPr>
              <a:t> </a:t>
            </a:r>
            <a:r>
              <a:rPr sz="2200" spc="-75" dirty="0">
                <a:latin typeface="Alfios"/>
                <a:cs typeface="Alfios"/>
              </a:rPr>
              <a:t>locks</a:t>
            </a:r>
            <a:endParaRPr sz="22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400" b="1" spc="-25" dirty="0">
                <a:latin typeface="Times New Roman"/>
                <a:cs typeface="Times New Roman"/>
              </a:rPr>
              <a:t>Provides mutual</a:t>
            </a:r>
            <a:r>
              <a:rPr sz="2400" b="1" spc="-75" dirty="0">
                <a:latin typeface="Times New Roman"/>
                <a:cs typeface="Times New Roman"/>
              </a:rPr>
              <a:t> </a:t>
            </a:r>
            <a:r>
              <a:rPr sz="2400" b="1" spc="35" dirty="0">
                <a:latin typeface="Times New Roman"/>
                <a:cs typeface="Times New Roman"/>
              </a:rPr>
              <a:t>exclusion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  <a:tabLst>
                <a:tab pos="286385" algn="l"/>
              </a:tabLst>
            </a:pPr>
            <a:r>
              <a:rPr sz="2050" spc="-545" dirty="0">
                <a:solidFill>
                  <a:srgbClr val="D24716"/>
                </a:solidFill>
                <a:latin typeface="Arial"/>
                <a:cs typeface="Arial"/>
              </a:rPr>
              <a:t>	</a:t>
            </a:r>
            <a:r>
              <a:rPr sz="2400" spc="-245" dirty="0">
                <a:latin typeface="Alfios"/>
                <a:cs typeface="Alfios"/>
              </a:rPr>
              <a:t>• </a:t>
            </a:r>
            <a:r>
              <a:rPr sz="2400" b="1" spc="-35" dirty="0">
                <a:latin typeface="Times New Roman"/>
                <a:cs typeface="Times New Roman"/>
              </a:rPr>
              <a:t>Semaphore </a:t>
            </a:r>
            <a:r>
              <a:rPr sz="2400" b="1" spc="-5" dirty="0">
                <a:latin typeface="Times New Roman"/>
                <a:cs typeface="Times New Roman"/>
              </a:rPr>
              <a:t>gives </a:t>
            </a:r>
            <a:r>
              <a:rPr sz="2400" b="1" spc="25" dirty="0">
                <a:latin typeface="Times New Roman"/>
                <a:cs typeface="Times New Roman"/>
              </a:rPr>
              <a:t>solution </a:t>
            </a:r>
            <a:r>
              <a:rPr sz="2400" b="1" spc="55" dirty="0">
                <a:latin typeface="Times New Roman"/>
                <a:cs typeface="Times New Roman"/>
              </a:rPr>
              <a:t>to </a:t>
            </a:r>
            <a:r>
              <a:rPr sz="2400" b="1" spc="15" dirty="0">
                <a:latin typeface="Times New Roman"/>
                <a:cs typeface="Times New Roman"/>
              </a:rPr>
              <a:t>n</a:t>
            </a:r>
            <a:r>
              <a:rPr sz="2400" b="1" spc="-140" dirty="0">
                <a:latin typeface="Times New Roman"/>
                <a:cs typeface="Times New Roman"/>
              </a:rPr>
              <a:t> </a:t>
            </a:r>
            <a:r>
              <a:rPr sz="2400" b="1" spc="10" dirty="0">
                <a:latin typeface="Times New Roman"/>
                <a:cs typeface="Times New Roman"/>
              </a:rPr>
              <a:t>process.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 marR="2733675">
              <a:lnSpc>
                <a:spcPct val="110900"/>
              </a:lnSpc>
            </a:pPr>
            <a:r>
              <a:rPr sz="2400" spc="-35" dirty="0">
                <a:latin typeface="Alfios"/>
                <a:cs typeface="Alfios"/>
              </a:rPr>
              <a:t>Semaphore </a:t>
            </a:r>
            <a:r>
              <a:rPr sz="2400" spc="15" dirty="0">
                <a:latin typeface="Alfios"/>
                <a:cs typeface="Alfios"/>
              </a:rPr>
              <a:t>S; </a:t>
            </a:r>
            <a:r>
              <a:rPr sz="2400" spc="25" dirty="0">
                <a:latin typeface="Alfios"/>
                <a:cs typeface="Alfios"/>
              </a:rPr>
              <a:t>//</a:t>
            </a:r>
            <a:r>
              <a:rPr sz="2400" spc="-440" dirty="0">
                <a:latin typeface="Alfios"/>
                <a:cs typeface="Alfios"/>
              </a:rPr>
              <a:t> </a:t>
            </a:r>
            <a:r>
              <a:rPr sz="2400" spc="-35" dirty="0">
                <a:latin typeface="Alfios"/>
                <a:cs typeface="Alfios"/>
              </a:rPr>
              <a:t>initialized </a:t>
            </a:r>
            <a:r>
              <a:rPr sz="2400" spc="-30" dirty="0">
                <a:latin typeface="Alfios"/>
                <a:cs typeface="Alfios"/>
              </a:rPr>
              <a:t>to </a:t>
            </a:r>
            <a:r>
              <a:rPr sz="2400" spc="-20" dirty="0">
                <a:latin typeface="Alfios"/>
                <a:cs typeface="Alfios"/>
              </a:rPr>
              <a:t>1  </a:t>
            </a:r>
            <a:r>
              <a:rPr sz="2400" spc="85" dirty="0">
                <a:latin typeface="Alfios"/>
                <a:cs typeface="Alfios"/>
              </a:rPr>
              <a:t>Do{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400" spc="-30" dirty="0">
                <a:latin typeface="Alfios"/>
                <a:cs typeface="Alfios"/>
              </a:rPr>
              <a:t>wait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(S);</a:t>
            </a:r>
            <a:endParaRPr sz="2400">
              <a:latin typeface="Alfios"/>
              <a:cs typeface="Alfios"/>
            </a:endParaRPr>
          </a:p>
          <a:p>
            <a:pPr marL="12700" marR="3619500" indent="914400">
              <a:lnSpc>
                <a:spcPct val="110800"/>
              </a:lnSpc>
              <a:spcBef>
                <a:spcPts val="5"/>
              </a:spcBef>
            </a:pPr>
            <a:r>
              <a:rPr sz="2400" spc="-40" dirty="0">
                <a:latin typeface="Alfios"/>
                <a:cs typeface="Alfios"/>
              </a:rPr>
              <a:t>Critical</a:t>
            </a:r>
            <a:r>
              <a:rPr sz="2400" spc="-140" dirty="0">
                <a:latin typeface="Alfios"/>
                <a:cs typeface="Alfios"/>
              </a:rPr>
              <a:t> </a:t>
            </a:r>
            <a:r>
              <a:rPr sz="2400" spc="-25" dirty="0">
                <a:latin typeface="Alfios"/>
                <a:cs typeface="Alfios"/>
              </a:rPr>
              <a:t>Section  </a:t>
            </a:r>
            <a:r>
              <a:rPr sz="2400" spc="-30" dirty="0">
                <a:latin typeface="Alfios"/>
                <a:cs typeface="Alfios"/>
              </a:rPr>
              <a:t>signal</a:t>
            </a:r>
            <a:r>
              <a:rPr sz="2400" spc="-105" dirty="0">
                <a:latin typeface="Alfios"/>
                <a:cs typeface="Alfios"/>
              </a:rPr>
              <a:t> </a:t>
            </a:r>
            <a:r>
              <a:rPr sz="2400" spc="5" dirty="0">
                <a:latin typeface="Alfios"/>
                <a:cs typeface="Alfios"/>
              </a:rPr>
              <a:t>(S);</a:t>
            </a:r>
            <a:endParaRPr sz="24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spc="459" dirty="0">
                <a:latin typeface="Alfios"/>
                <a:cs typeface="Alfios"/>
              </a:rPr>
              <a:t>}</a:t>
            </a:r>
            <a:r>
              <a:rPr sz="2400" spc="-80" dirty="0">
                <a:latin typeface="Alfios"/>
                <a:cs typeface="Alfios"/>
              </a:rPr>
              <a:t> </a:t>
            </a:r>
            <a:r>
              <a:rPr sz="2400" spc="-45" dirty="0">
                <a:latin typeface="Alfios"/>
                <a:cs typeface="Alfios"/>
              </a:rPr>
              <a:t>while(T)</a:t>
            </a:r>
            <a:endParaRPr sz="24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304" y="6210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D247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3444" y="443530"/>
            <a:ext cx="3418840" cy="9709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b="1" dirty="0">
                <a:latin typeface="Times New Roman"/>
                <a:cs typeface="Times New Roman"/>
              </a:rPr>
              <a:t>Implementation </a:t>
            </a:r>
            <a:r>
              <a:rPr sz="2600" b="1" spc="25" dirty="0">
                <a:latin typeface="Times New Roman"/>
                <a:cs typeface="Times New Roman"/>
              </a:rPr>
              <a:t>of</a:t>
            </a:r>
            <a:r>
              <a:rPr sz="2600" b="1" spc="-130" dirty="0">
                <a:latin typeface="Times New Roman"/>
                <a:cs typeface="Times New Roman"/>
              </a:rPr>
              <a:t> </a:t>
            </a:r>
            <a:r>
              <a:rPr sz="2600" b="1" spc="-45" dirty="0">
                <a:latin typeface="Times New Roman"/>
                <a:cs typeface="Times New Roman"/>
              </a:rPr>
              <a:t>wait: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spc="-25" dirty="0">
                <a:latin typeface="Alfios"/>
                <a:cs typeface="Alfios"/>
              </a:rPr>
              <a:t>wait(s)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3476" y="6333975"/>
            <a:ext cx="28384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5"/>
              </a:lnSpc>
            </a:pPr>
            <a:fld id="{81D60167-4931-47E6-BA6A-407CBD079E47}" type="slidenum">
              <a:rPr sz="1400" spc="80" dirty="0">
                <a:solidFill>
                  <a:srgbClr val="FFFFFF"/>
                </a:solidFill>
                <a:latin typeface="Trebuchet MS"/>
                <a:cs typeface="Trebuchet MS"/>
              </a:rPr>
              <a:t>99</a:t>
            </a:fld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444" y="1388541"/>
            <a:ext cx="3696970" cy="42799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  <a:p>
            <a:pPr marL="286385" marR="5080">
              <a:lnSpc>
                <a:spcPct val="119300"/>
              </a:lnSpc>
            </a:pPr>
            <a:r>
              <a:rPr sz="2600" spc="40" dirty="0">
                <a:latin typeface="Alfios"/>
                <a:cs typeface="Alfios"/>
              </a:rPr>
              <a:t>while(s&lt;=0); </a:t>
            </a:r>
            <a:r>
              <a:rPr sz="2600" spc="25" dirty="0">
                <a:latin typeface="Alfios"/>
                <a:cs typeface="Alfios"/>
              </a:rPr>
              <a:t>// </a:t>
            </a:r>
            <a:r>
              <a:rPr sz="2600" spc="-40" dirty="0">
                <a:latin typeface="Alfios"/>
                <a:cs typeface="Alfios"/>
              </a:rPr>
              <a:t>do</a:t>
            </a:r>
            <a:r>
              <a:rPr sz="2600" spc="-340" dirty="0">
                <a:latin typeface="Alfios"/>
                <a:cs typeface="Alfios"/>
              </a:rPr>
              <a:t> </a:t>
            </a:r>
            <a:r>
              <a:rPr sz="2600" spc="-70" dirty="0">
                <a:latin typeface="Alfios"/>
                <a:cs typeface="Alfios"/>
              </a:rPr>
              <a:t>nothing  </a:t>
            </a:r>
            <a:r>
              <a:rPr sz="2600" spc="90" dirty="0">
                <a:latin typeface="Alfios"/>
                <a:cs typeface="Alfios"/>
              </a:rPr>
              <a:t>s=s-1;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600" b="1" dirty="0">
                <a:latin typeface="Times New Roman"/>
                <a:cs typeface="Times New Roman"/>
              </a:rPr>
              <a:t>Implementation </a:t>
            </a:r>
            <a:r>
              <a:rPr sz="2600" b="1" spc="25" dirty="0">
                <a:latin typeface="Times New Roman"/>
                <a:cs typeface="Times New Roman"/>
              </a:rPr>
              <a:t>of</a:t>
            </a:r>
            <a:r>
              <a:rPr sz="2600" b="1" spc="-114" dirty="0">
                <a:latin typeface="Times New Roman"/>
                <a:cs typeface="Times New Roman"/>
              </a:rPr>
              <a:t> </a:t>
            </a:r>
            <a:r>
              <a:rPr sz="2600" b="1" spc="-45" dirty="0">
                <a:latin typeface="Times New Roman"/>
                <a:cs typeface="Times New Roman"/>
              </a:rPr>
              <a:t>signal: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-25" dirty="0">
                <a:latin typeface="Alfios"/>
                <a:cs typeface="Alfios"/>
              </a:rPr>
              <a:t>signal(s)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495" dirty="0">
                <a:latin typeface="Alfios"/>
                <a:cs typeface="Alfios"/>
              </a:rPr>
              <a:t>{</a:t>
            </a:r>
            <a:endParaRPr sz="2600">
              <a:latin typeface="Alfios"/>
              <a:cs typeface="Alfios"/>
            </a:endParaRPr>
          </a:p>
          <a:p>
            <a:pPr marL="286385">
              <a:lnSpc>
                <a:spcPct val="100000"/>
              </a:lnSpc>
              <a:spcBef>
                <a:spcPts val="605"/>
              </a:spcBef>
            </a:pPr>
            <a:r>
              <a:rPr sz="2600" spc="114" dirty="0">
                <a:latin typeface="Alfios"/>
                <a:cs typeface="Alfios"/>
              </a:rPr>
              <a:t>s=s+1;</a:t>
            </a:r>
            <a:endParaRPr sz="2600">
              <a:latin typeface="Alfios"/>
              <a:cs typeface="Alfio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600" spc="495" dirty="0">
                <a:latin typeface="Alfios"/>
                <a:cs typeface="Alfios"/>
              </a:rPr>
              <a:t>}</a:t>
            </a:r>
            <a:endParaRPr sz="2600">
              <a:latin typeface="Alfios"/>
              <a:cs typeface="Alfio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2124" y="167792"/>
            <a:ext cx="257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latin typeface="Arial"/>
                <a:cs typeface="Arial"/>
              </a:rPr>
              <a:t>  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13021</Words>
  <Application>Microsoft Office PowerPoint</Application>
  <PresentationFormat>On-screen Show (4:3)</PresentationFormat>
  <Paragraphs>1629</Paragraphs>
  <Slides>246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246</vt:i4>
      </vt:variant>
    </vt:vector>
  </HeadingPairs>
  <TitlesOfParts>
    <vt:vector size="255" baseType="lpstr">
      <vt:lpstr>Alfios</vt:lpstr>
      <vt:lpstr>Arial</vt:lpstr>
      <vt:lpstr>Calibri</vt:lpstr>
      <vt:lpstr>Perpetua</vt:lpstr>
      <vt:lpstr>Times New Roman</vt:lpstr>
      <vt:lpstr>Trebuchet MS</vt:lpstr>
      <vt:lpstr>Wingdings</vt:lpstr>
      <vt:lpstr>Wingdings 2</vt:lpstr>
      <vt:lpstr>Office Theme</vt:lpstr>
      <vt:lpstr>PowerPoint Presentation</vt:lpstr>
      <vt:lpstr>Contents</vt:lpstr>
      <vt:lpstr>Process</vt:lpstr>
      <vt:lpstr>PowerPoint Presentation</vt:lpstr>
      <vt:lpstr>Process..</vt:lpstr>
      <vt:lpstr>Program</vt:lpstr>
      <vt:lpstr>Process Vs Program</vt:lpstr>
      <vt:lpstr>Process Vs Program</vt:lpstr>
      <vt:lpstr>The example of difference between a</vt:lpstr>
      <vt:lpstr>Process…</vt:lpstr>
      <vt:lpstr>Process Creation:</vt:lpstr>
      <vt:lpstr>Process Creation..</vt:lpstr>
      <vt:lpstr>Process Creation..</vt:lpstr>
      <vt:lpstr>Process Creation..</vt:lpstr>
      <vt:lpstr>  </vt:lpstr>
      <vt:lpstr>Process Creation..</vt:lpstr>
      <vt:lpstr>Process Creation..</vt:lpstr>
      <vt:lpstr>Process Creation..</vt:lpstr>
      <vt:lpstr>Different Process  States (Process  Lifecycle)</vt:lpstr>
      <vt:lpstr>Different Process States (Process life cycle).. </vt:lpstr>
      <vt:lpstr>Process life cycle</vt:lpstr>
      <vt:lpstr>Process Control Block (PCB)</vt:lpstr>
      <vt:lpstr>Process Control Block</vt:lpstr>
      <vt:lpstr>Role of PCB</vt:lpstr>
      <vt:lpstr>Role of PCB..</vt:lpstr>
      <vt:lpstr>Components of PCB</vt:lpstr>
      <vt:lpstr>Components of PCB..</vt:lpstr>
      <vt:lpstr>Components of PCB..</vt:lpstr>
      <vt:lpstr>Components of PCB..</vt:lpstr>
      <vt:lpstr>Components of PCB..</vt:lpstr>
      <vt:lpstr>Components of PCB..</vt:lpstr>
      <vt:lpstr>Components of PCB..</vt:lpstr>
      <vt:lpstr>Process Table</vt:lpstr>
      <vt:lpstr>Thread</vt:lpstr>
      <vt:lpstr>Threads..</vt:lpstr>
      <vt:lpstr>  </vt:lpstr>
      <vt:lpstr>Threads</vt:lpstr>
      <vt:lpstr>Threads..</vt:lpstr>
      <vt:lpstr>Thread Usage example</vt:lpstr>
      <vt:lpstr>Process Vs Threads</vt:lpstr>
      <vt:lpstr>Key Differences  between  Process  Vs  Thread </vt:lpstr>
      <vt:lpstr>Properties of a Thread:</vt:lpstr>
      <vt:lpstr>Types of Thread</vt:lpstr>
      <vt:lpstr>User Level thread (ULT)</vt:lpstr>
      <vt:lpstr>Kernel Level Thread (KLT) –</vt:lpstr>
      <vt:lpstr>Multithreading</vt:lpstr>
      <vt:lpstr>Why Multithreading</vt:lpstr>
      <vt:lpstr>Why Multithreading …</vt:lpstr>
      <vt:lpstr>Benefits of Multi-threading:</vt:lpstr>
      <vt:lpstr>Benefits of Multi-threading…</vt:lpstr>
      <vt:lpstr>Multithreading Model</vt:lpstr>
      <vt:lpstr>Many to One Model</vt:lpstr>
      <vt:lpstr>One to One Model</vt:lpstr>
      <vt:lpstr>Many to Many Model</vt:lpstr>
      <vt:lpstr>Inter Process Communication</vt:lpstr>
      <vt:lpstr>Inter Process Communication</vt:lpstr>
      <vt:lpstr>Reasons for providing an environment for process co-operation: </vt:lpstr>
      <vt:lpstr>PowerPoint Presentation</vt:lpstr>
      <vt:lpstr>Shared Memory:</vt:lpstr>
      <vt:lpstr>Message Passing:</vt:lpstr>
      <vt:lpstr>IPC: Race Conditio</vt:lpstr>
      <vt:lpstr>Race Condition:</vt:lpstr>
      <vt:lpstr>Race Condition:</vt:lpstr>
      <vt:lpstr>Race Condition:</vt:lpstr>
      <vt:lpstr>Race Condition:</vt:lpstr>
      <vt:lpstr>Race Condition</vt:lpstr>
      <vt:lpstr>PowerPoint Presentation</vt:lpstr>
      <vt:lpstr>IPC: Critical Regions and solution</vt:lpstr>
      <vt:lpstr>IPC: Critical Regions and solution</vt:lpstr>
      <vt:lpstr>IPC: Critical Regions and solution</vt:lpstr>
      <vt:lpstr>How to Manage Race Condition</vt:lpstr>
      <vt:lpstr>  </vt:lpstr>
      <vt:lpstr>Integer variable turn is initially 0. It keeps track of whose turn it is to enter the critical region and</vt:lpstr>
      <vt:lpstr>Drawbacks:</vt:lpstr>
      <vt:lpstr>Suddenly, process 0 finishes its noncritical region and goes  back to the top of its loop. Unfortunately, it is not permitted to enter its critical region  now since turn is 1 and process 1 is busy with its noncritical  region.</vt:lpstr>
      <vt:lpstr>Second attempt(algorithm 2)</vt:lpstr>
      <vt:lpstr>Problem with this solution (2nd attempt)</vt:lpstr>
      <vt:lpstr>Peterson's Solution:</vt:lpstr>
      <vt:lpstr>Peterson's Solution:</vt:lpstr>
      <vt:lpstr>Another Example of Peterson’s solution</vt:lpstr>
      <vt:lpstr>PowerPoint Presentation</vt:lpstr>
      <vt:lpstr>The TSL (Test and Set Lock )Instruction</vt:lpstr>
      <vt:lpstr>  </vt:lpstr>
      <vt:lpstr>Sleep and Wakeup:</vt:lpstr>
      <vt:lpstr>Sleep and Wakeup</vt:lpstr>
      <vt:lpstr>  </vt:lpstr>
      <vt:lpstr>Examples tohttpsu://gseenuineSnolteese.copm  primitives:</vt:lpstr>
      <vt:lpstr>Trouble arises when</vt:lpstr>
      <vt:lpstr>   #define N 100 /* number of slots in the buffer */</vt:lpstr>
      <vt:lpstr>void consumer(void) {</vt:lpstr>
      <vt:lpstr>Producers code:</vt:lpstr>
      <vt:lpstr>Lets see how the race condition arises</vt:lpstr>
      <vt:lpstr>  </vt:lpstr>
      <vt:lpstr>Semaphores</vt:lpstr>
      <vt:lpstr>  </vt:lpstr>
      <vt:lpstr>Atomic operations:</vt:lpstr>
      <vt:lpstr>Semaphore operations:</vt:lpstr>
      <vt:lpstr>Counting semaphore</vt:lpstr>
      <vt:lpstr>Implementation of wait: wait(s)</vt:lpstr>
      <vt:lpstr>The producehrtt-pcs:/o/gnensuinuenmotees.cromproblem using  semaphores.</vt:lpstr>
      <vt:lpstr>void producer(void)</vt:lpstr>
      <vt:lpstr>void consumer(void) {</vt:lpstr>
      <vt:lpstr>This solution uses three semaphore.</vt:lpstr>
      <vt:lpstr>Here in this example semaphores are used in two different  ways. 1.For mutual Exclusion:</vt:lpstr>
      <vt:lpstr>Advantages of semaphores</vt:lpstr>
      <vt:lpstr>Disadvantage of semaphores</vt:lpstr>
      <vt:lpstr>Solving the Phttrpos:/d/geunucineenro-tCes.oconmsumer  Problem using Semaphores</vt:lpstr>
      <vt:lpstr>     This solution uses three semaphores: one called full for  counting the number of slots that are full, one called empty</vt:lpstr>
      <vt:lpstr>PowerPoint Presentation</vt:lpstr>
      <vt:lpstr>Monitors: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Message Passing</vt:lpstr>
      <vt:lpstr>Message passing systems have many problems,</vt:lpstr>
      <vt:lpstr>Usually, this problem is solved by putting consecutive  sequence numbers in each original message. If the receiver gets a message bearing the same sequence  number as the previous message, it knows that the message is  a duplicate that can be ignored.</vt:lpstr>
      <vt:lpstr>The Producehrttp-Cs://ogennusinuenmotese.cromProblem with  Message Passing</vt:lpstr>
      <vt:lpstr>PowerPoint Presentation</vt:lpstr>
      <vt:lpstr>Sleeping Barber problem</vt:lpstr>
      <vt:lpstr>PowerPoint Presentation</vt:lpstr>
      <vt:lpstr>Solution : The solution to this problem includes three semaphores.</vt:lpstr>
      <vt:lpstr>  </vt:lpstr>
      <vt:lpstr>  </vt:lpstr>
      <vt:lpstr>PowerPoint Presentation</vt:lpstr>
      <vt:lpstr>Algorithm for Sleeping Barber problem:</vt:lpstr>
      <vt:lpstr>Customer {</vt:lpstr>
      <vt:lpstr>Dining Philosopher Problem</vt:lpstr>
      <vt:lpstr>Dining Philosopher Problem</vt:lpstr>
      <vt:lpstr>Dining Philosopher Problem</vt:lpstr>
      <vt:lpstr>Dining Philosopher Problem</vt:lpstr>
      <vt:lpstr>Dining Philosopher Problem</vt:lpstr>
      <vt:lpstr>Dining Philosopher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Dining Philosopher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Dining Philohsttopsp://gheneurinePnorteos.bcolmem</vt:lpstr>
      <vt:lpstr>// put down chopsticks  void put_fork(int phnum)</vt:lpstr>
      <vt:lpstr>void* philospher(void* num) {</vt:lpstr>
      <vt:lpstr>CPU Scheduling</vt:lpstr>
      <vt:lpstr>CPU Scheduling</vt:lpstr>
      <vt:lpstr>CPU Scheduling</vt:lpstr>
      <vt:lpstr>Scheduling Criteria:</vt:lpstr>
      <vt:lpstr>Scheduling Criteria:</vt:lpstr>
      <vt:lpstr>Process Scheduling Queues</vt:lpstr>
      <vt:lpstr>Process Scheduling Queues</vt:lpstr>
      <vt:lpstr>Two-State Process Model</vt:lpstr>
      <vt:lpstr>Types of Scheduling:</vt:lpstr>
      <vt:lpstr>Types of Scheduling:</vt:lpstr>
      <vt:lpstr>Preemphtttipvs:e//geVnusineNnotoesn.coPmreemptive</vt:lpstr>
      <vt:lpstr>1. Preemptivhtetps:S//gcenhuienednoutesl.icnomg:</vt:lpstr>
      <vt:lpstr>1. Preemptive Scheduling:</vt:lpstr>
      <vt:lpstr>2. Non-Preemptive Scheduling:</vt:lpstr>
      <vt:lpstr>2. Non-Preemptive Scheduling:</vt:lpstr>
      <vt:lpstr>Dispatcher</vt:lpstr>
      <vt:lpstr>Scheduler</vt:lpstr>
      <vt:lpstr>Scheduler</vt:lpstr>
      <vt:lpstr>Scheduler</vt:lpstr>
      <vt:lpstr>Scheduler</vt:lpstr>
      <vt:lpstr>The Differenhcttpes://bgeenutinweneoteesn.comthe Scheduler  and Dispatcher</vt:lpstr>
      <vt:lpstr>The Difference between the Scheduler and Dispatcher</vt:lpstr>
      <vt:lpstr>PowerPoint Presentation</vt:lpstr>
      <vt:lpstr>Scheduling Criteria</vt:lpstr>
      <vt:lpstr>Scheduling Criteria</vt:lpstr>
      <vt:lpstr>The goals of CPU scheduling are:</vt:lpstr>
      <vt:lpstr>Scheduling</vt:lpstr>
      <vt:lpstr>1.First come first served</vt:lpstr>
      <vt:lpstr>1.First come first served</vt:lpstr>
      <vt:lpstr>1.First come first served</vt:lpstr>
      <vt:lpstr>1.First come first served</vt:lpstr>
      <vt:lpstr>1.First come first served</vt:lpstr>
      <vt:lpstr>2. Shortest Job First:</vt:lpstr>
      <vt:lpstr>2. Shortest Job First:</vt:lpstr>
      <vt:lpstr>2. Shortest Job First:</vt:lpstr>
      <vt:lpstr>2. Shortest Job First:</vt:lpstr>
      <vt:lpstr>2. Shortest Job First:</vt:lpstr>
      <vt:lpstr>2. Shortest Job First:</vt:lpstr>
      <vt:lpstr>3. Shortest remaining time next (SRTF)</vt:lpstr>
      <vt:lpstr>3. Shortest remaining time next</vt:lpstr>
      <vt:lpstr>4. Round-Robin Scheduling Algorithms:</vt:lpstr>
      <vt:lpstr>4. Round-Robin Scheduling Algorithms:</vt:lpstr>
      <vt:lpstr>4. Round-Robin Scheduling Algorithms:</vt:lpstr>
      <vt:lpstr>5. Priority Scheduling:</vt:lpstr>
      <vt:lpstr>PowerPoint Presentation</vt:lpstr>
      <vt:lpstr>5. Priority Scheduling:</vt:lpstr>
      <vt:lpstr>5. Priority Scheduling:</vt:lpstr>
      <vt:lpstr>6. Multilevel Queue Scheduling</vt:lpstr>
      <vt:lpstr>6. Multilevelhtftpes:e//gdenbuinaencoktesQ.coum eue  Scheduling</vt:lpstr>
      <vt:lpstr>6. Multilevel Queue Scheduling</vt:lpstr>
      <vt:lpstr>6. Multilevel Queue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</vt:lpstr>
      <vt:lpstr>Exercise:</vt:lpstr>
      <vt:lpstr>Exercise:</vt:lpstr>
      <vt:lpstr>Exercise:</vt:lpstr>
      <vt:lpstr>Exercise:</vt:lpstr>
      <vt:lpstr>Exercise: Solution :</vt:lpstr>
      <vt:lpstr>Exercise:</vt:lpstr>
      <vt:lpstr>Exercise:</vt:lpstr>
      <vt:lpstr>Exercise:</vt:lpstr>
      <vt:lpstr>Exercise:</vt:lpstr>
      <vt:lpstr>Exercise:</vt:lpstr>
      <vt:lpstr>PowerPoint Presentation</vt:lpstr>
      <vt:lpstr>Real-Time Scheduling Algorithms</vt:lpstr>
      <vt:lpstr>Real-Time Scheduling Algorithms</vt:lpstr>
      <vt:lpstr>Real-Time Scheduling Algorithms</vt:lpstr>
      <vt:lpstr>Finished Unit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Management</dc:title>
  <dc:creator>user</dc:creator>
  <cp:lastModifiedBy>nandan</cp:lastModifiedBy>
  <cp:revision>22</cp:revision>
  <dcterms:created xsi:type="dcterms:W3CDTF">2023-02-08T23:57:02Z</dcterms:created>
  <dcterms:modified xsi:type="dcterms:W3CDTF">2023-02-21T16:29:06Z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2019-07-07T00:00:00Z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2023-02-08T00:00:00Z</vt:filetime>
  </property>
</Properties>
</file>